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 id="2147483720" r:id="rId2"/>
  </p:sldMasterIdLst>
  <p:notesMasterIdLst>
    <p:notesMasterId r:id="rId49"/>
  </p:notesMasterIdLst>
  <p:handoutMasterIdLst>
    <p:handoutMasterId r:id="rId50"/>
  </p:handoutMasterIdLst>
  <p:sldIdLst>
    <p:sldId id="375" r:id="rId3"/>
    <p:sldId id="266" r:id="rId4"/>
    <p:sldId id="268" r:id="rId5"/>
    <p:sldId id="267" r:id="rId6"/>
    <p:sldId id="271" r:id="rId7"/>
    <p:sldId id="273" r:id="rId8"/>
    <p:sldId id="274" r:id="rId9"/>
    <p:sldId id="374" r:id="rId10"/>
    <p:sldId id="376" r:id="rId11"/>
    <p:sldId id="280" r:id="rId12"/>
    <p:sldId id="281" r:id="rId13"/>
    <p:sldId id="275" r:id="rId14"/>
    <p:sldId id="394" r:id="rId15"/>
    <p:sldId id="317" r:id="rId16"/>
    <p:sldId id="396" r:id="rId17"/>
    <p:sldId id="403" r:id="rId18"/>
    <p:sldId id="398" r:id="rId19"/>
    <p:sldId id="321" r:id="rId20"/>
    <p:sldId id="397" r:id="rId21"/>
    <p:sldId id="377" r:id="rId22"/>
    <p:sldId id="378" r:id="rId23"/>
    <p:sldId id="379" r:id="rId24"/>
    <p:sldId id="380" r:id="rId25"/>
    <p:sldId id="381" r:id="rId26"/>
    <p:sldId id="382" r:id="rId27"/>
    <p:sldId id="383" r:id="rId28"/>
    <p:sldId id="384" r:id="rId29"/>
    <p:sldId id="385" r:id="rId30"/>
    <p:sldId id="400" r:id="rId31"/>
    <p:sldId id="401" r:id="rId32"/>
    <p:sldId id="264" r:id="rId33"/>
    <p:sldId id="386" r:id="rId34"/>
    <p:sldId id="333" r:id="rId35"/>
    <p:sldId id="387" r:id="rId36"/>
    <p:sldId id="336" r:id="rId37"/>
    <p:sldId id="388" r:id="rId38"/>
    <p:sldId id="402" r:id="rId39"/>
    <p:sldId id="338" r:id="rId40"/>
    <p:sldId id="389" r:id="rId41"/>
    <p:sldId id="345" r:id="rId42"/>
    <p:sldId id="344" r:id="rId43"/>
    <p:sldId id="341" r:id="rId44"/>
    <p:sldId id="390" r:id="rId45"/>
    <p:sldId id="391" r:id="rId46"/>
    <p:sldId id="404" r:id="rId47"/>
    <p:sldId id="393"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72"/>
    <a:srgbClr val="F59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p:restoredTop sz="92239"/>
  </p:normalViewPr>
  <p:slideViewPr>
    <p:cSldViewPr snapToGrid="0" snapToObjects="1">
      <p:cViewPr varScale="1">
        <p:scale>
          <a:sx n="107" d="100"/>
          <a:sy n="107" d="100"/>
        </p:scale>
        <p:origin x="1656"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BDB703A-C751-FB4A-92B6-041B13867BA9}" type="datetimeFigureOut">
              <a:rPr lang="en-US"/>
              <a:pPr>
                <a:defRPr/>
              </a:pPr>
              <a:t>10/17/19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6A68BDF-E7AD-2540-8F16-CBE181666F47}" type="slidenum">
              <a:rPr lang="en-US"/>
              <a:pPr>
                <a:defRPr/>
              </a:pPr>
              <a:t>‹#›</a:t>
            </a:fld>
            <a:endParaRPr lang="en-US"/>
          </a:p>
        </p:txBody>
      </p:sp>
    </p:spTree>
    <p:extLst>
      <p:ext uri="{BB962C8B-B14F-4D97-AF65-F5344CB8AC3E}">
        <p14:creationId xmlns:p14="http://schemas.microsoft.com/office/powerpoint/2010/main" val="3225019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ACD7599-1453-D845-9A0B-CFDC040C426C}" type="datetimeFigureOut">
              <a:rPr lang="en-US"/>
              <a:pPr>
                <a:defRPr/>
              </a:pPr>
              <a:t>10/17/19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4853353-6A51-FC42-BAD5-5F6C2C11026B}" type="slidenum">
              <a:rPr lang="en-US"/>
              <a:pPr>
                <a:defRPr/>
              </a:pPr>
              <a:t>‹#›</a:t>
            </a:fld>
            <a:endParaRPr lang="en-US"/>
          </a:p>
        </p:txBody>
      </p:sp>
    </p:spTree>
    <p:extLst>
      <p:ext uri="{BB962C8B-B14F-4D97-AF65-F5344CB8AC3E}">
        <p14:creationId xmlns:p14="http://schemas.microsoft.com/office/powerpoint/2010/main" val="293843361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ofCASOWA3O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an assembly from HPC Inspire to show your students how the new power station being built at Hinkley Point C (HPC) offers all sorts of varied and interesting job possibilities, whatever they’re interested in.</a:t>
            </a:r>
            <a:r>
              <a:rPr lang="en-GB" dirty="0">
                <a:effectLst/>
              </a:rPr>
              <a:t> </a:t>
            </a:r>
            <a:endParaRPr lang="en-GB" dirty="0"/>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1</a:t>
            </a:fld>
            <a:endParaRPr lang="en-US"/>
          </a:p>
        </p:txBody>
      </p:sp>
    </p:spTree>
    <p:extLst>
      <p:ext uri="{BB962C8B-B14F-4D97-AF65-F5344CB8AC3E}">
        <p14:creationId xmlns:p14="http://schemas.microsoft.com/office/powerpoint/2010/main" val="343166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31</a:t>
            </a:fld>
            <a:endParaRPr lang="en-US"/>
          </a:p>
        </p:txBody>
      </p:sp>
    </p:spTree>
    <p:extLst>
      <p:ext uri="{BB962C8B-B14F-4D97-AF65-F5344CB8AC3E}">
        <p14:creationId xmlns:p14="http://schemas.microsoft.com/office/powerpoint/2010/main" val="249798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32</a:t>
            </a:fld>
            <a:endParaRPr lang="en-US"/>
          </a:p>
        </p:txBody>
      </p:sp>
    </p:spTree>
    <p:extLst>
      <p:ext uri="{BB962C8B-B14F-4D97-AF65-F5344CB8AC3E}">
        <p14:creationId xmlns:p14="http://schemas.microsoft.com/office/powerpoint/2010/main" val="283971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33</a:t>
            </a:fld>
            <a:endParaRPr lang="en-US"/>
          </a:p>
        </p:txBody>
      </p:sp>
    </p:spTree>
    <p:extLst>
      <p:ext uri="{BB962C8B-B14F-4D97-AF65-F5344CB8AC3E}">
        <p14:creationId xmlns:p14="http://schemas.microsoft.com/office/powerpoint/2010/main" val="64714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34</a:t>
            </a:fld>
            <a:endParaRPr lang="en-US"/>
          </a:p>
        </p:txBody>
      </p:sp>
    </p:spTree>
    <p:extLst>
      <p:ext uri="{BB962C8B-B14F-4D97-AF65-F5344CB8AC3E}">
        <p14:creationId xmlns:p14="http://schemas.microsoft.com/office/powerpoint/2010/main" val="117571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35</a:t>
            </a:fld>
            <a:endParaRPr lang="en-US"/>
          </a:p>
        </p:txBody>
      </p:sp>
    </p:spTree>
    <p:extLst>
      <p:ext uri="{BB962C8B-B14F-4D97-AF65-F5344CB8AC3E}">
        <p14:creationId xmlns:p14="http://schemas.microsoft.com/office/powerpoint/2010/main" val="56549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36</a:t>
            </a:fld>
            <a:endParaRPr lang="en-US"/>
          </a:p>
        </p:txBody>
      </p:sp>
    </p:spTree>
    <p:extLst>
      <p:ext uri="{BB962C8B-B14F-4D97-AF65-F5344CB8AC3E}">
        <p14:creationId xmlns:p14="http://schemas.microsoft.com/office/powerpoint/2010/main" val="111439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following slides (37-44) if you’re showing this assembly to Key Stage 4 students (and remove slides 30-36) to avoid duplication of some content.</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37</a:t>
            </a:fld>
            <a:endParaRPr lang="en-US"/>
          </a:p>
        </p:txBody>
      </p:sp>
    </p:spTree>
    <p:extLst>
      <p:ext uri="{BB962C8B-B14F-4D97-AF65-F5344CB8AC3E}">
        <p14:creationId xmlns:p14="http://schemas.microsoft.com/office/powerpoint/2010/main" val="142263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Upper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38</a:t>
            </a:fld>
            <a:endParaRPr lang="en-US"/>
          </a:p>
        </p:txBody>
      </p:sp>
    </p:spTree>
    <p:extLst>
      <p:ext uri="{BB962C8B-B14F-4D97-AF65-F5344CB8AC3E}">
        <p14:creationId xmlns:p14="http://schemas.microsoft.com/office/powerpoint/2010/main" val="383449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Upper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40</a:t>
            </a:fld>
            <a:endParaRPr lang="en-US"/>
          </a:p>
        </p:txBody>
      </p:sp>
    </p:spTree>
    <p:extLst>
      <p:ext uri="{BB962C8B-B14F-4D97-AF65-F5344CB8AC3E}">
        <p14:creationId xmlns:p14="http://schemas.microsoft.com/office/powerpoint/2010/main" val="2985453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Upper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42</a:t>
            </a:fld>
            <a:endParaRPr lang="en-US"/>
          </a:p>
        </p:txBody>
      </p:sp>
    </p:spTree>
    <p:extLst>
      <p:ext uri="{BB962C8B-B14F-4D97-AF65-F5344CB8AC3E}">
        <p14:creationId xmlns:p14="http://schemas.microsoft.com/office/powerpoint/2010/main" val="274336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a:t>
            </a:fld>
            <a:endParaRPr lang="en-US"/>
          </a:p>
        </p:txBody>
      </p:sp>
    </p:spTree>
    <p:extLst>
      <p:ext uri="{BB962C8B-B14F-4D97-AF65-F5344CB8AC3E}">
        <p14:creationId xmlns:p14="http://schemas.microsoft.com/office/powerpoint/2010/main" val="381584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Lower Secondary</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43</a:t>
            </a:fld>
            <a:endParaRPr lang="en-US"/>
          </a:p>
        </p:txBody>
      </p:sp>
    </p:spTree>
    <p:extLst>
      <p:ext uri="{BB962C8B-B14F-4D97-AF65-F5344CB8AC3E}">
        <p14:creationId xmlns:p14="http://schemas.microsoft.com/office/powerpoint/2010/main" val="334846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CGI representation of how HPC will look when it’s built</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4</a:t>
            </a:fld>
            <a:endParaRPr lang="en-US"/>
          </a:p>
        </p:txBody>
      </p:sp>
    </p:spTree>
    <p:extLst>
      <p:ext uri="{BB962C8B-B14F-4D97-AF65-F5344CB8AC3E}">
        <p14:creationId xmlns:p14="http://schemas.microsoft.com/office/powerpoint/2010/main" val="235566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15</a:t>
            </a:fld>
            <a:endParaRPr lang="en-US"/>
          </a:p>
        </p:txBody>
      </p:sp>
    </p:spTree>
    <p:extLst>
      <p:ext uri="{BB962C8B-B14F-4D97-AF65-F5344CB8AC3E}">
        <p14:creationId xmlns:p14="http://schemas.microsoft.com/office/powerpoint/2010/main" val="170988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14473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This slide shows what roles we’ll need on site as each year group finishes school.</a:t>
            </a:r>
          </a:p>
          <a:p>
            <a:endParaRPr lang="en-GB" dirty="0"/>
          </a:p>
          <a:p>
            <a:r>
              <a:rPr lang="en-GB" dirty="0"/>
              <a:t>What stage of development will HPC be at when you leave school?</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19</a:t>
            </a:fld>
            <a:endParaRPr lang="en-US"/>
          </a:p>
        </p:txBody>
      </p:sp>
    </p:spTree>
    <p:extLst>
      <p:ext uri="{BB962C8B-B14F-4D97-AF65-F5344CB8AC3E}">
        <p14:creationId xmlns:p14="http://schemas.microsoft.com/office/powerpoint/2010/main" val="234075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Hear direct from three apprentices working at HPC on what it’s like to be an apprentice: https://</a:t>
            </a:r>
            <a:r>
              <a:rPr lang="en-GB" sz="1200" kern="1200" dirty="0" err="1">
                <a:solidFill>
                  <a:schemeClr val="tx1"/>
                </a:solidFill>
                <a:effectLst/>
                <a:latin typeface="+mn-lt"/>
                <a:ea typeface="+mn-ea"/>
                <a:cs typeface="+mn-cs"/>
              </a:rPr>
              <a:t>www.youtube.com</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watch?v</a:t>
            </a:r>
            <a:r>
              <a:rPr lang="en-GB" sz="1200" kern="1200" dirty="0">
                <a:solidFill>
                  <a:schemeClr val="tx1"/>
                </a:solidFill>
                <a:effectLst/>
                <a:latin typeface="+mn-lt"/>
                <a:ea typeface="+mn-ea"/>
                <a:cs typeface="+mn-cs"/>
              </a:rPr>
              <a:t>=AjYE4ETO3zU</a:t>
            </a:r>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21</a:t>
            </a:fld>
            <a:endParaRPr lang="en-US"/>
          </a:p>
        </p:txBody>
      </p:sp>
    </p:spTree>
    <p:extLst>
      <p:ext uri="{BB962C8B-B14F-4D97-AF65-F5344CB8AC3E}">
        <p14:creationId xmlns:p14="http://schemas.microsoft.com/office/powerpoint/2010/main" val="215264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film debunks five myths about apprenticeships: </a:t>
            </a:r>
            <a:r>
              <a:rPr lang="en-GB" sz="1200" kern="1200" dirty="0">
                <a:solidFill>
                  <a:schemeClr val="tx1"/>
                </a:solidFill>
                <a:effectLst/>
                <a:latin typeface="+mn-lt"/>
                <a:ea typeface="+mn-ea"/>
                <a:cs typeface="+mn-cs"/>
                <a:hlinkClick r:id="rId3"/>
              </a:rPr>
              <a:t>https://youtu.be/ofCASOWA3O8</a:t>
            </a:r>
            <a:r>
              <a:rPr lang="en-GB" dirty="0">
                <a:effectLst/>
              </a:rPr>
              <a:t> </a:t>
            </a:r>
            <a:endParaRPr lang="en-GB" dirty="0"/>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24</a:t>
            </a:fld>
            <a:endParaRPr lang="en-US"/>
          </a:p>
        </p:txBody>
      </p:sp>
    </p:spTree>
    <p:extLst>
      <p:ext uri="{BB962C8B-B14F-4D97-AF65-F5344CB8AC3E}">
        <p14:creationId xmlns:p14="http://schemas.microsoft.com/office/powerpoint/2010/main" val="223974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following slides (30-36) if you’re showing this assembly to Key Stage 3 students (and remove slides 37-44) to avoid duplication of some content.</a:t>
            </a:r>
            <a:endParaRPr lang="en-GB" dirty="0"/>
          </a:p>
        </p:txBody>
      </p:sp>
      <p:sp>
        <p:nvSpPr>
          <p:cNvPr id="4" name="Slide Number Placeholder 3"/>
          <p:cNvSpPr>
            <a:spLocks noGrp="1"/>
          </p:cNvSpPr>
          <p:nvPr>
            <p:ph type="sldNum" sz="quarter" idx="5"/>
          </p:nvPr>
        </p:nvSpPr>
        <p:spPr/>
        <p:txBody>
          <a:bodyPr/>
          <a:lstStyle/>
          <a:p>
            <a:pPr>
              <a:defRPr/>
            </a:pPr>
            <a:fld id="{54853353-6A51-FC42-BAD5-5F6C2C11026B}" type="slidenum">
              <a:rPr lang="en-US" smtClean="0"/>
              <a:pPr>
                <a:defRPr/>
              </a:pPr>
              <a:t>30</a:t>
            </a:fld>
            <a:endParaRPr lang="en-US"/>
          </a:p>
        </p:txBody>
      </p:sp>
    </p:spTree>
    <p:extLst>
      <p:ext uri="{BB962C8B-B14F-4D97-AF65-F5344CB8AC3E}">
        <p14:creationId xmlns:p14="http://schemas.microsoft.com/office/powerpoint/2010/main" val="148831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4F7296-AE08-4E12-9ACB-0B5C4F0151DA}"/>
              </a:ext>
            </a:extLst>
          </p:cNvPr>
          <p:cNvSpPr>
            <a:spLocks noGrp="1"/>
          </p:cNvSpPr>
          <p:nvPr>
            <p:ph type="ftr" sz="quarter" idx="10"/>
          </p:nvPr>
        </p:nvSpPr>
        <p:spPr/>
        <p:txBody>
          <a:bodyPr/>
          <a:lstStyle/>
          <a:p>
            <a:r>
              <a:rPr lang="en-GB" altLang="en-US" dirty="0"/>
              <a:t>HPC Careers Assembly (Secondary) |  | NOT PROTECTIVELY MARKED | © 2019 EDF Energy Ltd. All rights Reserved | For more information visit </a:t>
            </a:r>
            <a:r>
              <a:rPr lang="en-GB" altLang="en-US" dirty="0" err="1"/>
              <a:t>edfenergy.com</a:t>
            </a:r>
            <a:r>
              <a:rPr lang="en-GB" altLang="en-US" dirty="0"/>
              <a:t>/</a:t>
            </a:r>
            <a:r>
              <a:rPr lang="en-GB" altLang="en-US" dirty="0" err="1"/>
              <a:t>hpcinspire</a:t>
            </a:r>
            <a:r>
              <a:rPr lang="en-GB" altLang="en-US" dirty="0"/>
              <a:t> </a:t>
            </a:r>
          </a:p>
        </p:txBody>
      </p:sp>
      <p:sp>
        <p:nvSpPr>
          <p:cNvPr id="4" name="Slide Number Placeholder 3">
            <a:extLst>
              <a:ext uri="{FF2B5EF4-FFF2-40B4-BE49-F238E27FC236}">
                <a16:creationId xmlns:a16="http://schemas.microsoft.com/office/drawing/2014/main" id="{905C5F9A-E7B4-4D1D-A7CB-9680C1155864}"/>
              </a:ext>
            </a:extLst>
          </p:cNvPr>
          <p:cNvSpPr>
            <a:spLocks noGrp="1"/>
          </p:cNvSpPr>
          <p:nvPr>
            <p:ph type="sldNum" sz="quarter" idx="11"/>
          </p:nvPr>
        </p:nvSpPr>
        <p:spPr/>
        <p:txBody>
          <a:body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65553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9" name="Media Placeholder 8"/>
          <p:cNvSpPr>
            <a:spLocks noGrp="1"/>
          </p:cNvSpPr>
          <p:nvPr>
            <p:ph type="media" sz="quarter" idx="10"/>
          </p:nvPr>
        </p:nvSpPr>
        <p:spPr>
          <a:xfrm>
            <a:off x="611189" y="1773238"/>
            <a:ext cx="8208962" cy="4824412"/>
          </a:xfrm>
        </p:spPr>
        <p:txBody>
          <a:bodyPr/>
          <a:lstStyle/>
          <a:p>
            <a:r>
              <a:rPr lang="en-GB"/>
              <a:t>Click icon to add media</a:t>
            </a:r>
          </a:p>
        </p:txBody>
      </p:sp>
    </p:spTree>
    <p:extLst>
      <p:ext uri="{BB962C8B-B14F-4D97-AF65-F5344CB8AC3E}">
        <p14:creationId xmlns:p14="http://schemas.microsoft.com/office/powerpoint/2010/main" val="290650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hank You Option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4212" y="6346825"/>
            <a:ext cx="6529388" cy="403225"/>
          </a:xfrm>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6" name="Slide Number Placeholder 5"/>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272576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3ECF7FB-09FB-4A41-A1B5-9094593F96BD}"/>
              </a:ext>
            </a:extLst>
          </p:cNvPr>
          <p:cNvSpPr>
            <a:spLocks noGrp="1"/>
          </p:cNvSpPr>
          <p:nvPr>
            <p:ph type="ftr" sz="quarter" idx="10"/>
          </p:nvPr>
        </p:nvSpPr>
        <p:spPr>
          <a:xfrm>
            <a:off x="684212" y="6346825"/>
            <a:ext cx="6529388" cy="403225"/>
          </a:xfrm>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5">
            <a:extLst>
              <a:ext uri="{FF2B5EF4-FFF2-40B4-BE49-F238E27FC236}">
                <a16:creationId xmlns:a16="http://schemas.microsoft.com/office/drawing/2014/main" id="{30698F9F-D25A-7A4F-AD2C-7DDD2F185776}"/>
              </a:ext>
            </a:extLst>
          </p:cNvPr>
          <p:cNvSpPr>
            <a:spLocks noGrp="1"/>
          </p:cNvSpPr>
          <p:nvPr>
            <p:ph type="sldNum" sz="quarter" idx="11"/>
          </p:nvPr>
        </p:nvSpPr>
        <p:spPr>
          <a:xfrm>
            <a:off x="250825" y="6346825"/>
            <a:ext cx="431800" cy="403225"/>
          </a:xfrm>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330711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268A5CF-F0D0-4DB7-A3A6-0F0F5A86A00A}"/>
              </a:ext>
            </a:extLst>
          </p:cNvPr>
          <p:cNvSpPr>
            <a:spLocks noGrp="1" noChangeArrowheads="1"/>
          </p:cNvSpPr>
          <p:nvPr>
            <p:ph type="ftr" sz="quarter" idx="10"/>
          </p:nvPr>
        </p:nvSpPr>
        <p:spPr>
          <a:ln/>
        </p:spPr>
        <p:txBody>
          <a:bodyPr/>
          <a:lstStyle>
            <a:lvl1pPr>
              <a:defRPr/>
            </a:lvl1pPr>
          </a:lstStyle>
          <a:p>
            <a:r>
              <a:rPr lang="en-GB" altLang="en-US" dirty="0"/>
              <a:t>HPC Careers Assembly (Secondary) |  | NOT PROTECTIVELY MARKED | © 2019 EDF Energy Ltd. All rights Reserved | For more information visit </a:t>
            </a:r>
            <a:r>
              <a:rPr lang="en-GB" altLang="en-US" dirty="0" err="1"/>
              <a:t>edfenergy.com</a:t>
            </a:r>
            <a:r>
              <a:rPr lang="en-GB" altLang="en-US" dirty="0"/>
              <a:t>/</a:t>
            </a:r>
            <a:r>
              <a:rPr lang="en-GB" altLang="en-US" dirty="0" err="1"/>
              <a:t>hpcinspire</a:t>
            </a:r>
            <a:r>
              <a:rPr lang="en-GB" altLang="en-US" dirty="0"/>
              <a:t> </a:t>
            </a:r>
            <a:endParaRPr lang="en-US" altLang="en-US" dirty="0"/>
          </a:p>
        </p:txBody>
      </p:sp>
      <p:sp>
        <p:nvSpPr>
          <p:cNvPr id="5" name="Rectangle 8">
            <a:extLst>
              <a:ext uri="{FF2B5EF4-FFF2-40B4-BE49-F238E27FC236}">
                <a16:creationId xmlns:a16="http://schemas.microsoft.com/office/drawing/2014/main" id="{D9BE008A-5D2E-4217-AF69-E17BA4CE8634}"/>
              </a:ext>
            </a:extLst>
          </p:cNvPr>
          <p:cNvSpPr>
            <a:spLocks noGrp="1" noChangeArrowheads="1"/>
          </p:cNvSpPr>
          <p:nvPr>
            <p:ph type="sldNum" sz="quarter" idx="11"/>
          </p:nvPr>
        </p:nvSpPr>
        <p:spPr>
          <a:ln/>
        </p:spPr>
        <p:txBody>
          <a:bodyPr/>
          <a:lstStyle>
            <a:lvl1pPr>
              <a:defRPr/>
            </a:lvl1pPr>
          </a:lstStyle>
          <a:p>
            <a:fld id="{35121278-EAFB-4C91-9D55-A51F2C1B0581}" type="slidenum">
              <a:rPr lang="en-US" altLang="en-US"/>
              <a:pPr/>
              <a:t>‹#›</a:t>
            </a:fld>
            <a:endParaRPr lang="en-US" altLang="en-US"/>
          </a:p>
        </p:txBody>
      </p:sp>
    </p:spTree>
    <p:extLst>
      <p:ext uri="{BB962C8B-B14F-4D97-AF65-F5344CB8AC3E}">
        <p14:creationId xmlns:p14="http://schemas.microsoft.com/office/powerpoint/2010/main" val="59005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3060-4B8B-9E4A-9E7C-BFBC803F118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F8B58CB-F945-D247-8312-20BFE5D5765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62B6F4F-293B-8C4F-AA16-954AA427D426}"/>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5" name="Footer Placeholder 4">
            <a:extLst>
              <a:ext uri="{FF2B5EF4-FFF2-40B4-BE49-F238E27FC236}">
                <a16:creationId xmlns:a16="http://schemas.microsoft.com/office/drawing/2014/main" id="{DD981E36-0728-A444-ACDE-60A0CF349454}"/>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DF49BF-7A4E-BB46-BD2E-62B59EE52A2C}"/>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321114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B5AF-4218-8D45-905B-401E07A2D0B2}"/>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F323F2F-2626-6349-A4D3-9FC5AA5C1021}"/>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034A3E-BE84-4A46-BBE0-7CA2DC8909DC}"/>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5" name="Footer Placeholder 4">
            <a:extLst>
              <a:ext uri="{FF2B5EF4-FFF2-40B4-BE49-F238E27FC236}">
                <a16:creationId xmlns:a16="http://schemas.microsoft.com/office/drawing/2014/main" id="{B541D604-44C3-8B48-B39D-4F609822489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768D74C-F9D9-874E-8B08-D65507F01DDC}"/>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2163574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862B-B2CC-694B-9CE1-BD8C8BD9122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99494D7-112A-0445-877D-6D765F50EA68}"/>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FF5D74-1975-7548-B281-1BBC8B3CFB2D}"/>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5" name="Footer Placeholder 4">
            <a:extLst>
              <a:ext uri="{FF2B5EF4-FFF2-40B4-BE49-F238E27FC236}">
                <a16:creationId xmlns:a16="http://schemas.microsoft.com/office/drawing/2014/main" id="{E4D986A0-8C19-354E-9F1D-ED5A8B9596EC}"/>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0B03DA2-2802-AA4F-BC20-E7E9C429D395}"/>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419763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A6EF-D946-A24B-9D3A-90576E174600}"/>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EC34CB76-1087-DF44-AF1F-8614FBE2ABDD}"/>
              </a:ext>
            </a:extLst>
          </p:cNvPr>
          <p:cNvSpPr>
            <a:spLocks noGrp="1"/>
          </p:cNvSpPr>
          <p:nvPr>
            <p:ph sz="half" idx="1"/>
          </p:nvPr>
        </p:nvSpPr>
        <p:spPr>
          <a:xfrm>
            <a:off x="62865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CBF9313-875D-994B-9CD3-E29E55712FD5}"/>
              </a:ext>
            </a:extLst>
          </p:cNvPr>
          <p:cNvSpPr>
            <a:spLocks noGrp="1"/>
          </p:cNvSpPr>
          <p:nvPr>
            <p:ph sz="half" idx="2"/>
          </p:nvPr>
        </p:nvSpPr>
        <p:spPr>
          <a:xfrm>
            <a:off x="464820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4A8A099-E7FB-7E40-ACE1-DCA25272AE4D}"/>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6" name="Footer Placeholder 5">
            <a:extLst>
              <a:ext uri="{FF2B5EF4-FFF2-40B4-BE49-F238E27FC236}">
                <a16:creationId xmlns:a16="http://schemas.microsoft.com/office/drawing/2014/main" id="{648E3E19-D9A5-C44E-936D-4B235DB5A81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F59224C-F0EE-8948-BCFE-94FDABD84201}"/>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294205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F72C-053D-AF45-96A1-E34B60905A86}"/>
              </a:ext>
            </a:extLst>
          </p:cNvPr>
          <p:cNvSpPr>
            <a:spLocks noGrp="1"/>
          </p:cNvSpPr>
          <p:nvPr>
            <p:ph type="title"/>
          </p:nvPr>
        </p:nvSpPr>
        <p:spPr>
          <a:xfrm>
            <a:off x="630238" y="365125"/>
            <a:ext cx="78867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4DF22C20-2E3F-AF43-87DF-48257453681E}"/>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1FA8E4-7352-EF45-858D-9D74E5F79CC2}"/>
              </a:ext>
            </a:extLst>
          </p:cNvPr>
          <p:cNvSpPr>
            <a:spLocks noGrp="1"/>
          </p:cNvSpPr>
          <p:nvPr>
            <p:ph sz="half" idx="2"/>
          </p:nvPr>
        </p:nvSpPr>
        <p:spPr>
          <a:xfrm>
            <a:off x="630238" y="2505075"/>
            <a:ext cx="386873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818073E-2FB8-AF46-BB6A-C087B23DBA5F}"/>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514C023-A40D-804F-A5A4-AEE62E041544}"/>
              </a:ext>
            </a:extLst>
          </p:cNvPr>
          <p:cNvSpPr>
            <a:spLocks noGrp="1"/>
          </p:cNvSpPr>
          <p:nvPr>
            <p:ph sz="quarter" idx="4"/>
          </p:nvPr>
        </p:nvSpPr>
        <p:spPr>
          <a:xfrm>
            <a:off x="4629150" y="2505075"/>
            <a:ext cx="38877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B730DEF-BBF4-E943-AA5F-FD6A34234710}"/>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8" name="Footer Placeholder 7">
            <a:extLst>
              <a:ext uri="{FF2B5EF4-FFF2-40B4-BE49-F238E27FC236}">
                <a16:creationId xmlns:a16="http://schemas.microsoft.com/office/drawing/2014/main" id="{B9E541E7-1D5D-AA48-AB3B-780784EF158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A4CB948-BD1F-8F4E-955F-CB67E9EAFABD}"/>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324636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507A-A6D3-0B48-B91A-AE48824E56CC}"/>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3361C10D-9332-6E46-89A0-D1D1C064CAF9}"/>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4" name="Footer Placeholder 3">
            <a:extLst>
              <a:ext uri="{FF2B5EF4-FFF2-40B4-BE49-F238E27FC236}">
                <a16:creationId xmlns:a16="http://schemas.microsoft.com/office/drawing/2014/main" id="{18C1A304-3CD7-B54B-B921-381E84306AFD}"/>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0FEE4CA-BF24-B946-B32B-804CAFA4FB99}"/>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87645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Welcom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4212" y="6346825"/>
            <a:ext cx="6608410" cy="403225"/>
          </a:xfrm>
        </p:spPr>
        <p:txBody>
          <a:bodyPr/>
          <a:lstStyle/>
          <a:p>
            <a:r>
              <a:rPr lang="en-GB" altLang="en-US" dirty="0"/>
              <a:t>HPC Careers Assembly (Secondary) |  | NOT PROTECTIVELY MARKED | © 2019 EDF Energy Ltd. All rights Reserved | For more information visit </a:t>
            </a:r>
            <a:r>
              <a:rPr lang="en-GB" altLang="en-US" dirty="0" err="1"/>
              <a:t>edfenergy.com</a:t>
            </a:r>
            <a:r>
              <a:rPr lang="en-GB" altLang="en-US" dirty="0"/>
              <a:t>/</a:t>
            </a:r>
            <a:r>
              <a:rPr lang="en-GB" altLang="en-US" dirty="0" err="1"/>
              <a:t>hpcinspire</a:t>
            </a:r>
            <a:r>
              <a:rPr lang="en-GB" altLang="en-US" dirty="0"/>
              <a:t> </a:t>
            </a:r>
          </a:p>
        </p:txBody>
      </p:sp>
      <p:sp>
        <p:nvSpPr>
          <p:cNvPr id="6" name="Slide Number Placeholder 5"/>
          <p:cNvSpPr>
            <a:spLocks noGrp="1"/>
          </p:cNvSpPr>
          <p:nvPr>
            <p:ph type="sldNum" sz="quarter" idx="11"/>
          </p:nvPr>
        </p:nvSpPr>
        <p:spPr/>
        <p:txBody>
          <a:body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195485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C62FC-E997-7F42-8E1B-661C003C5C9A}"/>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3" name="Footer Placeholder 2">
            <a:extLst>
              <a:ext uri="{FF2B5EF4-FFF2-40B4-BE49-F238E27FC236}">
                <a16:creationId xmlns:a16="http://schemas.microsoft.com/office/drawing/2014/main" id="{6E598DA1-2D14-974F-9E5E-B1D1F1833CC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CA7F940-064A-6E41-BF7B-9493CFB7AC54}"/>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93931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BA19-B01F-6B4E-97A1-0DC72A72D08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6AEC29B-FABD-0B41-B53E-BE3D89442CBF}"/>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C7E2FCC-43AB-AE4D-BA7C-2D312ECFE88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BA5839-C6D8-764E-A1AA-C540E441B680}"/>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6" name="Footer Placeholder 5">
            <a:extLst>
              <a:ext uri="{FF2B5EF4-FFF2-40B4-BE49-F238E27FC236}">
                <a16:creationId xmlns:a16="http://schemas.microsoft.com/office/drawing/2014/main" id="{A6C03B2D-1538-B348-8B84-F267C0E2615C}"/>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F24D1A-3015-E74F-9297-736E59040D92}"/>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1778805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65B0-9CAE-0A48-901A-DD4F28F6F5F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B88C69B-2E54-B646-8B37-0806B662E1D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E610EF-5DD9-9D45-811C-0F00910D569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648EE2-10E2-544F-811F-D4F227D3D3DC}"/>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6" name="Footer Placeholder 5">
            <a:extLst>
              <a:ext uri="{FF2B5EF4-FFF2-40B4-BE49-F238E27FC236}">
                <a16:creationId xmlns:a16="http://schemas.microsoft.com/office/drawing/2014/main" id="{1CF34BA9-76EC-654E-9269-D078E37650A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F799833-791C-DF48-82A2-55F5BF3420B6}"/>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1704384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4349-CBF7-C94C-87BD-69638E3A8FAD}"/>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1AEB119-6353-A84A-A0B3-E0256F2F673E}"/>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0FCDF3-D408-A942-BFE2-3652570A09AB}"/>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5" name="Footer Placeholder 4">
            <a:extLst>
              <a:ext uri="{FF2B5EF4-FFF2-40B4-BE49-F238E27FC236}">
                <a16:creationId xmlns:a16="http://schemas.microsoft.com/office/drawing/2014/main" id="{E65A025C-811E-7A44-A3C3-90D82672C68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776D105-8E3A-B64C-8685-4A8D1EEB5B24}"/>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3385301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8D075-9D1F-D047-8A16-E0EC71A82A2C}"/>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330CA1C-5023-9746-95DE-CE6745058FA5}"/>
              </a:ext>
            </a:extLst>
          </p:cNvPr>
          <p:cNvSpPr>
            <a:spLocks noGrp="1"/>
          </p:cNvSpPr>
          <p:nvPr>
            <p:ph type="body" orient="vert" idx="1"/>
          </p:nvPr>
        </p:nvSpPr>
        <p:spPr>
          <a:xfrm>
            <a:off x="628650" y="365125"/>
            <a:ext cx="57626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EC3A30-F731-9F4C-BC7E-1ABB09E1AC89}"/>
              </a:ext>
            </a:extLst>
          </p:cNvPr>
          <p:cNvSpPr>
            <a:spLocks noGrp="1"/>
          </p:cNvSpPr>
          <p:nvPr>
            <p:ph type="dt" sz="half" idx="10"/>
          </p:nvPr>
        </p:nvSpPr>
        <p:spPr>
          <a:xfrm>
            <a:off x="628650" y="6356350"/>
            <a:ext cx="2057400" cy="365125"/>
          </a:xfrm>
          <a:prstGeom prst="rect">
            <a:avLst/>
          </a:prstGeom>
        </p:spPr>
        <p:txBody>
          <a:bodyPr/>
          <a:lstStyle/>
          <a:p>
            <a:fld id="{61273F4E-470E-6E4B-8C3E-62733D94B081}" type="datetimeFigureOut">
              <a:rPr lang="en-GB" smtClean="0"/>
              <a:t>17/10/2019</a:t>
            </a:fld>
            <a:endParaRPr lang="en-GB"/>
          </a:p>
        </p:txBody>
      </p:sp>
      <p:sp>
        <p:nvSpPr>
          <p:cNvPr id="5" name="Footer Placeholder 4">
            <a:extLst>
              <a:ext uri="{FF2B5EF4-FFF2-40B4-BE49-F238E27FC236}">
                <a16:creationId xmlns:a16="http://schemas.microsoft.com/office/drawing/2014/main" id="{B0D7CA75-210A-6448-BA46-585927768CE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3D5D699-128B-DB44-9D2D-A59CE013C871}"/>
              </a:ext>
            </a:extLst>
          </p:cNvPr>
          <p:cNvSpPr>
            <a:spLocks noGrp="1"/>
          </p:cNvSpPr>
          <p:nvPr>
            <p:ph type="sldNum" sz="quarter" idx="12"/>
          </p:nvPr>
        </p:nvSpPr>
        <p:spPr>
          <a:xfrm>
            <a:off x="6457950" y="6356350"/>
            <a:ext cx="2057400" cy="365125"/>
          </a:xfrm>
          <a:prstGeom prst="rect">
            <a:avLst/>
          </a:prstGeom>
        </p:spPr>
        <p:txBody>
          <a:bodyPr/>
          <a:lstStyle/>
          <a:p>
            <a:fld id="{A224796E-D7EA-6044-9620-2D63D49CDBD7}" type="slidenum">
              <a:rPr lang="en-GB" smtClean="0"/>
              <a:t>‹#›</a:t>
            </a:fld>
            <a:endParaRPr lang="en-GB"/>
          </a:p>
        </p:txBody>
      </p:sp>
    </p:spTree>
    <p:extLst>
      <p:ext uri="{BB962C8B-B14F-4D97-AF65-F5344CB8AC3E}">
        <p14:creationId xmlns:p14="http://schemas.microsoft.com/office/powerpoint/2010/main" val="152039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afety Mess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2"/>
          </p:nvPr>
        </p:nvSpPr>
        <p:spPr>
          <a:xfrm>
            <a:off x="864530" y="2492375"/>
            <a:ext cx="3150000" cy="3085200"/>
          </a:xfrm>
        </p:spPr>
        <p:txBody>
          <a:bodyPr/>
          <a:lstStyle>
            <a:lvl1pPr marL="0" indent="0">
              <a:buNone/>
              <a:defRPr kumimoji="0" lang="en-US" sz="2000" b="0" i="0" u="none" strike="noStrike" kern="0" cap="none" spc="0" normalizeH="0" baseline="0" dirty="0" smtClean="0">
                <a:ln>
                  <a:noFill/>
                </a:ln>
                <a:solidFill>
                  <a:srgbClr val="000000"/>
                </a:solidFill>
                <a:effectLst/>
                <a:uLnTx/>
                <a:uFillTx/>
                <a:latin typeface="Frutiger LT 45 Light" pitchFamily="34" charset="0"/>
                <a:ea typeface="+mn-ea"/>
                <a:cs typeface="Arial"/>
              </a:defRPr>
            </a:lvl1pPr>
            <a:lvl2pPr marL="452437" indent="0">
              <a:buNone/>
              <a:defRPr sz="2000"/>
            </a:lvl2pPr>
            <a:lvl3pPr marL="747712" indent="0">
              <a:buNone/>
              <a:defRPr sz="2000"/>
            </a:lvl3pPr>
            <a:lvl4pPr marL="1030288" indent="0">
              <a:buNone/>
              <a:defRPr sz="2000"/>
            </a:lvl4pPr>
            <a:lvl5pPr marL="1336675" indent="0">
              <a:buNone/>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tle 6"/>
          <p:cNvSpPr>
            <a:spLocks noGrp="1"/>
          </p:cNvSpPr>
          <p:nvPr>
            <p:ph type="title"/>
          </p:nvPr>
        </p:nvSpPr>
        <p:spPr>
          <a:xfrm>
            <a:off x="2439530" y="609600"/>
            <a:ext cx="1728000" cy="432000"/>
          </a:xfrm>
        </p:spPr>
        <p:txBody>
          <a:bodyPr/>
          <a:lstStyle>
            <a:lvl1pPr algn="r" rtl="0" eaLnBrk="1" fontAlgn="base" hangingPunct="1">
              <a:lnSpc>
                <a:spcPts val="1800"/>
              </a:lnSpc>
              <a:spcBef>
                <a:spcPct val="0"/>
              </a:spcBef>
              <a:spcAft>
                <a:spcPct val="0"/>
              </a:spcAft>
              <a:defRPr kumimoji="0" lang="en-GB" sz="1800" b="0" i="0" u="none" strike="noStrike" kern="0" cap="none" spc="0" normalizeH="0" baseline="0" dirty="0">
                <a:ln>
                  <a:noFill/>
                </a:ln>
                <a:solidFill>
                  <a:schemeClr val="tx1"/>
                </a:solidFill>
                <a:effectLst/>
                <a:uLnTx/>
                <a:uFillTx/>
                <a:latin typeface="Frutiger LT 55 Roman" panose="020B0602020204020204" pitchFamily="34" charset="0"/>
                <a:ea typeface="+mj-ea"/>
                <a:cs typeface="Arial"/>
              </a:defRPr>
            </a:lvl1pPr>
          </a:lstStyle>
          <a:p>
            <a:r>
              <a:rPr lang="en-GB"/>
              <a:t>Click to edit Master title style</a:t>
            </a:r>
            <a:endParaRPr lang="en-GB" dirty="0"/>
          </a:p>
        </p:txBody>
      </p:sp>
      <p:sp>
        <p:nvSpPr>
          <p:cNvPr id="2" name="Footer Placeholder 1"/>
          <p:cNvSpPr>
            <a:spLocks noGrp="1"/>
          </p:cNvSpPr>
          <p:nvPr>
            <p:ph type="ftr" sz="quarter" idx="13"/>
          </p:nvPr>
        </p:nvSpPr>
        <p:spPr>
          <a:xfrm>
            <a:off x="684212" y="6346825"/>
            <a:ext cx="7011988" cy="403225"/>
          </a:xfrm>
        </p:spPr>
        <p:txBody>
          <a:bodyPr/>
          <a:lstStyle/>
          <a:p>
            <a:r>
              <a:rPr lang="en-GB" altLang="en-US" dirty="0"/>
              <a:t>HPC Careers Assembly (Secondary) |  | NOT PROTECTIVELY MARKED | © 2019 EDF Energy Ltd. All rights Reserved | For more information visit </a:t>
            </a:r>
            <a:r>
              <a:rPr lang="en-GB" altLang="en-US" dirty="0" err="1"/>
              <a:t>edfenergy.com</a:t>
            </a:r>
            <a:r>
              <a:rPr lang="en-GB" altLang="en-US" dirty="0"/>
              <a:t>/</a:t>
            </a:r>
            <a:r>
              <a:rPr lang="en-GB" altLang="en-US" dirty="0" err="1"/>
              <a:t>hpcinspire</a:t>
            </a:r>
            <a:r>
              <a:rPr lang="en-GB" altLang="en-US" dirty="0"/>
              <a:t> </a:t>
            </a:r>
          </a:p>
        </p:txBody>
      </p:sp>
      <p:sp>
        <p:nvSpPr>
          <p:cNvPr id="5" name="Slide Number Placeholder 4"/>
          <p:cNvSpPr>
            <a:spLocks noGrp="1"/>
          </p:cNvSpPr>
          <p:nvPr>
            <p:ph type="sldNum" sz="quarter" idx="14"/>
          </p:nvPr>
        </p:nvSpPr>
        <p:spPr/>
        <p:txBody>
          <a:body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111674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2672976"/>
            <a:ext cx="6912000" cy="540000"/>
          </a:xfrm>
        </p:spPr>
        <p:txBody>
          <a:bodyPr anchor="b" anchorCtr="0"/>
          <a:lstStyle>
            <a:lvl1pPr>
              <a:defRPr b="1" cap="none" baseline="0">
                <a:latin typeface="Frutiger LT 55 Roman" panose="020B0602020204020204" pitchFamily="34" charset="0"/>
              </a:defRPr>
            </a:lvl1pPr>
          </a:lstStyle>
          <a:p>
            <a:r>
              <a:rPr lang="en-GB"/>
              <a:t>Click to edit Master title style</a:t>
            </a:r>
            <a:endParaRPr lang="en-GB" dirty="0"/>
          </a:p>
        </p:txBody>
      </p:sp>
      <p:sp>
        <p:nvSpPr>
          <p:cNvPr id="7" name="Footer Placeholder 6"/>
          <p:cNvSpPr>
            <a:spLocks noGrp="1"/>
          </p:cNvSpPr>
          <p:nvPr>
            <p:ph type="ftr" sz="quarter" idx="10"/>
          </p:nvPr>
        </p:nvSpPr>
        <p:spPr>
          <a:xfrm>
            <a:off x="684211" y="6346825"/>
            <a:ext cx="6708261" cy="403225"/>
          </a:xfrm>
        </p:spPr>
        <p:txBody>
          <a:bodyPr/>
          <a:lstStyle>
            <a:lvl1pPr>
              <a:defRPr/>
            </a:lvl1p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Subtitle 2"/>
          <p:cNvSpPr>
            <a:spLocks noGrp="1"/>
          </p:cNvSpPr>
          <p:nvPr>
            <p:ph type="subTitle" idx="1"/>
          </p:nvPr>
        </p:nvSpPr>
        <p:spPr>
          <a:xfrm>
            <a:off x="1080000" y="3212976"/>
            <a:ext cx="6912000" cy="432000"/>
          </a:xfrm>
        </p:spPr>
        <p:txBody>
          <a:bodyPr>
            <a:normAutofit/>
          </a:bodyPr>
          <a:lstStyle>
            <a:lvl1pPr marL="0" indent="0" algn="l">
              <a:buNone/>
              <a:defRPr lang="en-GB" sz="1800" kern="1200" cap="none" baseline="0" dirty="0" smtClean="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8496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1" y="6346825"/>
            <a:ext cx="6708261" cy="403225"/>
          </a:xfrm>
        </p:spPr>
        <p:txBody>
          <a:bodyPr/>
          <a:lstStyle>
            <a:lvl1pPr>
              <a:defRPr/>
            </a:lvl1p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6877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No 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3" y="6346825"/>
            <a:ext cx="6849928" cy="403225"/>
          </a:xfrm>
        </p:spPr>
        <p:txBody>
          <a:bodyPr/>
          <a:lstStyle>
            <a:lvl1pPr>
              <a:defRPr/>
            </a:lvl1p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57669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s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1" y="6346825"/>
            <a:ext cx="6698721" cy="403225"/>
          </a:xfrm>
        </p:spPr>
        <p:txBody>
          <a:bodyPr/>
          <a:lstStyle>
            <a:lvl1pPr>
              <a:defRPr/>
            </a:lvl1p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Title 10"/>
          <p:cNvSpPr>
            <a:spLocks noGrp="1"/>
          </p:cNvSpPr>
          <p:nvPr>
            <p:ph type="title"/>
          </p:nvPr>
        </p:nvSpPr>
        <p:spPr/>
        <p:txBody>
          <a:bodyPr/>
          <a:lstStyle/>
          <a:p>
            <a:r>
              <a:rPr lang="en-GB"/>
              <a:t>Click to edit Master title style</a:t>
            </a:r>
            <a:endParaRPr lang="en-GB" dirty="0"/>
          </a:p>
        </p:txBody>
      </p:sp>
      <p:sp>
        <p:nvSpPr>
          <p:cNvPr id="12" name="Content Placeholder 3"/>
          <p:cNvSpPr>
            <a:spLocks noGrp="1"/>
          </p:cNvSpPr>
          <p:nvPr>
            <p:ph sz="quarter" idx="12"/>
          </p:nvPr>
        </p:nvSpPr>
        <p:spPr>
          <a:xfrm>
            <a:off x="611188" y="1268412"/>
            <a:ext cx="8208962" cy="4392000"/>
          </a:xfrm>
        </p:spPr>
        <p:txBody>
          <a:bodyPr/>
          <a:lstStyle>
            <a:lvl1pPr marL="342900" indent="-342900">
              <a:buFont typeface="Arial" panose="020B0604020202020204" pitchFamily="34" charset="0"/>
              <a:buChar char="•"/>
              <a:defRPr/>
            </a:lvl1pPr>
            <a:lvl2pPr marL="909637" indent="-457200">
              <a:defRPr lang="en-US" sz="2400" kern="1200" dirty="0" smtClean="0">
                <a:solidFill>
                  <a:schemeClr val="tx1"/>
                </a:solidFill>
                <a:latin typeface="Frutiger LT 45 Light" pitchFamily="34" charset="0"/>
                <a:ea typeface="+mn-ea"/>
                <a:cs typeface="+mn-cs"/>
              </a:defRPr>
            </a:lvl2pPr>
            <a:lvl3pPr marL="1090612" indent="-342900">
              <a:defRPr lang="en-US" sz="2400" kern="1200" dirty="0" smtClean="0">
                <a:solidFill>
                  <a:schemeClr val="tx1"/>
                </a:solidFill>
                <a:latin typeface="Frutiger LT 45 Light" pitchFamily="34" charset="0"/>
                <a:ea typeface="+mn-ea"/>
                <a:cs typeface="+mn-cs"/>
              </a:defRPr>
            </a:lvl3pPr>
            <a:lvl4pPr marL="1373188" indent="-342900">
              <a:defRPr lang="en-US" sz="2400" kern="1200" dirty="0" smtClean="0">
                <a:solidFill>
                  <a:schemeClr val="tx1"/>
                </a:solidFill>
                <a:latin typeface="Frutiger LT 45 Light" pitchFamily="34" charset="0"/>
                <a:ea typeface="+mn-ea"/>
                <a:cs typeface="+mn-cs"/>
              </a:defRPr>
            </a:lvl4pPr>
            <a:lvl5pPr marL="1679575" indent="-342900">
              <a:defRPr lang="en-GB" sz="2400" kern="1200" dirty="0">
                <a:solidFill>
                  <a:schemeClr val="tx1"/>
                </a:solidFill>
                <a:latin typeface="Frutiger LT 45 Light" pitchFamily="34" charset="0"/>
                <a:ea typeface="+mn-ea"/>
                <a:cs typeface="+mn-c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1901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mbers and Bulle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2" y="6346825"/>
            <a:ext cx="6811610" cy="403225"/>
          </a:xfrm>
        </p:spPr>
        <p:txBody>
          <a:bodyPr/>
          <a:lstStyle>
            <a:lvl1pPr>
              <a:defRPr/>
            </a:lvl1p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Title 10"/>
          <p:cNvSpPr>
            <a:spLocks noGrp="1"/>
          </p:cNvSpPr>
          <p:nvPr>
            <p:ph type="title"/>
          </p:nvPr>
        </p:nvSpPr>
        <p:spPr/>
        <p:txBody>
          <a:bodyPr/>
          <a:lstStyle/>
          <a:p>
            <a:r>
              <a:rPr lang="en-GB"/>
              <a:t>Click to edit Master title style</a:t>
            </a:r>
            <a:endParaRPr lang="en-GB" dirty="0"/>
          </a:p>
        </p:txBody>
      </p:sp>
      <p:sp>
        <p:nvSpPr>
          <p:cNvPr id="4" name="Content Placeholder 3"/>
          <p:cNvSpPr>
            <a:spLocks noGrp="1"/>
          </p:cNvSpPr>
          <p:nvPr>
            <p:ph sz="quarter" idx="12"/>
          </p:nvPr>
        </p:nvSpPr>
        <p:spPr>
          <a:xfrm>
            <a:off x="611188" y="1268412"/>
            <a:ext cx="8208962" cy="4392000"/>
          </a:xfrm>
        </p:spPr>
        <p:txBody>
          <a:bodyPr/>
          <a:lstStyle>
            <a:lvl1pPr marL="457200" indent="-457200">
              <a:buFont typeface="+mj-lt"/>
              <a:buAutoNum type="arabicPeriod"/>
              <a:defRPr/>
            </a:lvl1pPr>
            <a:lvl2pPr marL="909637" indent="-457200">
              <a:defRPr lang="en-US" sz="2400" kern="1200" dirty="0" smtClean="0">
                <a:solidFill>
                  <a:schemeClr val="tx1"/>
                </a:solidFill>
                <a:latin typeface="Frutiger LT 45 Light" pitchFamily="34" charset="0"/>
                <a:ea typeface="+mn-ea"/>
                <a:cs typeface="+mn-cs"/>
              </a:defRPr>
            </a:lvl2pPr>
            <a:lvl3pPr marL="1090612" indent="-342900">
              <a:defRPr lang="en-US" sz="2400" kern="1200" dirty="0" smtClean="0">
                <a:solidFill>
                  <a:schemeClr val="tx1"/>
                </a:solidFill>
                <a:latin typeface="Frutiger LT 45 Light" pitchFamily="34" charset="0"/>
                <a:ea typeface="+mn-ea"/>
                <a:cs typeface="+mn-cs"/>
              </a:defRPr>
            </a:lvl3pPr>
            <a:lvl4pPr marL="1373188" indent="-342900">
              <a:defRPr lang="en-US" sz="2400" kern="1200" dirty="0" smtClean="0">
                <a:solidFill>
                  <a:schemeClr val="tx1"/>
                </a:solidFill>
                <a:latin typeface="Frutiger LT 45 Light" pitchFamily="34" charset="0"/>
                <a:ea typeface="+mn-ea"/>
                <a:cs typeface="+mn-cs"/>
              </a:defRPr>
            </a:lvl4pPr>
            <a:lvl5pPr marL="1679575" indent="-342900">
              <a:defRPr lang="en-GB" sz="2400" kern="1200" dirty="0">
                <a:solidFill>
                  <a:schemeClr val="tx1"/>
                </a:solidFill>
                <a:latin typeface="Frutiger LT 45 Light" pitchFamily="34" charset="0"/>
                <a:ea typeface="+mn-ea"/>
                <a:cs typeface="+mn-c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2841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6" name="Footer Placeholder 5"/>
          <p:cNvSpPr>
            <a:spLocks noGrp="1"/>
          </p:cNvSpPr>
          <p:nvPr>
            <p:ph type="ftr" sz="quarter" idx="10"/>
          </p:nvPr>
        </p:nvSpPr>
        <p:spPr>
          <a:xfrm>
            <a:off x="684212" y="6346825"/>
            <a:ext cx="6777744" cy="403225"/>
          </a:xfrm>
        </p:spPr>
        <p:txBody>
          <a:bodyPr/>
          <a:lstStyle>
            <a:lvl1pPr>
              <a:defRPr/>
            </a:lvl1p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7" name="Slide Number Placeholder 6"/>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203586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600" y="424799"/>
            <a:ext cx="8222400" cy="867105"/>
          </a:xfrm>
          <a:prstGeom prst="rect">
            <a:avLst/>
          </a:prstGeom>
        </p:spPr>
        <p:txBody>
          <a:bodyPr vert="horz" lIns="0" tIns="0" rIns="0" bIns="0" rtlCol="0" anchor="ctr">
            <a:normAutofit/>
          </a:bodyPr>
          <a:lstStyle/>
          <a:p>
            <a:pPr lvl="0" algn="l" rtl="0" eaLnBrk="1" fontAlgn="base" hangingPunct="1">
              <a:spcBef>
                <a:spcPct val="0"/>
              </a:spcBef>
              <a:spcAft>
                <a:spcPct val="0"/>
              </a:spcAft>
            </a:pPr>
            <a:r>
              <a:rPr lang="en-GB"/>
              <a:t>Click to edit Master title style</a:t>
            </a:r>
            <a:endParaRPr lang="en-GB" dirty="0"/>
          </a:p>
        </p:txBody>
      </p:sp>
      <p:sp>
        <p:nvSpPr>
          <p:cNvPr id="3" name="Text Placeholder 2"/>
          <p:cNvSpPr>
            <a:spLocks noGrp="1"/>
          </p:cNvSpPr>
          <p:nvPr>
            <p:ph type="body" idx="1"/>
          </p:nvPr>
        </p:nvSpPr>
        <p:spPr>
          <a:xfrm>
            <a:off x="583200" y="1299600"/>
            <a:ext cx="8236800" cy="43920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8"/>
          <p:cNvSpPr>
            <a:spLocks noGrp="1" noChangeArrowheads="1"/>
          </p:cNvSpPr>
          <p:nvPr>
            <p:ph type="ftr" sz="quarter" idx="3"/>
          </p:nvPr>
        </p:nvSpPr>
        <p:spPr bwMode="auto">
          <a:xfrm>
            <a:off x="684211" y="6346825"/>
            <a:ext cx="6868055" cy="40322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sz="700">
                <a:solidFill>
                  <a:schemeClr val="tx1">
                    <a:lumMod val="65000"/>
                    <a:lumOff val="35000"/>
                  </a:schemeClr>
                </a:solidFill>
                <a:latin typeface="+mn-lt"/>
              </a:defRPr>
            </a:lvl1pPr>
          </a:lstStyle>
          <a:p>
            <a:r>
              <a:rPr lang="en-GB" altLang="en-US" dirty="0"/>
              <a:t>HPC Careers Assembly (Secondary) |  | NOT PROTECTIVELY MARKED | © 2019 EDF Energy Ltd. All rights Reserved | For more information visit </a:t>
            </a:r>
            <a:r>
              <a:rPr lang="en-GB" altLang="en-US" dirty="0" err="1"/>
              <a:t>edfenergy.com</a:t>
            </a:r>
            <a:r>
              <a:rPr lang="en-GB" altLang="en-US" dirty="0"/>
              <a:t>/</a:t>
            </a:r>
            <a:r>
              <a:rPr lang="en-GB" altLang="en-US" dirty="0" err="1"/>
              <a:t>hpcinspire</a:t>
            </a:r>
            <a:r>
              <a:rPr lang="en-GB" altLang="en-US" dirty="0"/>
              <a:t> </a:t>
            </a:r>
          </a:p>
        </p:txBody>
      </p:sp>
      <p:sp>
        <p:nvSpPr>
          <p:cNvPr id="8" name="Rectangle 14"/>
          <p:cNvSpPr>
            <a:spLocks noGrp="1" noChangeArrowheads="1"/>
          </p:cNvSpPr>
          <p:nvPr>
            <p:ph type="sldNum" sz="quarter" idx="4"/>
          </p:nvPr>
        </p:nvSpPr>
        <p:spPr bwMode="auto">
          <a:xfrm>
            <a:off x="250825" y="6346825"/>
            <a:ext cx="431800" cy="40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0" hangingPunct="0">
              <a:defRPr sz="700">
                <a:solidFill>
                  <a:schemeClr val="tx1">
                    <a:lumMod val="65000"/>
                    <a:lumOff val="35000"/>
                  </a:schemeClr>
                </a:solidFill>
                <a:latin typeface="+mn-lt"/>
              </a:defRPr>
            </a:lvl1pPr>
          </a:lstStyle>
          <a:p>
            <a:fld id="{6BA4E01C-DC62-E14C-ABA5-658930187CD2}" type="slidenum">
              <a:rPr lang="en-GB" altLang="en-US" smtClean="0"/>
              <a:pPr/>
              <a:t>‹#›</a:t>
            </a:fld>
            <a:endParaRPr lang="en-GB" altLang="en-US" dirty="0"/>
          </a:p>
        </p:txBody>
      </p:sp>
    </p:spTree>
    <p:extLst>
      <p:ext uri="{BB962C8B-B14F-4D97-AF65-F5344CB8AC3E}">
        <p14:creationId xmlns:p14="http://schemas.microsoft.com/office/powerpoint/2010/main" val="372500262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9"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dt="0"/>
  <p:txStyles>
    <p:titleStyle>
      <a:lvl1pPr algn="l" defTabSz="914400" rtl="0" eaLnBrk="1" latinLnBrk="0" hangingPunct="1">
        <a:spcBef>
          <a:spcPct val="0"/>
        </a:spcBef>
        <a:buNone/>
        <a:defRPr lang="en-GB" sz="2800" kern="1200" dirty="0">
          <a:solidFill>
            <a:schemeClr val="tx2"/>
          </a:solidFill>
          <a:latin typeface="Frutiger LT 45 Light" pitchFamily="34" charset="0"/>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1pPr>
      <a:lvl2pPr marL="909637" indent="-457200" algn="l" defTabSz="914400" rtl="0" eaLnBrk="1" latinLnBrk="0" hangingPunct="1">
        <a:spcBef>
          <a:spcPct val="20000"/>
        </a:spcBef>
        <a:buClr>
          <a:schemeClr val="tx2"/>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2pPr>
      <a:lvl3pPr marL="1090612" indent="-342900" algn="l" defTabSz="914400" rtl="0" eaLnBrk="1" latinLnBrk="0" hangingPunct="1">
        <a:spcBef>
          <a:spcPct val="20000"/>
        </a:spcBef>
        <a:buClr>
          <a:schemeClr val="tx2"/>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3pPr>
      <a:lvl4pPr marL="1373188" indent="-342900" algn="l" defTabSz="914400" rtl="0" eaLnBrk="1" latinLnBrk="0" hangingPunct="1">
        <a:spcBef>
          <a:spcPct val="20000"/>
        </a:spcBef>
        <a:buClr>
          <a:schemeClr val="tx2"/>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4pPr>
      <a:lvl5pPr marL="1679575" indent="-342900" algn="l" defTabSz="914400" rtl="0" eaLnBrk="1" latinLnBrk="0" hangingPunct="1">
        <a:spcBef>
          <a:spcPct val="20000"/>
        </a:spcBef>
        <a:buClr>
          <a:schemeClr val="tx2"/>
        </a:buClr>
        <a:buFont typeface="Arial" panose="020B0604020202020204" pitchFamily="34" charset="0"/>
        <a:buChar char="»"/>
        <a:defRPr lang="en-GB" sz="2400" kern="1200" dirty="0">
          <a:solidFill>
            <a:schemeClr val="tx1"/>
          </a:solidFill>
          <a:latin typeface="Frutiger LT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4660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jYE4ETO3z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ofCASOWA3O8"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dfenergy.com/energy/nuclear-new-build-projects/hinkley-point-c/for-teachers-students-and-educators/inspire#event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edfenergy.com/younghpc"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youtu.be/REbCT7Sw4Ys" TargetMode="External"/><Relationship Id="rId1" Type="http://schemas.openxmlformats.org/officeDocument/2006/relationships/slideLayout" Target="../slideLayouts/slideLayout12.xml"/><Relationship Id="rId4" Type="http://schemas.openxmlformats.org/officeDocument/2006/relationships/hyperlink" Target="https://www.youtube.com/watch?v=AjYE4ETO3z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dfenergy.com/energy/nuclear-new-build-projects/hinkley-point-c/for-teachers-students-and-educators/inspire#events"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urveymonkey.co.uk/r/GHPBW3R"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s://www.surveymonkey.co.uk/r/GP8GLB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03E3F0-FD29-4F10-80C0-4D767564385C}"/>
              </a:ext>
            </a:extLst>
          </p:cNvPr>
          <p:cNvSpPr>
            <a:spLocks noGrp="1"/>
          </p:cNvSpPr>
          <p:nvPr>
            <p:ph type="ftr" sz="quarter" idx="10"/>
          </p:nvPr>
        </p:nvSpPr>
        <p:spPr/>
        <p:txBody>
          <a:bodyPr/>
          <a:lstStyle/>
          <a:p>
            <a:r>
              <a:rPr lang="en-GB" altLang="en-US" dirty="0">
                <a:latin typeface="Frutiger LT 45 Light" pitchFamily="2" charset="0"/>
              </a:rPr>
              <a:t>HPC Careers Assembly (Secondary) |  | NOT PROTECTIVELY MARKED | © 2019 EDF Energy Ltd. All rights Reserved | For more information visit </a:t>
            </a:r>
            <a:r>
              <a:rPr lang="en-GB" altLang="en-US" dirty="0" err="1">
                <a:latin typeface="Frutiger LT 45 Light" pitchFamily="2" charset="0"/>
              </a:rPr>
              <a:t>edfenergy.com</a:t>
            </a:r>
            <a:r>
              <a:rPr lang="en-GB" altLang="en-US" dirty="0">
                <a:latin typeface="Frutiger LT 45 Light" pitchFamily="2" charset="0"/>
              </a:rPr>
              <a:t>/</a:t>
            </a:r>
            <a:r>
              <a:rPr lang="en-GB" altLang="en-US" dirty="0" err="1">
                <a:latin typeface="Frutiger LT 45 Light" pitchFamily="2" charset="0"/>
              </a:rPr>
              <a:t>hpcinspire</a:t>
            </a:r>
            <a:r>
              <a:rPr lang="en-GB" altLang="en-US" dirty="0">
                <a:latin typeface="Frutiger LT 45 Light" pitchFamily="2" charset="0"/>
              </a:rPr>
              <a:t> </a:t>
            </a:r>
          </a:p>
        </p:txBody>
      </p:sp>
      <p:sp>
        <p:nvSpPr>
          <p:cNvPr id="4" name="Slide Number Placeholder 3">
            <a:extLst>
              <a:ext uri="{FF2B5EF4-FFF2-40B4-BE49-F238E27FC236}">
                <a16:creationId xmlns:a16="http://schemas.microsoft.com/office/drawing/2014/main" id="{24CFC4C5-29A6-4728-8EE3-3292B060B928}"/>
              </a:ext>
            </a:extLst>
          </p:cNvPr>
          <p:cNvSpPr>
            <a:spLocks noGrp="1"/>
          </p:cNvSpPr>
          <p:nvPr>
            <p:ph type="sldNum" sz="quarter" idx="11"/>
          </p:nvPr>
        </p:nvSpPr>
        <p:spPr/>
        <p:txBody>
          <a:bodyPr/>
          <a:lstStyle/>
          <a:p>
            <a:fld id="{352D268D-E5DB-4D76-8C43-F544D2039CA0}" type="slidenum">
              <a:rPr lang="en-GB" altLang="en-US" smtClean="0"/>
              <a:pPr/>
              <a:t>1</a:t>
            </a:fld>
            <a:endParaRPr lang="en-GB" altLang="en-US"/>
          </a:p>
        </p:txBody>
      </p:sp>
      <p:sp>
        <p:nvSpPr>
          <p:cNvPr id="12" name="Title 1">
            <a:extLst>
              <a:ext uri="{FF2B5EF4-FFF2-40B4-BE49-F238E27FC236}">
                <a16:creationId xmlns:a16="http://schemas.microsoft.com/office/drawing/2014/main" id="{DF2E2BBC-AB6E-DE42-A68A-728C79D6901E}"/>
              </a:ext>
            </a:extLst>
          </p:cNvPr>
          <p:cNvSpPr>
            <a:spLocks noGrp="1"/>
          </p:cNvSpPr>
          <p:nvPr>
            <p:ph type="ctrTitle"/>
          </p:nvPr>
        </p:nvSpPr>
        <p:spPr>
          <a:xfrm>
            <a:off x="1080000" y="1837018"/>
            <a:ext cx="6912000" cy="1375958"/>
          </a:xfrm>
        </p:spPr>
        <p:txBody>
          <a:bodyPr>
            <a:noAutofit/>
          </a:bodyPr>
          <a:lstStyle/>
          <a:p>
            <a:r>
              <a:rPr lang="en-GB" sz="4000" dirty="0"/>
              <a:t>HPC Inspire</a:t>
            </a:r>
            <a:br>
              <a:rPr lang="en-GB" sz="4000" dirty="0"/>
            </a:br>
            <a:r>
              <a:rPr lang="en-GB" sz="4000" dirty="0"/>
              <a:t>Secondary Assembly</a:t>
            </a:r>
            <a:endParaRPr lang="en-US" sz="4000" dirty="0"/>
          </a:p>
        </p:txBody>
      </p:sp>
      <p:sp>
        <p:nvSpPr>
          <p:cNvPr id="13" name="Subtitle 4">
            <a:extLst>
              <a:ext uri="{FF2B5EF4-FFF2-40B4-BE49-F238E27FC236}">
                <a16:creationId xmlns:a16="http://schemas.microsoft.com/office/drawing/2014/main" id="{60629107-B571-3545-995A-01A1B188958F}"/>
              </a:ext>
            </a:extLst>
          </p:cNvPr>
          <p:cNvSpPr>
            <a:spLocks noGrp="1"/>
          </p:cNvSpPr>
          <p:nvPr>
            <p:ph type="subTitle" idx="1"/>
          </p:nvPr>
        </p:nvSpPr>
        <p:spPr>
          <a:xfrm>
            <a:off x="1080000" y="3365374"/>
            <a:ext cx="5930400" cy="1375958"/>
          </a:xfrm>
        </p:spPr>
        <p:txBody>
          <a:bodyPr>
            <a:noAutofit/>
          </a:bodyPr>
          <a:lstStyle/>
          <a:p>
            <a:r>
              <a:rPr lang="en-GB" sz="3000" dirty="0"/>
              <a:t>What the new power station at Hinkley Point C has to offer YOU</a:t>
            </a:r>
            <a:endParaRPr lang="en-GB" sz="3000" dirty="0">
              <a:latin typeface="Frutiger LT 45 Light" panose="02000403050000090004" pitchFamily="2" charset="0"/>
            </a:endParaRPr>
          </a:p>
        </p:txBody>
      </p:sp>
    </p:spTree>
    <p:extLst>
      <p:ext uri="{BB962C8B-B14F-4D97-AF65-F5344CB8AC3E}">
        <p14:creationId xmlns:p14="http://schemas.microsoft.com/office/powerpoint/2010/main" val="254637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64785-DBBD-D94E-BA66-C2C640A60D92}"/>
              </a:ext>
            </a:extLst>
          </p:cNvPr>
          <p:cNvSpPr txBox="1"/>
          <p:nvPr/>
        </p:nvSpPr>
        <p:spPr>
          <a:xfrm>
            <a:off x="482137" y="398284"/>
            <a:ext cx="3358343" cy="2015936"/>
          </a:xfrm>
          <a:prstGeom prst="rect">
            <a:avLst/>
          </a:prstGeom>
          <a:noFill/>
          <a:ln>
            <a:noFill/>
          </a:ln>
          <a:effectLst/>
        </p:spPr>
        <p:txBody>
          <a:bodyPr wrap="square" rtlCol="0">
            <a:spAutoFit/>
          </a:bodyPr>
          <a:lstStyle/>
          <a:p>
            <a:r>
              <a:rPr lang="en-GB" sz="2500" dirty="0">
                <a:solidFill>
                  <a:srgbClr val="212A72"/>
                </a:solidFill>
                <a:latin typeface="Frutiger LT 55 Roman" pitchFamily="2" charset="0"/>
              </a:rPr>
              <a:t>During school and college I was uncertain about what career path I wanted to follow…</a:t>
            </a:r>
          </a:p>
        </p:txBody>
      </p:sp>
      <p:sp>
        <p:nvSpPr>
          <p:cNvPr id="4" name="TextBox 3">
            <a:extLst>
              <a:ext uri="{FF2B5EF4-FFF2-40B4-BE49-F238E27FC236}">
                <a16:creationId xmlns:a16="http://schemas.microsoft.com/office/drawing/2014/main" id="{5381CAF4-5A41-C94F-BB30-66DC9254F813}"/>
              </a:ext>
            </a:extLst>
          </p:cNvPr>
          <p:cNvSpPr txBox="1"/>
          <p:nvPr/>
        </p:nvSpPr>
        <p:spPr>
          <a:xfrm>
            <a:off x="33250" y="-33250"/>
            <a:ext cx="814647" cy="1200329"/>
          </a:xfrm>
          <a:prstGeom prst="rect">
            <a:avLst/>
          </a:prstGeom>
          <a:noFill/>
        </p:spPr>
        <p:txBody>
          <a:bodyPr wrap="square" rtlCol="0">
            <a:spAutoFit/>
          </a:bodyPr>
          <a:lstStyle/>
          <a:p>
            <a:r>
              <a:rPr lang="en-GB" sz="7200" dirty="0">
                <a:solidFill>
                  <a:schemeClr val="accent1"/>
                </a:solidFill>
                <a:latin typeface="Arial Rounded MT Bold" panose="020F0704030504030204" pitchFamily="34" charset="77"/>
              </a:rPr>
              <a:t>“</a:t>
            </a:r>
          </a:p>
        </p:txBody>
      </p:sp>
      <p:sp>
        <p:nvSpPr>
          <p:cNvPr id="5" name="TextBox 4">
            <a:extLst>
              <a:ext uri="{FF2B5EF4-FFF2-40B4-BE49-F238E27FC236}">
                <a16:creationId xmlns:a16="http://schemas.microsoft.com/office/drawing/2014/main" id="{03706945-631A-8F46-8A44-DE75B6FFE01A}"/>
              </a:ext>
            </a:extLst>
          </p:cNvPr>
          <p:cNvSpPr txBox="1"/>
          <p:nvPr/>
        </p:nvSpPr>
        <p:spPr>
          <a:xfrm>
            <a:off x="2206464" y="4786120"/>
            <a:ext cx="814647" cy="1200329"/>
          </a:xfrm>
          <a:prstGeom prst="rect">
            <a:avLst/>
          </a:prstGeom>
          <a:noFill/>
        </p:spPr>
        <p:txBody>
          <a:bodyPr wrap="square" rtlCol="0">
            <a:spAutoFit/>
          </a:bodyPr>
          <a:lstStyle/>
          <a:p>
            <a:r>
              <a:rPr lang="en-GB" sz="7200" dirty="0">
                <a:solidFill>
                  <a:schemeClr val="accent1"/>
                </a:solidFill>
                <a:latin typeface="Arial Rounded MT Bold" panose="020F0704030504030204" pitchFamily="34" charset="77"/>
              </a:rPr>
              <a:t>”</a:t>
            </a:r>
          </a:p>
        </p:txBody>
      </p:sp>
      <p:sp>
        <p:nvSpPr>
          <p:cNvPr id="6" name="TextBox 5">
            <a:extLst>
              <a:ext uri="{FF2B5EF4-FFF2-40B4-BE49-F238E27FC236}">
                <a16:creationId xmlns:a16="http://schemas.microsoft.com/office/drawing/2014/main" id="{D88783C4-B036-564A-8820-A14EA5C9F38F}"/>
              </a:ext>
            </a:extLst>
          </p:cNvPr>
          <p:cNvSpPr txBox="1"/>
          <p:nvPr/>
        </p:nvSpPr>
        <p:spPr>
          <a:xfrm>
            <a:off x="482137" y="5476597"/>
            <a:ext cx="3158838" cy="400110"/>
          </a:xfrm>
          <a:prstGeom prst="rect">
            <a:avLst/>
          </a:prstGeom>
          <a:noFill/>
        </p:spPr>
        <p:txBody>
          <a:bodyPr wrap="square" rtlCol="0">
            <a:spAutoFit/>
          </a:bodyPr>
          <a:lstStyle/>
          <a:p>
            <a:r>
              <a:rPr lang="en-GB" sz="2000" i="1" dirty="0">
                <a:solidFill>
                  <a:schemeClr val="tx2"/>
                </a:solidFill>
                <a:latin typeface="Frutiger LT 55 Roman" pitchFamily="2" charset="0"/>
              </a:rPr>
              <a:t>Evie Wolford</a:t>
            </a:r>
          </a:p>
        </p:txBody>
      </p:sp>
      <p:pic>
        <p:nvPicPr>
          <p:cNvPr id="7" name="Picture 6" descr="A person in a yellow shirt&#10;&#10;Description automatically generated">
            <a:extLst>
              <a:ext uri="{FF2B5EF4-FFF2-40B4-BE49-F238E27FC236}">
                <a16:creationId xmlns:a16="http://schemas.microsoft.com/office/drawing/2014/main" id="{9D990EF4-4FE9-8140-9DB0-FC8F25A2B5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6057" y="509828"/>
            <a:ext cx="4895806" cy="5006050"/>
          </a:xfrm>
          <a:prstGeom prst="rect">
            <a:avLst/>
          </a:prstGeom>
        </p:spPr>
      </p:pic>
      <p:sp>
        <p:nvSpPr>
          <p:cNvPr id="10" name="TextBox 9">
            <a:extLst>
              <a:ext uri="{FF2B5EF4-FFF2-40B4-BE49-F238E27FC236}">
                <a16:creationId xmlns:a16="http://schemas.microsoft.com/office/drawing/2014/main" id="{56076391-E57B-C743-87D3-FE9351347B60}"/>
              </a:ext>
            </a:extLst>
          </p:cNvPr>
          <p:cNvSpPr txBox="1"/>
          <p:nvPr/>
        </p:nvSpPr>
        <p:spPr>
          <a:xfrm>
            <a:off x="482137" y="2557464"/>
            <a:ext cx="2904001" cy="2785378"/>
          </a:xfrm>
          <a:prstGeom prst="rect">
            <a:avLst/>
          </a:prstGeom>
          <a:noFill/>
        </p:spPr>
        <p:txBody>
          <a:bodyPr wrap="square" rtlCol="0">
            <a:spAutoFit/>
          </a:bodyPr>
          <a:lstStyle/>
          <a:p>
            <a:r>
              <a:rPr lang="en-GB" sz="2500" dirty="0">
                <a:solidFill>
                  <a:srgbClr val="212A72"/>
                </a:solidFill>
                <a:latin typeface="Frutiger LT 55 Roman" pitchFamily="2" charset="0"/>
              </a:rPr>
              <a:t>…I wanted the opportunity to achieve further qualifications </a:t>
            </a:r>
          </a:p>
          <a:p>
            <a:r>
              <a:rPr lang="en-GB" sz="2500" dirty="0">
                <a:solidFill>
                  <a:srgbClr val="212A72"/>
                </a:solidFill>
                <a:latin typeface="Frutiger LT 55 Roman" pitchFamily="2" charset="0"/>
              </a:rPr>
              <a:t>but also start working and gain experience.</a:t>
            </a:r>
            <a:endParaRPr lang="en-GB" sz="2500" dirty="0">
              <a:latin typeface="Frutiger LT 55 Roman" pitchFamily="2" charset="0"/>
            </a:endParaRPr>
          </a:p>
        </p:txBody>
      </p:sp>
      <p:sp>
        <p:nvSpPr>
          <p:cNvPr id="2" name="Footer Placeholder 1">
            <a:extLst>
              <a:ext uri="{FF2B5EF4-FFF2-40B4-BE49-F238E27FC236}">
                <a16:creationId xmlns:a16="http://schemas.microsoft.com/office/drawing/2014/main" id="{7A0789B0-A66F-8647-A754-AF7386788CE1}"/>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8" name="Slide Number Placeholder 7">
            <a:extLst>
              <a:ext uri="{FF2B5EF4-FFF2-40B4-BE49-F238E27FC236}">
                <a16:creationId xmlns:a16="http://schemas.microsoft.com/office/drawing/2014/main" id="{6EA3C56B-C019-0142-B7C5-CC3F45194483}"/>
              </a:ext>
            </a:extLst>
          </p:cNvPr>
          <p:cNvSpPr>
            <a:spLocks noGrp="1"/>
          </p:cNvSpPr>
          <p:nvPr>
            <p:ph type="sldNum" sz="quarter" idx="11"/>
          </p:nvPr>
        </p:nvSpPr>
        <p:spPr/>
        <p:txBody>
          <a:bodyPr/>
          <a:lstStyle/>
          <a:p>
            <a:fld id="{352D268D-E5DB-4D76-8C43-F544D2039CA0}" type="slidenum">
              <a:rPr lang="en-GB" altLang="en-US" smtClean="0"/>
              <a:pPr/>
              <a:t>10</a:t>
            </a:fld>
            <a:endParaRPr lang="en-GB" altLang="en-US"/>
          </a:p>
        </p:txBody>
      </p:sp>
    </p:spTree>
    <p:extLst>
      <p:ext uri="{BB962C8B-B14F-4D97-AF65-F5344CB8AC3E}">
        <p14:creationId xmlns:p14="http://schemas.microsoft.com/office/powerpoint/2010/main" val="319998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64785-DBBD-D94E-BA66-C2C640A60D92}"/>
              </a:ext>
            </a:extLst>
          </p:cNvPr>
          <p:cNvSpPr txBox="1"/>
          <p:nvPr/>
        </p:nvSpPr>
        <p:spPr>
          <a:xfrm>
            <a:off x="-247650" y="436384"/>
            <a:ext cx="9639299" cy="553998"/>
          </a:xfrm>
          <a:prstGeom prst="rect">
            <a:avLst/>
          </a:prstGeom>
          <a:noFill/>
          <a:ln>
            <a:noFill/>
          </a:ln>
          <a:effectLst/>
        </p:spPr>
        <p:txBody>
          <a:bodyPr wrap="square" rtlCol="0">
            <a:spAutoFit/>
          </a:bodyPr>
          <a:lstStyle/>
          <a:p>
            <a:pPr algn="ctr"/>
            <a:r>
              <a:rPr lang="en-GB" sz="3000" dirty="0">
                <a:solidFill>
                  <a:srgbClr val="212A72"/>
                </a:solidFill>
                <a:latin typeface="Frutiger LT 55 Roman" pitchFamily="2" charset="0"/>
              </a:rPr>
              <a:t>Evie is now a </a:t>
            </a:r>
            <a:r>
              <a:rPr lang="en-GB" sz="3000" b="1" dirty="0">
                <a:solidFill>
                  <a:schemeClr val="tx2"/>
                </a:solidFill>
                <a:latin typeface="Frutiger LT 55 Roman" pitchFamily="2" charset="0"/>
              </a:rPr>
              <a:t>Supply Chain Apprentice </a:t>
            </a:r>
            <a:r>
              <a:rPr lang="en-GB" sz="3000" dirty="0">
                <a:solidFill>
                  <a:srgbClr val="212A72"/>
                </a:solidFill>
                <a:latin typeface="Frutiger LT 55 Roman" pitchFamily="2" charset="0"/>
              </a:rPr>
              <a:t>at HPC</a:t>
            </a:r>
          </a:p>
        </p:txBody>
      </p:sp>
      <p:sp>
        <p:nvSpPr>
          <p:cNvPr id="7" name="TextBox 6">
            <a:extLst>
              <a:ext uri="{FF2B5EF4-FFF2-40B4-BE49-F238E27FC236}">
                <a16:creationId xmlns:a16="http://schemas.microsoft.com/office/drawing/2014/main" id="{D097856E-F2A3-8247-90D5-E8AD71CE03CC}"/>
              </a:ext>
            </a:extLst>
          </p:cNvPr>
          <p:cNvSpPr txBox="1"/>
          <p:nvPr/>
        </p:nvSpPr>
        <p:spPr>
          <a:xfrm>
            <a:off x="283984" y="1413947"/>
            <a:ext cx="4134196" cy="4031873"/>
          </a:xfrm>
          <a:prstGeom prst="rect">
            <a:avLst/>
          </a:prstGeom>
          <a:noFill/>
          <a:ln>
            <a:noFill/>
          </a:ln>
          <a:effectLst/>
        </p:spPr>
        <p:txBody>
          <a:bodyPr wrap="square" rtlCol="0">
            <a:spAutoFit/>
          </a:bodyPr>
          <a:lstStyle/>
          <a:p>
            <a:r>
              <a:rPr lang="en-GB" sz="3200" dirty="0">
                <a:solidFill>
                  <a:srgbClr val="212A72"/>
                </a:solidFill>
                <a:latin typeface="Frutiger LT 55 Roman" pitchFamily="2" charset="0"/>
              </a:rPr>
              <a:t>“Starting my career on a project of this scale gives me the opportunity to work on a variety of teams to understand the different aspects of the role.”</a:t>
            </a:r>
          </a:p>
        </p:txBody>
      </p:sp>
      <p:pic>
        <p:nvPicPr>
          <p:cNvPr id="5" name="Picture 4" descr="A person in a yellow shirt&#10;&#10;Description automatically generated">
            <a:extLst>
              <a:ext uri="{FF2B5EF4-FFF2-40B4-BE49-F238E27FC236}">
                <a16:creationId xmlns:a16="http://schemas.microsoft.com/office/drawing/2014/main" id="{27C0CE77-9D7F-DE49-9ADE-472FFA5DF9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9" y="1614312"/>
            <a:ext cx="3815645" cy="3901566"/>
          </a:xfrm>
          <a:prstGeom prst="rect">
            <a:avLst/>
          </a:prstGeom>
        </p:spPr>
      </p:pic>
      <p:sp>
        <p:nvSpPr>
          <p:cNvPr id="2" name="Footer Placeholder 1">
            <a:extLst>
              <a:ext uri="{FF2B5EF4-FFF2-40B4-BE49-F238E27FC236}">
                <a16:creationId xmlns:a16="http://schemas.microsoft.com/office/drawing/2014/main" id="{7AB4EA79-A622-7D4B-ADFA-A1342CD891C6}"/>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EFBD45B1-AF35-914D-BC6A-AE95732A0A49}"/>
              </a:ext>
            </a:extLst>
          </p:cNvPr>
          <p:cNvSpPr>
            <a:spLocks noGrp="1"/>
          </p:cNvSpPr>
          <p:nvPr>
            <p:ph type="sldNum" sz="quarter" idx="11"/>
          </p:nvPr>
        </p:nvSpPr>
        <p:spPr/>
        <p:txBody>
          <a:bodyPr/>
          <a:lstStyle/>
          <a:p>
            <a:fld id="{352D268D-E5DB-4D76-8C43-F544D2039CA0}" type="slidenum">
              <a:rPr lang="en-GB" altLang="en-US" smtClean="0"/>
              <a:pPr/>
              <a:t>11</a:t>
            </a:fld>
            <a:endParaRPr lang="en-GB" altLang="en-US"/>
          </a:p>
        </p:txBody>
      </p:sp>
    </p:spTree>
    <p:extLst>
      <p:ext uri="{BB962C8B-B14F-4D97-AF65-F5344CB8AC3E}">
        <p14:creationId xmlns:p14="http://schemas.microsoft.com/office/powerpoint/2010/main" val="37493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FC6CE515-6936-D94A-B781-08F1E4321F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Footer Placeholder 1">
            <a:extLst>
              <a:ext uri="{FF2B5EF4-FFF2-40B4-BE49-F238E27FC236}">
                <a16:creationId xmlns:a16="http://schemas.microsoft.com/office/drawing/2014/main" id="{1A4A3E43-2C02-3449-B311-6F5CB3EFEE6B}"/>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DE58946C-C612-5E42-BDCD-1342FA967F7D}"/>
              </a:ext>
            </a:extLst>
          </p:cNvPr>
          <p:cNvSpPr>
            <a:spLocks noGrp="1"/>
          </p:cNvSpPr>
          <p:nvPr>
            <p:ph type="sldNum" sz="quarter" idx="11"/>
          </p:nvPr>
        </p:nvSpPr>
        <p:spPr/>
        <p:txBody>
          <a:bodyPr/>
          <a:lstStyle/>
          <a:p>
            <a:fld id="{352D268D-E5DB-4D76-8C43-F544D2039CA0}" type="slidenum">
              <a:rPr lang="en-GB" altLang="en-US" smtClean="0"/>
              <a:pPr/>
              <a:t>12</a:t>
            </a:fld>
            <a:endParaRPr lang="en-GB" altLang="en-US"/>
          </a:p>
        </p:txBody>
      </p:sp>
    </p:spTree>
    <p:extLst>
      <p:ext uri="{BB962C8B-B14F-4D97-AF65-F5344CB8AC3E}">
        <p14:creationId xmlns:p14="http://schemas.microsoft.com/office/powerpoint/2010/main" val="297199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EECBD8-9B37-584B-BBE7-3CA54974E6F1}"/>
              </a:ext>
            </a:extLst>
          </p:cNvPr>
          <p:cNvSpPr txBox="1"/>
          <p:nvPr/>
        </p:nvSpPr>
        <p:spPr>
          <a:xfrm>
            <a:off x="1132609" y="1336119"/>
            <a:ext cx="6878781" cy="1785104"/>
          </a:xfrm>
          <a:prstGeom prst="rect">
            <a:avLst/>
          </a:prstGeom>
          <a:noFill/>
        </p:spPr>
        <p:txBody>
          <a:bodyPr wrap="square" rtlCol="0">
            <a:spAutoFit/>
          </a:bodyPr>
          <a:lstStyle/>
          <a:p>
            <a:pPr algn="ctr">
              <a:spcAft>
                <a:spcPts val="1200"/>
              </a:spcAft>
            </a:pPr>
            <a:r>
              <a:rPr lang="en-GB" sz="5500" dirty="0">
                <a:solidFill>
                  <a:schemeClr val="accent2"/>
                </a:solidFill>
                <a:latin typeface="Frutiger LT 55 Roman" pitchFamily="2" charset="0"/>
              </a:rPr>
              <a:t>Whatever you’re interested in –</a:t>
            </a:r>
          </a:p>
        </p:txBody>
      </p:sp>
      <p:sp>
        <p:nvSpPr>
          <p:cNvPr id="2" name="TextBox 1">
            <a:extLst>
              <a:ext uri="{FF2B5EF4-FFF2-40B4-BE49-F238E27FC236}">
                <a16:creationId xmlns:a16="http://schemas.microsoft.com/office/drawing/2014/main" id="{861051C4-F081-024A-9FF9-F949024BC5C6}"/>
              </a:ext>
            </a:extLst>
          </p:cNvPr>
          <p:cNvSpPr txBox="1"/>
          <p:nvPr/>
        </p:nvSpPr>
        <p:spPr>
          <a:xfrm>
            <a:off x="1052079" y="3095927"/>
            <a:ext cx="7039840" cy="2092881"/>
          </a:xfrm>
          <a:prstGeom prst="rect">
            <a:avLst/>
          </a:prstGeom>
          <a:noFill/>
        </p:spPr>
        <p:txBody>
          <a:bodyPr wrap="square" rtlCol="0">
            <a:spAutoFit/>
          </a:bodyPr>
          <a:lstStyle/>
          <a:p>
            <a:pPr algn="ctr"/>
            <a:r>
              <a:rPr lang="en-GB" sz="6500" b="1" dirty="0">
                <a:solidFill>
                  <a:schemeClr val="tx2"/>
                </a:solidFill>
                <a:latin typeface="Frutiger LT 55 Roman" pitchFamily="2" charset="0"/>
              </a:rPr>
              <a:t>there’s a role </a:t>
            </a:r>
            <a:br>
              <a:rPr lang="en-GB" sz="6500" b="1" dirty="0">
                <a:solidFill>
                  <a:schemeClr val="tx2"/>
                </a:solidFill>
                <a:latin typeface="Frutiger LT 55 Roman" pitchFamily="2" charset="0"/>
              </a:rPr>
            </a:br>
            <a:r>
              <a:rPr lang="en-GB" sz="6500" b="1" dirty="0">
                <a:solidFill>
                  <a:schemeClr val="tx2"/>
                </a:solidFill>
                <a:latin typeface="Frutiger LT 55 Roman" pitchFamily="2" charset="0"/>
              </a:rPr>
              <a:t>at HPC for you</a:t>
            </a:r>
          </a:p>
        </p:txBody>
      </p:sp>
      <p:sp>
        <p:nvSpPr>
          <p:cNvPr id="3" name="Footer Placeholder 2">
            <a:extLst>
              <a:ext uri="{FF2B5EF4-FFF2-40B4-BE49-F238E27FC236}">
                <a16:creationId xmlns:a16="http://schemas.microsoft.com/office/drawing/2014/main" id="{289D92BA-3CEF-DF4B-87E2-B54D99F54C1F}"/>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520E543E-8D05-5546-9EFA-7606B0169B0D}"/>
              </a:ext>
            </a:extLst>
          </p:cNvPr>
          <p:cNvSpPr>
            <a:spLocks noGrp="1"/>
          </p:cNvSpPr>
          <p:nvPr>
            <p:ph type="sldNum" sz="quarter" idx="11"/>
          </p:nvPr>
        </p:nvSpPr>
        <p:spPr/>
        <p:txBody>
          <a:bodyPr/>
          <a:lstStyle/>
          <a:p>
            <a:fld id="{352D268D-E5DB-4D76-8C43-F544D2039CA0}" type="slidenum">
              <a:rPr lang="en-GB" altLang="en-US" smtClean="0"/>
              <a:pPr/>
              <a:t>13</a:t>
            </a:fld>
            <a:endParaRPr lang="en-GB" altLang="en-US"/>
          </a:p>
        </p:txBody>
      </p:sp>
    </p:spTree>
    <p:extLst>
      <p:ext uri="{BB962C8B-B14F-4D97-AF65-F5344CB8AC3E}">
        <p14:creationId xmlns:p14="http://schemas.microsoft.com/office/powerpoint/2010/main" val="40197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EBC0F6-B2D1-DD40-BA60-878476D6C949}"/>
              </a:ext>
            </a:extLst>
          </p:cNvPr>
          <p:cNvSpPr txBox="1"/>
          <p:nvPr/>
        </p:nvSpPr>
        <p:spPr>
          <a:xfrm>
            <a:off x="0" y="158431"/>
            <a:ext cx="9144000" cy="1261884"/>
          </a:xfrm>
          <a:prstGeom prst="rect">
            <a:avLst/>
          </a:prstGeom>
          <a:noFill/>
        </p:spPr>
        <p:txBody>
          <a:bodyPr wrap="square" rtlCol="0">
            <a:spAutoFit/>
          </a:bodyPr>
          <a:lstStyle/>
          <a:p>
            <a:pPr algn="ctr"/>
            <a:r>
              <a:rPr lang="en-GB" sz="3600" dirty="0">
                <a:solidFill>
                  <a:srgbClr val="212A72"/>
                </a:solidFill>
                <a:latin typeface="Frutiger LT 55 Roman" pitchFamily="2" charset="0"/>
              </a:rPr>
              <a:t>Whether you’re interested in…</a:t>
            </a:r>
          </a:p>
          <a:p>
            <a:pPr algn="ctr"/>
            <a:r>
              <a:rPr lang="en-GB" sz="4000" b="1" dirty="0">
                <a:solidFill>
                  <a:schemeClr val="tx2"/>
                </a:solidFill>
                <a:latin typeface="Frutiger LT 55 Roman" pitchFamily="2" charset="0"/>
              </a:rPr>
              <a:t>Construction jobs</a:t>
            </a:r>
          </a:p>
        </p:txBody>
      </p:sp>
      <p:pic>
        <p:nvPicPr>
          <p:cNvPr id="2" name="Picture 1" descr="construction_word_cloud_ed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7654" y="1422721"/>
            <a:ext cx="6963610" cy="4650557"/>
          </a:xfrm>
          <a:prstGeom prst="rect">
            <a:avLst/>
          </a:prstGeom>
        </p:spPr>
      </p:pic>
      <p:sp>
        <p:nvSpPr>
          <p:cNvPr id="3" name="Footer Placeholder 2">
            <a:extLst>
              <a:ext uri="{FF2B5EF4-FFF2-40B4-BE49-F238E27FC236}">
                <a16:creationId xmlns:a16="http://schemas.microsoft.com/office/drawing/2014/main" id="{6FAFB204-006C-2544-990B-00333BAD3F78}"/>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7561857A-E428-F445-9B15-EBA2B58F9BBB}"/>
              </a:ext>
            </a:extLst>
          </p:cNvPr>
          <p:cNvSpPr>
            <a:spLocks noGrp="1"/>
          </p:cNvSpPr>
          <p:nvPr>
            <p:ph type="sldNum" sz="quarter" idx="11"/>
          </p:nvPr>
        </p:nvSpPr>
        <p:spPr/>
        <p:txBody>
          <a:bodyPr/>
          <a:lstStyle/>
          <a:p>
            <a:fld id="{352D268D-E5DB-4D76-8C43-F544D2039CA0}" type="slidenum">
              <a:rPr lang="en-GB" altLang="en-US" smtClean="0"/>
              <a:pPr/>
              <a:t>14</a:t>
            </a:fld>
            <a:endParaRPr lang="en-GB" altLang="en-US"/>
          </a:p>
        </p:txBody>
      </p:sp>
    </p:spTree>
    <p:extLst>
      <p:ext uri="{BB962C8B-B14F-4D97-AF65-F5344CB8AC3E}">
        <p14:creationId xmlns:p14="http://schemas.microsoft.com/office/powerpoint/2010/main" val="98926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0C795-7F9A-8A45-B72A-BBD5D5F739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85" y="642929"/>
            <a:ext cx="8255705" cy="5006432"/>
          </a:xfrm>
          <a:prstGeom prst="rect">
            <a:avLst/>
          </a:prstGeom>
        </p:spPr>
      </p:pic>
      <p:sp>
        <p:nvSpPr>
          <p:cNvPr id="6" name="TextBox 5">
            <a:extLst>
              <a:ext uri="{FF2B5EF4-FFF2-40B4-BE49-F238E27FC236}">
                <a16:creationId xmlns:a16="http://schemas.microsoft.com/office/drawing/2014/main" id="{3E25BEBF-0BE9-1544-9D40-42A8355488E5}"/>
              </a:ext>
            </a:extLst>
          </p:cNvPr>
          <p:cNvSpPr txBox="1"/>
          <p:nvPr/>
        </p:nvSpPr>
        <p:spPr>
          <a:xfrm>
            <a:off x="0" y="158431"/>
            <a:ext cx="9144000" cy="1261884"/>
          </a:xfrm>
          <a:prstGeom prst="rect">
            <a:avLst/>
          </a:prstGeom>
          <a:noFill/>
        </p:spPr>
        <p:txBody>
          <a:bodyPr wrap="square" rtlCol="0">
            <a:spAutoFit/>
          </a:bodyPr>
          <a:lstStyle/>
          <a:p>
            <a:pPr algn="ctr"/>
            <a:r>
              <a:rPr lang="en-GB" sz="4000" dirty="0">
                <a:solidFill>
                  <a:srgbClr val="212A72"/>
                </a:solidFill>
                <a:latin typeface="Frutiger LT 55 Roman" pitchFamily="2" charset="0"/>
              </a:rPr>
              <a:t>…Or </a:t>
            </a:r>
            <a:r>
              <a:rPr lang="en-GB" sz="4000" b="1" dirty="0">
                <a:solidFill>
                  <a:schemeClr val="tx2"/>
                </a:solidFill>
                <a:latin typeface="Frutiger LT 55 Roman" pitchFamily="2" charset="0"/>
              </a:rPr>
              <a:t>operational jobs</a:t>
            </a:r>
            <a:br>
              <a:rPr lang="en-GB" sz="4000" dirty="0">
                <a:solidFill>
                  <a:srgbClr val="212A72"/>
                </a:solidFill>
                <a:latin typeface="Frutiger LT 55 Roman" pitchFamily="2" charset="0"/>
              </a:rPr>
            </a:br>
            <a:r>
              <a:rPr lang="en-GB" sz="3600" dirty="0">
                <a:solidFill>
                  <a:srgbClr val="212A72"/>
                </a:solidFill>
                <a:latin typeface="Frutiger LT 55 Roman" pitchFamily="2" charset="0"/>
              </a:rPr>
              <a:t>when HPC is up and running</a:t>
            </a:r>
          </a:p>
        </p:txBody>
      </p:sp>
      <p:sp>
        <p:nvSpPr>
          <p:cNvPr id="2" name="Footer Placeholder 1">
            <a:extLst>
              <a:ext uri="{FF2B5EF4-FFF2-40B4-BE49-F238E27FC236}">
                <a16:creationId xmlns:a16="http://schemas.microsoft.com/office/drawing/2014/main" id="{4624B701-7EC4-DB44-A7AB-6F86A27EC099}"/>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133BF7BB-3187-5140-97FD-94E617614861}"/>
              </a:ext>
            </a:extLst>
          </p:cNvPr>
          <p:cNvSpPr>
            <a:spLocks noGrp="1"/>
          </p:cNvSpPr>
          <p:nvPr>
            <p:ph type="sldNum" sz="quarter" idx="11"/>
          </p:nvPr>
        </p:nvSpPr>
        <p:spPr/>
        <p:txBody>
          <a:bodyPr/>
          <a:lstStyle/>
          <a:p>
            <a:fld id="{352D268D-E5DB-4D76-8C43-F544D2039CA0}" type="slidenum">
              <a:rPr lang="en-GB" altLang="en-US" smtClean="0"/>
              <a:pPr/>
              <a:t>15</a:t>
            </a:fld>
            <a:endParaRPr lang="en-GB" altLang="en-US"/>
          </a:p>
        </p:txBody>
      </p:sp>
    </p:spTree>
    <p:extLst>
      <p:ext uri="{BB962C8B-B14F-4D97-AF65-F5344CB8AC3E}">
        <p14:creationId xmlns:p14="http://schemas.microsoft.com/office/powerpoint/2010/main" val="255239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C_number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Footer Placeholder 1">
            <a:extLst>
              <a:ext uri="{FF2B5EF4-FFF2-40B4-BE49-F238E27FC236}">
                <a16:creationId xmlns:a16="http://schemas.microsoft.com/office/drawing/2014/main" id="{569D00B9-4B62-7345-AD4B-9F93537AA453}"/>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8252B2F5-8920-2743-9667-F43ECD479717}"/>
              </a:ext>
            </a:extLst>
          </p:cNvPr>
          <p:cNvSpPr>
            <a:spLocks noGrp="1"/>
          </p:cNvSpPr>
          <p:nvPr>
            <p:ph type="sldNum" sz="quarter" idx="11"/>
          </p:nvPr>
        </p:nvSpPr>
        <p:spPr/>
        <p:txBody>
          <a:bodyPr/>
          <a:lstStyle/>
          <a:p>
            <a:fld id="{352D268D-E5DB-4D76-8C43-F544D2039CA0}" type="slidenum">
              <a:rPr lang="en-GB" altLang="en-US" smtClean="0"/>
              <a:pPr/>
              <a:t>16</a:t>
            </a:fld>
            <a:endParaRPr lang="en-GB" altLang="en-US"/>
          </a:p>
        </p:txBody>
      </p:sp>
    </p:spTree>
    <p:extLst>
      <p:ext uri="{BB962C8B-B14F-4D97-AF65-F5344CB8AC3E}">
        <p14:creationId xmlns:p14="http://schemas.microsoft.com/office/powerpoint/2010/main" val="302272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EBC0F6-B2D1-DD40-BA60-878476D6C949}"/>
              </a:ext>
            </a:extLst>
          </p:cNvPr>
          <p:cNvSpPr txBox="1"/>
          <p:nvPr/>
        </p:nvSpPr>
        <p:spPr>
          <a:xfrm>
            <a:off x="998386" y="605302"/>
            <a:ext cx="7443788" cy="2400657"/>
          </a:xfrm>
          <a:prstGeom prst="rect">
            <a:avLst/>
          </a:prstGeom>
          <a:noFill/>
        </p:spPr>
        <p:txBody>
          <a:bodyPr wrap="square" rtlCol="0">
            <a:spAutoFit/>
          </a:bodyPr>
          <a:lstStyle/>
          <a:p>
            <a:pPr algn="ctr"/>
            <a:r>
              <a:rPr lang="en-GB" sz="5000" dirty="0">
                <a:solidFill>
                  <a:srgbClr val="212A72"/>
                </a:solidFill>
                <a:latin typeface="Frutiger LT 55 Roman" pitchFamily="2" charset="0"/>
              </a:rPr>
              <a:t>We’ll still be building HPC by the time you’ve left school…</a:t>
            </a:r>
          </a:p>
        </p:txBody>
      </p:sp>
      <p:sp>
        <p:nvSpPr>
          <p:cNvPr id="2" name="TextBox 1">
            <a:extLst>
              <a:ext uri="{FF2B5EF4-FFF2-40B4-BE49-F238E27FC236}">
                <a16:creationId xmlns:a16="http://schemas.microsoft.com/office/drawing/2014/main" id="{145AF373-E5C7-DA49-8DF1-CBDEB2876382}"/>
              </a:ext>
            </a:extLst>
          </p:cNvPr>
          <p:cNvSpPr txBox="1"/>
          <p:nvPr/>
        </p:nvSpPr>
        <p:spPr>
          <a:xfrm>
            <a:off x="455462" y="3005959"/>
            <a:ext cx="8529637" cy="2862322"/>
          </a:xfrm>
          <a:prstGeom prst="rect">
            <a:avLst/>
          </a:prstGeom>
          <a:noFill/>
        </p:spPr>
        <p:txBody>
          <a:bodyPr wrap="square" rtlCol="0">
            <a:spAutoFit/>
          </a:bodyPr>
          <a:lstStyle/>
          <a:p>
            <a:pPr algn="ctr"/>
            <a:r>
              <a:rPr lang="en-GB" sz="6000" b="1" dirty="0">
                <a:solidFill>
                  <a:schemeClr val="tx2"/>
                </a:solidFill>
                <a:latin typeface="Frutiger LT 55 Roman" pitchFamily="2" charset="0"/>
              </a:rPr>
              <a:t>…And need people like you to help build it</a:t>
            </a:r>
          </a:p>
        </p:txBody>
      </p:sp>
      <p:sp>
        <p:nvSpPr>
          <p:cNvPr id="3" name="Footer Placeholder 2">
            <a:extLst>
              <a:ext uri="{FF2B5EF4-FFF2-40B4-BE49-F238E27FC236}">
                <a16:creationId xmlns:a16="http://schemas.microsoft.com/office/drawing/2014/main" id="{8C395E5F-9389-A64E-851C-842139F1EA3D}"/>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E8CD7AF0-B399-824C-9221-A839026042B2}"/>
              </a:ext>
            </a:extLst>
          </p:cNvPr>
          <p:cNvSpPr>
            <a:spLocks noGrp="1"/>
          </p:cNvSpPr>
          <p:nvPr>
            <p:ph type="sldNum" sz="quarter" idx="11"/>
          </p:nvPr>
        </p:nvSpPr>
        <p:spPr/>
        <p:txBody>
          <a:bodyPr/>
          <a:lstStyle/>
          <a:p>
            <a:fld id="{352D268D-E5DB-4D76-8C43-F544D2039CA0}" type="slidenum">
              <a:rPr lang="en-GB" altLang="en-US" smtClean="0"/>
              <a:pPr/>
              <a:t>17</a:t>
            </a:fld>
            <a:endParaRPr lang="en-GB" altLang="en-US"/>
          </a:p>
        </p:txBody>
      </p:sp>
    </p:spTree>
    <p:extLst>
      <p:ext uri="{BB962C8B-B14F-4D97-AF65-F5344CB8AC3E}">
        <p14:creationId xmlns:p14="http://schemas.microsoft.com/office/powerpoint/2010/main" val="319007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descr="A picture containing table, outdoor, indoor&#10;&#10;Description automatically generated">
            <a:extLst>
              <a:ext uri="{FF2B5EF4-FFF2-40B4-BE49-F238E27FC236}">
                <a16:creationId xmlns:a16="http://schemas.microsoft.com/office/drawing/2014/main" id="{EBD9C78E-4559-C94A-B38E-4C39C7B7D1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13315" name="Rectangle 8"/>
          <p:cNvSpPr>
            <a:spLocks noGrp="1" noChangeArrowheads="1"/>
          </p:cNvSpPr>
          <p:nvPr>
            <p:ph type="sldNum" sz="quarter" idx="11"/>
          </p:nvPr>
        </p:nvSpPr>
        <p:spPr/>
        <p:txBody>
          <a:bodyPr/>
          <a:lstStyle>
            <a:lvl1pPr>
              <a:spcBef>
                <a:spcPct val="20000"/>
              </a:spcBef>
              <a:buChar char="•"/>
              <a:defRPr sz="2400">
                <a:solidFill>
                  <a:schemeClr val="tx1"/>
                </a:solidFill>
                <a:latin typeface="Frutiger LT 45 Light" pitchFamily="34" charset="0"/>
                <a:ea typeface="ＭＳ Ｐゴシック" pitchFamily="34" charset="-128"/>
                <a:cs typeface="Arial" charset="0"/>
              </a:defRPr>
            </a:lvl1pPr>
            <a:lvl2pPr marL="742950" indent="-285750">
              <a:spcBef>
                <a:spcPct val="20000"/>
              </a:spcBef>
              <a:buFont typeface="Arial" charset="0"/>
              <a:buChar char="-"/>
              <a:defRPr sz="2400">
                <a:solidFill>
                  <a:schemeClr val="tx1"/>
                </a:solidFill>
                <a:latin typeface="Frutiger LT 45 Light" pitchFamily="34" charset="0"/>
                <a:ea typeface="Arial" charset="0"/>
                <a:cs typeface="Arial" charset="0"/>
              </a:defRPr>
            </a:lvl2pPr>
            <a:lvl3pPr marL="1143000" indent="-228600">
              <a:spcBef>
                <a:spcPct val="20000"/>
              </a:spcBef>
              <a:buFont typeface="Arial" charset="0"/>
              <a:buChar char="-"/>
              <a:defRPr sz="2400">
                <a:solidFill>
                  <a:schemeClr val="tx1"/>
                </a:solidFill>
                <a:latin typeface="Frutiger LT 45 Light" pitchFamily="34" charset="0"/>
                <a:ea typeface="Arial" charset="0"/>
                <a:cs typeface="Arial" charset="0"/>
              </a:defRPr>
            </a:lvl3pPr>
            <a:lvl4pPr marL="1600200" indent="-228600">
              <a:spcBef>
                <a:spcPct val="20000"/>
              </a:spcBef>
              <a:buFont typeface="Arial" charset="0"/>
              <a:buChar char="-"/>
              <a:defRPr sz="2400">
                <a:solidFill>
                  <a:schemeClr val="tx1"/>
                </a:solidFill>
                <a:latin typeface="Frutiger LT 45 Light" pitchFamily="34" charset="0"/>
                <a:ea typeface="Arial" charset="0"/>
                <a:cs typeface="Arial" charset="0"/>
              </a:defRPr>
            </a:lvl4pPr>
            <a:lvl5pPr marL="2057400" indent="-228600">
              <a:spcBef>
                <a:spcPct val="20000"/>
              </a:spcBef>
              <a:buFont typeface="Arial" charset="0"/>
              <a:buChar char="-"/>
              <a:defRPr sz="2400">
                <a:solidFill>
                  <a:schemeClr val="tx1"/>
                </a:solidFill>
                <a:latin typeface="Frutiger LT 45 Light"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9pPr>
          </a:lstStyle>
          <a:p>
            <a:pPr>
              <a:spcBef>
                <a:spcPct val="0"/>
              </a:spcBef>
              <a:buFontTx/>
              <a:buNone/>
              <a:defRPr/>
            </a:pPr>
            <a:fld id="{7601D100-F067-469C-AB2C-D67410BB7239}" type="slidenum">
              <a:rPr lang="en-GB" altLang="en-US" sz="800" smtClean="0">
                <a:solidFill>
                  <a:srgbClr val="6B6C6E"/>
                </a:solidFill>
              </a:rPr>
              <a:pPr>
                <a:spcBef>
                  <a:spcPct val="0"/>
                </a:spcBef>
                <a:buFontTx/>
                <a:buNone/>
                <a:defRPr/>
              </a:pPr>
              <a:t>18</a:t>
            </a:fld>
            <a:endParaRPr lang="en-GB" altLang="en-US" sz="800">
              <a:solidFill>
                <a:srgbClr val="6B6C6E"/>
              </a:solidFill>
            </a:endParaRPr>
          </a:p>
        </p:txBody>
      </p:sp>
      <p:sp>
        <p:nvSpPr>
          <p:cNvPr id="24580" name="Rectangle 8"/>
          <p:cNvSpPr txBox="1">
            <a:spLocks noGrp="1" noChangeArrowheads="1"/>
          </p:cNvSpPr>
          <p:nvPr/>
        </p:nvSpPr>
        <p:spPr bwMode="auto">
          <a:xfrm>
            <a:off x="250825" y="6308725"/>
            <a:ext cx="4318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Frutiger LT 45 Light" pitchFamily="34" charset="0"/>
                <a:ea typeface="ＭＳ Ｐゴシック" pitchFamily="34" charset="-128"/>
                <a:cs typeface="Arial" charset="0"/>
              </a:defRPr>
            </a:lvl1pPr>
            <a:lvl2pPr marL="742950" indent="-285750">
              <a:spcBef>
                <a:spcPct val="20000"/>
              </a:spcBef>
              <a:buFont typeface="Arial" charset="0"/>
              <a:buChar char="-"/>
              <a:defRPr sz="2400">
                <a:solidFill>
                  <a:schemeClr val="tx1"/>
                </a:solidFill>
                <a:latin typeface="Frutiger LT 45 Light" pitchFamily="34" charset="0"/>
                <a:ea typeface="Arial" charset="0"/>
                <a:cs typeface="Arial" charset="0"/>
              </a:defRPr>
            </a:lvl2pPr>
            <a:lvl3pPr marL="1143000" indent="-228600">
              <a:spcBef>
                <a:spcPct val="20000"/>
              </a:spcBef>
              <a:buFont typeface="Arial" charset="0"/>
              <a:buChar char="-"/>
              <a:defRPr sz="2400">
                <a:solidFill>
                  <a:schemeClr val="tx1"/>
                </a:solidFill>
                <a:latin typeface="Frutiger LT 45 Light" pitchFamily="34" charset="0"/>
                <a:ea typeface="Arial" charset="0"/>
                <a:cs typeface="Arial" charset="0"/>
              </a:defRPr>
            </a:lvl3pPr>
            <a:lvl4pPr marL="1600200" indent="-228600">
              <a:spcBef>
                <a:spcPct val="20000"/>
              </a:spcBef>
              <a:buFont typeface="Arial" charset="0"/>
              <a:buChar char="-"/>
              <a:defRPr sz="2400">
                <a:solidFill>
                  <a:schemeClr val="tx1"/>
                </a:solidFill>
                <a:latin typeface="Frutiger LT 45 Light" pitchFamily="34" charset="0"/>
                <a:ea typeface="Arial" charset="0"/>
                <a:cs typeface="Arial" charset="0"/>
              </a:defRPr>
            </a:lvl4pPr>
            <a:lvl5pPr marL="2057400" indent="-228600">
              <a:spcBef>
                <a:spcPct val="20000"/>
              </a:spcBef>
              <a:buFont typeface="Arial" charset="0"/>
              <a:buChar char="-"/>
              <a:defRPr sz="2400">
                <a:solidFill>
                  <a:schemeClr val="tx1"/>
                </a:solidFill>
                <a:latin typeface="Frutiger LT 45 Light"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Frutiger LT 45 Light" pitchFamily="34" charset="0"/>
                <a:ea typeface="Arial" charset="0"/>
                <a:cs typeface="Arial" charset="0"/>
              </a:defRPr>
            </a:lvl9pPr>
          </a:lstStyle>
          <a:p>
            <a:pPr algn="r">
              <a:spcBef>
                <a:spcPct val="0"/>
              </a:spcBef>
              <a:buFontTx/>
              <a:buNone/>
            </a:pPr>
            <a:fld id="{1CAB90A3-5FA2-4B78-9D5B-A83D98F99562}" type="slidenum">
              <a:rPr lang="en-GB" altLang="en-US" sz="800">
                <a:solidFill>
                  <a:srgbClr val="6B6C6E"/>
                </a:solidFill>
              </a:rPr>
              <a:pPr algn="r">
                <a:spcBef>
                  <a:spcPct val="0"/>
                </a:spcBef>
                <a:buFontTx/>
                <a:buNone/>
              </a:pPr>
              <a:t>18</a:t>
            </a:fld>
            <a:endParaRPr lang="en-GB" altLang="en-US" sz="800">
              <a:solidFill>
                <a:srgbClr val="6B6C6E"/>
              </a:solidFill>
            </a:endParaRPr>
          </a:p>
        </p:txBody>
      </p:sp>
      <p:sp>
        <p:nvSpPr>
          <p:cNvPr id="9" name="TextBox 8">
            <a:extLst>
              <a:ext uri="{FF2B5EF4-FFF2-40B4-BE49-F238E27FC236}">
                <a16:creationId xmlns:a16="http://schemas.microsoft.com/office/drawing/2014/main" id="{AB34C9E3-DC42-3A4E-94DB-9B2355BA9AA4}"/>
              </a:ext>
            </a:extLst>
          </p:cNvPr>
          <p:cNvSpPr txBox="1"/>
          <p:nvPr/>
        </p:nvSpPr>
        <p:spPr>
          <a:xfrm>
            <a:off x="117775" y="244573"/>
            <a:ext cx="8828116" cy="2123658"/>
          </a:xfrm>
          <a:prstGeom prst="rect">
            <a:avLst/>
          </a:prstGeom>
          <a:noFill/>
        </p:spPr>
        <p:txBody>
          <a:bodyPr wrap="square" rtlCol="0">
            <a:spAutoFit/>
          </a:bodyPr>
          <a:lstStyle/>
          <a:p>
            <a:pPr algn="ctr"/>
            <a:r>
              <a:rPr lang="en-GB" sz="4400" dirty="0">
                <a:solidFill>
                  <a:schemeClr val="bg1"/>
                </a:solidFill>
                <a:latin typeface="Frutiger LT 55 Roman" pitchFamily="2" charset="0"/>
              </a:rPr>
              <a:t>And then we’ll need you to help us run the power station during </a:t>
            </a:r>
            <a:br>
              <a:rPr lang="en-GB" sz="4400" dirty="0">
                <a:solidFill>
                  <a:schemeClr val="bg1"/>
                </a:solidFill>
                <a:latin typeface="Frutiger LT 55 Roman" pitchFamily="2" charset="0"/>
              </a:rPr>
            </a:br>
            <a:r>
              <a:rPr lang="en-GB" sz="4400" dirty="0">
                <a:solidFill>
                  <a:schemeClr val="bg1"/>
                </a:solidFill>
                <a:latin typeface="Frutiger LT 55 Roman" pitchFamily="2" charset="0"/>
              </a:rPr>
              <a:t>its 60-year operation!</a:t>
            </a:r>
          </a:p>
        </p:txBody>
      </p:sp>
      <p:sp>
        <p:nvSpPr>
          <p:cNvPr id="2" name="Footer Placeholder 1">
            <a:extLst>
              <a:ext uri="{FF2B5EF4-FFF2-40B4-BE49-F238E27FC236}">
                <a16:creationId xmlns:a16="http://schemas.microsoft.com/office/drawing/2014/main" id="{F17B2BDA-D7C6-A841-BBCE-B27B07C754FE}"/>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US" altLang="en-US"/>
          </a:p>
        </p:txBody>
      </p:sp>
    </p:spTree>
    <p:extLst>
      <p:ext uri="{BB962C8B-B14F-4D97-AF65-F5344CB8AC3E}">
        <p14:creationId xmlns:p14="http://schemas.microsoft.com/office/powerpoint/2010/main" val="21537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BC8C0A1-2360-2945-9FDF-A3BE6C854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688" y="114304"/>
            <a:ext cx="6565900" cy="30861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8D37948-E729-0E4F-AEB1-8DAB0B272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225" y="2886071"/>
            <a:ext cx="7702392" cy="3857625"/>
          </a:xfrm>
          <a:prstGeom prst="rect">
            <a:avLst/>
          </a:prstGeom>
        </p:spPr>
      </p:pic>
    </p:spTree>
    <p:extLst>
      <p:ext uri="{BB962C8B-B14F-4D97-AF65-F5344CB8AC3E}">
        <p14:creationId xmlns:p14="http://schemas.microsoft.com/office/powerpoint/2010/main" val="32266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uniform&#10;&#10;Description automatically generated">
            <a:extLst>
              <a:ext uri="{FF2B5EF4-FFF2-40B4-BE49-F238E27FC236}">
                <a16:creationId xmlns:a16="http://schemas.microsoft.com/office/drawing/2014/main" id="{E99F7DB8-C078-7E4C-8A25-75FE86D43F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7" name="TextBox 6">
            <a:extLst>
              <a:ext uri="{FF2B5EF4-FFF2-40B4-BE49-F238E27FC236}">
                <a16:creationId xmlns:a16="http://schemas.microsoft.com/office/drawing/2014/main" id="{F58ECC51-1F3A-F24F-ABE7-EAB7F5236004}"/>
              </a:ext>
            </a:extLst>
          </p:cNvPr>
          <p:cNvSpPr txBox="1"/>
          <p:nvPr/>
        </p:nvSpPr>
        <p:spPr>
          <a:xfrm>
            <a:off x="1185864" y="114044"/>
            <a:ext cx="7758110" cy="1200329"/>
          </a:xfrm>
          <a:prstGeom prst="rect">
            <a:avLst/>
          </a:prstGeom>
          <a:noFill/>
        </p:spPr>
        <p:txBody>
          <a:bodyPr wrap="square" rtlCol="0">
            <a:spAutoFit/>
          </a:bodyPr>
          <a:lstStyle/>
          <a:p>
            <a:pPr algn="r"/>
            <a:r>
              <a:rPr lang="en-GB" sz="3600" b="1" dirty="0">
                <a:solidFill>
                  <a:schemeClr val="bg1"/>
                </a:solidFill>
                <a:latin typeface="Frutiger LT 55 Roman" pitchFamily="2" charset="0"/>
              </a:rPr>
              <a:t>Could you see yourself working at Hinkley Point C?</a:t>
            </a:r>
          </a:p>
        </p:txBody>
      </p:sp>
      <p:sp>
        <p:nvSpPr>
          <p:cNvPr id="5" name="TextBox 4">
            <a:extLst>
              <a:ext uri="{FF2B5EF4-FFF2-40B4-BE49-F238E27FC236}">
                <a16:creationId xmlns:a16="http://schemas.microsoft.com/office/drawing/2014/main" id="{8E82C901-894A-5A42-B512-AC841256B66F}"/>
              </a:ext>
            </a:extLst>
          </p:cNvPr>
          <p:cNvSpPr txBox="1"/>
          <p:nvPr/>
        </p:nvSpPr>
        <p:spPr>
          <a:xfrm>
            <a:off x="2328863" y="1314373"/>
            <a:ext cx="6615111" cy="1077218"/>
          </a:xfrm>
          <a:prstGeom prst="rect">
            <a:avLst/>
          </a:prstGeom>
          <a:noFill/>
        </p:spPr>
        <p:txBody>
          <a:bodyPr wrap="square" rtlCol="0">
            <a:spAutoFit/>
          </a:bodyPr>
          <a:lstStyle/>
          <a:p>
            <a:pPr algn="r"/>
            <a:r>
              <a:rPr lang="en-GB" sz="3200" dirty="0">
                <a:solidFill>
                  <a:schemeClr val="bg1"/>
                </a:solidFill>
                <a:latin typeface="Frutiger LT 55 Roman" pitchFamily="2" charset="0"/>
              </a:rPr>
              <a:t>Either during its construction or when it’s built?</a:t>
            </a:r>
          </a:p>
        </p:txBody>
      </p:sp>
      <p:sp>
        <p:nvSpPr>
          <p:cNvPr id="2" name="Footer Placeholder 1">
            <a:extLst>
              <a:ext uri="{FF2B5EF4-FFF2-40B4-BE49-F238E27FC236}">
                <a16:creationId xmlns:a16="http://schemas.microsoft.com/office/drawing/2014/main" id="{2D48FC71-2DEA-FA47-A338-9FB83B0461F2}"/>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E8798891-5953-7C4E-A5EB-2CC579308429}"/>
              </a:ext>
            </a:extLst>
          </p:cNvPr>
          <p:cNvSpPr>
            <a:spLocks noGrp="1"/>
          </p:cNvSpPr>
          <p:nvPr>
            <p:ph type="sldNum" sz="quarter" idx="11"/>
          </p:nvPr>
        </p:nvSpPr>
        <p:spPr/>
        <p:txBody>
          <a:bodyPr/>
          <a:lstStyle/>
          <a:p>
            <a:fld id="{352D268D-E5DB-4D76-8C43-F544D2039CA0}" type="slidenum">
              <a:rPr lang="en-GB" altLang="en-US" smtClean="0"/>
              <a:pPr/>
              <a:t>2</a:t>
            </a:fld>
            <a:endParaRPr lang="en-GB" altLang="en-US"/>
          </a:p>
        </p:txBody>
      </p:sp>
    </p:spTree>
    <p:extLst>
      <p:ext uri="{BB962C8B-B14F-4D97-AF65-F5344CB8AC3E}">
        <p14:creationId xmlns:p14="http://schemas.microsoft.com/office/powerpoint/2010/main" val="20056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DA9928-1F1F-3D40-868D-9B668069BE1B}"/>
              </a:ext>
            </a:extLst>
          </p:cNvPr>
          <p:cNvSpPr txBox="1"/>
          <p:nvPr/>
        </p:nvSpPr>
        <p:spPr>
          <a:xfrm>
            <a:off x="1266825" y="1692295"/>
            <a:ext cx="6610350" cy="2862322"/>
          </a:xfrm>
          <a:prstGeom prst="rect">
            <a:avLst/>
          </a:prstGeom>
          <a:noFill/>
        </p:spPr>
        <p:txBody>
          <a:bodyPr wrap="square" rtlCol="0">
            <a:spAutoFit/>
          </a:bodyPr>
          <a:lstStyle/>
          <a:p>
            <a:pPr algn="ctr"/>
            <a:r>
              <a:rPr lang="en-GB" sz="6000" dirty="0">
                <a:solidFill>
                  <a:srgbClr val="212A72"/>
                </a:solidFill>
                <a:latin typeface="Frutiger LT 55 Roman" pitchFamily="2" charset="0"/>
              </a:rPr>
              <a:t>How </a:t>
            </a:r>
            <a:r>
              <a:rPr lang="en-GB" sz="6000" b="1" dirty="0">
                <a:solidFill>
                  <a:schemeClr val="tx2"/>
                </a:solidFill>
                <a:latin typeface="Frutiger LT 55 Roman" pitchFamily="2" charset="0"/>
              </a:rPr>
              <a:t>YOU</a:t>
            </a:r>
          </a:p>
          <a:p>
            <a:pPr algn="ctr"/>
            <a:r>
              <a:rPr lang="en-GB" sz="6000" dirty="0">
                <a:solidFill>
                  <a:srgbClr val="212A72"/>
                </a:solidFill>
                <a:latin typeface="Frutiger LT 55 Roman" pitchFamily="2" charset="0"/>
              </a:rPr>
              <a:t>can get a job</a:t>
            </a:r>
          </a:p>
          <a:p>
            <a:pPr algn="ctr"/>
            <a:r>
              <a:rPr lang="en-GB" sz="6000" dirty="0">
                <a:solidFill>
                  <a:srgbClr val="212A72"/>
                </a:solidFill>
                <a:latin typeface="Frutiger LT 55 Roman" pitchFamily="2" charset="0"/>
              </a:rPr>
              <a:t>at HPC</a:t>
            </a:r>
          </a:p>
        </p:txBody>
      </p:sp>
      <p:sp>
        <p:nvSpPr>
          <p:cNvPr id="2" name="Footer Placeholder 1">
            <a:extLst>
              <a:ext uri="{FF2B5EF4-FFF2-40B4-BE49-F238E27FC236}">
                <a16:creationId xmlns:a16="http://schemas.microsoft.com/office/drawing/2014/main" id="{FF88EB62-D54F-124B-A784-D1A841E200C5}"/>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96EC49B6-1F27-5846-943E-8F637E68A137}"/>
              </a:ext>
            </a:extLst>
          </p:cNvPr>
          <p:cNvSpPr>
            <a:spLocks noGrp="1"/>
          </p:cNvSpPr>
          <p:nvPr>
            <p:ph type="sldNum" sz="quarter" idx="11"/>
          </p:nvPr>
        </p:nvSpPr>
        <p:spPr/>
        <p:txBody>
          <a:bodyPr/>
          <a:lstStyle/>
          <a:p>
            <a:fld id="{352D268D-E5DB-4D76-8C43-F544D2039CA0}" type="slidenum">
              <a:rPr lang="en-GB" altLang="en-US" smtClean="0"/>
              <a:pPr/>
              <a:t>20</a:t>
            </a:fld>
            <a:endParaRPr lang="en-GB" altLang="en-US"/>
          </a:p>
        </p:txBody>
      </p:sp>
    </p:spTree>
    <p:extLst>
      <p:ext uri="{BB962C8B-B14F-4D97-AF65-F5344CB8AC3E}">
        <p14:creationId xmlns:p14="http://schemas.microsoft.com/office/powerpoint/2010/main" val="24080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the camera&#10;&#10;Description automatically generated">
            <a:hlinkClick r:id="rId3"/>
            <a:extLst>
              <a:ext uri="{FF2B5EF4-FFF2-40B4-BE49-F238E27FC236}">
                <a16:creationId xmlns:a16="http://schemas.microsoft.com/office/drawing/2014/main" id="{87BA0790-C4BF-6A44-954C-10A944717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9690" y="1381125"/>
            <a:ext cx="5424620" cy="4095749"/>
          </a:xfrm>
          <a:prstGeom prst="rect">
            <a:avLst/>
          </a:prstGeom>
        </p:spPr>
      </p:pic>
      <p:sp>
        <p:nvSpPr>
          <p:cNvPr id="2" name="Triangle 1">
            <a:hlinkClick r:id="rId3"/>
            <a:extLst>
              <a:ext uri="{FF2B5EF4-FFF2-40B4-BE49-F238E27FC236}">
                <a16:creationId xmlns:a16="http://schemas.microsoft.com/office/drawing/2014/main" id="{6324242D-CC3C-5A4F-BAFB-A6519C5FA75C}"/>
              </a:ext>
            </a:extLst>
          </p:cNvPr>
          <p:cNvSpPr/>
          <p:nvPr/>
        </p:nvSpPr>
        <p:spPr>
          <a:xfrm rot="5400000">
            <a:off x="4058771" y="2986560"/>
            <a:ext cx="1026458" cy="8848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BE05FD0-408A-5444-A9AC-7E0DFBACC841}"/>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5" name="Slide Number Placeholder 4">
            <a:extLst>
              <a:ext uri="{FF2B5EF4-FFF2-40B4-BE49-F238E27FC236}">
                <a16:creationId xmlns:a16="http://schemas.microsoft.com/office/drawing/2014/main" id="{6A4642DD-4811-E746-AAFF-D29A2F71B9EF}"/>
              </a:ext>
            </a:extLst>
          </p:cNvPr>
          <p:cNvSpPr>
            <a:spLocks noGrp="1"/>
          </p:cNvSpPr>
          <p:nvPr>
            <p:ph type="sldNum" sz="quarter" idx="11"/>
          </p:nvPr>
        </p:nvSpPr>
        <p:spPr/>
        <p:txBody>
          <a:bodyPr/>
          <a:lstStyle/>
          <a:p>
            <a:fld id="{352D268D-E5DB-4D76-8C43-F544D2039CA0}" type="slidenum">
              <a:rPr lang="en-GB" altLang="en-US" smtClean="0"/>
              <a:pPr/>
              <a:t>21</a:t>
            </a:fld>
            <a:endParaRPr lang="en-GB" altLang="en-US"/>
          </a:p>
        </p:txBody>
      </p:sp>
    </p:spTree>
    <p:extLst>
      <p:ext uri="{BB962C8B-B14F-4D97-AF65-F5344CB8AC3E}">
        <p14:creationId xmlns:p14="http://schemas.microsoft.com/office/powerpoint/2010/main" val="239499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E4DEF4-84CB-2949-87B7-8D5861EA7D81}"/>
              </a:ext>
            </a:extLst>
          </p:cNvPr>
          <p:cNvSpPr txBox="1"/>
          <p:nvPr/>
        </p:nvSpPr>
        <p:spPr>
          <a:xfrm>
            <a:off x="682625" y="2844224"/>
            <a:ext cx="7781753" cy="1169551"/>
          </a:xfrm>
          <a:prstGeom prst="rect">
            <a:avLst/>
          </a:prstGeom>
          <a:noFill/>
        </p:spPr>
        <p:txBody>
          <a:bodyPr wrap="square" rtlCol="0">
            <a:spAutoFit/>
          </a:bodyPr>
          <a:lstStyle/>
          <a:p>
            <a:pPr algn="ctr">
              <a:spcAft>
                <a:spcPts val="1200"/>
              </a:spcAft>
            </a:pPr>
            <a:r>
              <a:rPr lang="en-GB" sz="7000" b="1" dirty="0">
                <a:solidFill>
                  <a:schemeClr val="accent2"/>
                </a:solidFill>
                <a:latin typeface="Frutiger LT 55 Roman" pitchFamily="2" charset="0"/>
              </a:rPr>
              <a:t>Apprenticeships</a:t>
            </a:r>
          </a:p>
        </p:txBody>
      </p:sp>
      <p:sp>
        <p:nvSpPr>
          <p:cNvPr id="2" name="Footer Placeholder 1">
            <a:extLst>
              <a:ext uri="{FF2B5EF4-FFF2-40B4-BE49-F238E27FC236}">
                <a16:creationId xmlns:a16="http://schemas.microsoft.com/office/drawing/2014/main" id="{FE2CD6BC-B919-DB40-9926-E0542E29731E}"/>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CD7156FE-2028-F24B-BA34-FBB1F4800454}"/>
              </a:ext>
            </a:extLst>
          </p:cNvPr>
          <p:cNvSpPr>
            <a:spLocks noGrp="1"/>
          </p:cNvSpPr>
          <p:nvPr>
            <p:ph type="sldNum" sz="quarter" idx="11"/>
          </p:nvPr>
        </p:nvSpPr>
        <p:spPr/>
        <p:txBody>
          <a:bodyPr/>
          <a:lstStyle/>
          <a:p>
            <a:fld id="{352D268D-E5DB-4D76-8C43-F544D2039CA0}" type="slidenum">
              <a:rPr lang="en-GB" altLang="en-US" smtClean="0"/>
              <a:pPr/>
              <a:t>22</a:t>
            </a:fld>
            <a:endParaRPr lang="en-GB" altLang="en-US"/>
          </a:p>
        </p:txBody>
      </p:sp>
    </p:spTree>
    <p:extLst>
      <p:ext uri="{BB962C8B-B14F-4D97-AF65-F5344CB8AC3E}">
        <p14:creationId xmlns:p14="http://schemas.microsoft.com/office/powerpoint/2010/main" val="291737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87A563-1C1A-1446-B540-45C96542F5EE}"/>
              </a:ext>
            </a:extLst>
          </p:cNvPr>
          <p:cNvSpPr txBox="1"/>
          <p:nvPr/>
        </p:nvSpPr>
        <p:spPr>
          <a:xfrm>
            <a:off x="1466850" y="1546167"/>
            <a:ext cx="6652606" cy="3477875"/>
          </a:xfrm>
          <a:prstGeom prst="rect">
            <a:avLst/>
          </a:prstGeom>
          <a:noFill/>
        </p:spPr>
        <p:txBody>
          <a:bodyPr wrap="square" rtlCol="0">
            <a:spAutoFit/>
          </a:bodyPr>
          <a:lstStyle/>
          <a:p>
            <a:pPr marL="857250" indent="-857250">
              <a:spcAft>
                <a:spcPts val="1200"/>
              </a:spcAft>
              <a:buFont typeface="Wingdings" pitchFamily="2" charset="2"/>
              <a:buChar char="ü"/>
            </a:pPr>
            <a:r>
              <a:rPr lang="en-GB" sz="3600" dirty="0">
                <a:solidFill>
                  <a:schemeClr val="tx2"/>
                </a:solidFill>
                <a:latin typeface="Frutiger LT 55 Roman" pitchFamily="2" charset="0"/>
              </a:rPr>
              <a:t>For 16+</a:t>
            </a:r>
          </a:p>
          <a:p>
            <a:pPr marL="857250" indent="-857250">
              <a:spcAft>
                <a:spcPts val="1200"/>
              </a:spcAft>
              <a:buFont typeface="Wingdings" pitchFamily="2" charset="2"/>
              <a:buChar char="ü"/>
            </a:pPr>
            <a:r>
              <a:rPr lang="en-GB" sz="3600" dirty="0">
                <a:solidFill>
                  <a:schemeClr val="tx2"/>
                </a:solidFill>
                <a:latin typeface="Frutiger LT 55 Roman" pitchFamily="2" charset="0"/>
              </a:rPr>
              <a:t>Get paid</a:t>
            </a:r>
          </a:p>
          <a:p>
            <a:pPr marL="857250" indent="-857250">
              <a:spcAft>
                <a:spcPts val="1200"/>
              </a:spcAft>
              <a:buFont typeface="Wingdings" pitchFamily="2" charset="2"/>
              <a:buChar char="ü"/>
            </a:pPr>
            <a:r>
              <a:rPr lang="en-GB" sz="3600" dirty="0">
                <a:solidFill>
                  <a:schemeClr val="tx2"/>
                </a:solidFill>
                <a:latin typeface="Frutiger LT 55 Roman" pitchFamily="2" charset="0"/>
              </a:rPr>
              <a:t>Learn on the job</a:t>
            </a:r>
          </a:p>
          <a:p>
            <a:pPr marL="857250" indent="-857250">
              <a:spcAft>
                <a:spcPts val="1200"/>
              </a:spcAft>
              <a:buFont typeface="Wingdings" pitchFamily="2" charset="2"/>
              <a:buChar char="ü"/>
            </a:pPr>
            <a:r>
              <a:rPr lang="en-GB" sz="3600" dirty="0">
                <a:solidFill>
                  <a:schemeClr val="tx2"/>
                </a:solidFill>
                <a:latin typeface="Frutiger LT 55 Roman" pitchFamily="2" charset="0"/>
              </a:rPr>
              <a:t>Get qualifications</a:t>
            </a:r>
          </a:p>
          <a:p>
            <a:pPr marL="857250" indent="-857250">
              <a:spcAft>
                <a:spcPts val="1200"/>
              </a:spcAft>
              <a:buFont typeface="Wingdings" pitchFamily="2" charset="2"/>
              <a:buChar char="ü"/>
            </a:pPr>
            <a:r>
              <a:rPr lang="en-GB" sz="3600" dirty="0">
                <a:solidFill>
                  <a:schemeClr val="tx2"/>
                </a:solidFill>
                <a:latin typeface="Frutiger LT 55 Roman" pitchFamily="2" charset="0"/>
              </a:rPr>
              <a:t>Get skills and experience</a:t>
            </a:r>
          </a:p>
        </p:txBody>
      </p:sp>
      <p:sp>
        <p:nvSpPr>
          <p:cNvPr id="2" name="Footer Placeholder 1">
            <a:extLst>
              <a:ext uri="{FF2B5EF4-FFF2-40B4-BE49-F238E27FC236}">
                <a16:creationId xmlns:a16="http://schemas.microsoft.com/office/drawing/2014/main" id="{1943118F-6EA0-7345-898D-655D7D87B74E}"/>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C7500854-8714-A949-89C5-145CC727BD6F}"/>
              </a:ext>
            </a:extLst>
          </p:cNvPr>
          <p:cNvSpPr>
            <a:spLocks noGrp="1"/>
          </p:cNvSpPr>
          <p:nvPr>
            <p:ph type="sldNum" sz="quarter" idx="11"/>
          </p:nvPr>
        </p:nvSpPr>
        <p:spPr/>
        <p:txBody>
          <a:bodyPr/>
          <a:lstStyle/>
          <a:p>
            <a:fld id="{352D268D-E5DB-4D76-8C43-F544D2039CA0}" type="slidenum">
              <a:rPr lang="en-GB" altLang="en-US" smtClean="0"/>
              <a:pPr/>
              <a:t>23</a:t>
            </a:fld>
            <a:endParaRPr lang="en-GB" altLang="en-US"/>
          </a:p>
        </p:txBody>
      </p:sp>
    </p:spTree>
    <p:extLst>
      <p:ext uri="{BB962C8B-B14F-4D97-AF65-F5344CB8AC3E}">
        <p14:creationId xmlns:p14="http://schemas.microsoft.com/office/powerpoint/2010/main" val="33273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1000"/>
                                        <p:tgtEl>
                                          <p:spTgt spid="4">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1000"/>
                                        <p:tgtEl>
                                          <p:spTgt spid="4">
                                            <p:txEl>
                                              <p:pRg st="3" end="3"/>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10;&#10;Description automatically generated">
            <a:hlinkClick r:id="rId3"/>
            <a:extLst>
              <a:ext uri="{FF2B5EF4-FFF2-40B4-BE49-F238E27FC236}">
                <a16:creationId xmlns:a16="http://schemas.microsoft.com/office/drawing/2014/main" id="{B113705C-7624-0E4D-AB49-7BCA9F979A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3" name="Triangle 2">
            <a:hlinkClick r:id="rId3"/>
            <a:extLst>
              <a:ext uri="{FF2B5EF4-FFF2-40B4-BE49-F238E27FC236}">
                <a16:creationId xmlns:a16="http://schemas.microsoft.com/office/drawing/2014/main" id="{485D1411-26F9-F24E-9977-B4867C310CF3}"/>
              </a:ext>
            </a:extLst>
          </p:cNvPr>
          <p:cNvSpPr/>
          <p:nvPr/>
        </p:nvSpPr>
        <p:spPr>
          <a:xfrm rot="5400000">
            <a:off x="4058771" y="3458050"/>
            <a:ext cx="1026458" cy="88487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2A72"/>
              </a:solidFill>
            </a:endParaRPr>
          </a:p>
        </p:txBody>
      </p:sp>
      <p:sp>
        <p:nvSpPr>
          <p:cNvPr id="2" name="Footer Placeholder 1">
            <a:extLst>
              <a:ext uri="{FF2B5EF4-FFF2-40B4-BE49-F238E27FC236}">
                <a16:creationId xmlns:a16="http://schemas.microsoft.com/office/drawing/2014/main" id="{FDB9512A-21E8-B744-8C00-246F2DC7FF25}"/>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5" name="Slide Number Placeholder 4">
            <a:extLst>
              <a:ext uri="{FF2B5EF4-FFF2-40B4-BE49-F238E27FC236}">
                <a16:creationId xmlns:a16="http://schemas.microsoft.com/office/drawing/2014/main" id="{1990AC27-10C6-9F43-B3F7-56709F518894}"/>
              </a:ext>
            </a:extLst>
          </p:cNvPr>
          <p:cNvSpPr>
            <a:spLocks noGrp="1"/>
          </p:cNvSpPr>
          <p:nvPr>
            <p:ph type="sldNum" sz="quarter" idx="11"/>
          </p:nvPr>
        </p:nvSpPr>
        <p:spPr/>
        <p:txBody>
          <a:bodyPr/>
          <a:lstStyle/>
          <a:p>
            <a:fld id="{352D268D-E5DB-4D76-8C43-F544D2039CA0}" type="slidenum">
              <a:rPr lang="en-GB" altLang="en-US" smtClean="0"/>
              <a:pPr/>
              <a:t>24</a:t>
            </a:fld>
            <a:endParaRPr lang="en-GB" altLang="en-US"/>
          </a:p>
        </p:txBody>
      </p:sp>
    </p:spTree>
    <p:extLst>
      <p:ext uri="{BB962C8B-B14F-4D97-AF65-F5344CB8AC3E}">
        <p14:creationId xmlns:p14="http://schemas.microsoft.com/office/powerpoint/2010/main" val="125365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0240A-FFA6-144A-A6BD-7E69F2903E98}"/>
              </a:ext>
            </a:extLst>
          </p:cNvPr>
          <p:cNvSpPr txBox="1"/>
          <p:nvPr/>
        </p:nvSpPr>
        <p:spPr>
          <a:xfrm>
            <a:off x="1" y="2305615"/>
            <a:ext cx="9143999" cy="2246769"/>
          </a:xfrm>
          <a:prstGeom prst="rect">
            <a:avLst/>
          </a:prstGeom>
          <a:noFill/>
        </p:spPr>
        <p:txBody>
          <a:bodyPr wrap="square" rtlCol="0">
            <a:spAutoFit/>
          </a:bodyPr>
          <a:lstStyle/>
          <a:p>
            <a:pPr algn="ctr">
              <a:spcAft>
                <a:spcPts val="1200"/>
              </a:spcAft>
            </a:pPr>
            <a:r>
              <a:rPr lang="en-GB" sz="7000" b="1" dirty="0">
                <a:solidFill>
                  <a:schemeClr val="accent2"/>
                </a:solidFill>
                <a:latin typeface="Frutiger LT 55 Roman" pitchFamily="2" charset="0"/>
              </a:rPr>
              <a:t>Degree Apprenticeships</a:t>
            </a:r>
          </a:p>
        </p:txBody>
      </p:sp>
      <p:sp>
        <p:nvSpPr>
          <p:cNvPr id="2" name="Footer Placeholder 1">
            <a:extLst>
              <a:ext uri="{FF2B5EF4-FFF2-40B4-BE49-F238E27FC236}">
                <a16:creationId xmlns:a16="http://schemas.microsoft.com/office/drawing/2014/main" id="{1CF1E062-1441-454B-B71A-0F35EC70A92C}"/>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3B13C130-565E-7A4B-8C8A-DD6B0770D725}"/>
              </a:ext>
            </a:extLst>
          </p:cNvPr>
          <p:cNvSpPr>
            <a:spLocks noGrp="1"/>
          </p:cNvSpPr>
          <p:nvPr>
            <p:ph type="sldNum" sz="quarter" idx="11"/>
          </p:nvPr>
        </p:nvSpPr>
        <p:spPr/>
        <p:txBody>
          <a:bodyPr/>
          <a:lstStyle/>
          <a:p>
            <a:fld id="{352D268D-E5DB-4D76-8C43-F544D2039CA0}" type="slidenum">
              <a:rPr lang="en-GB" altLang="en-US" smtClean="0"/>
              <a:pPr/>
              <a:t>25</a:t>
            </a:fld>
            <a:endParaRPr lang="en-GB" altLang="en-US"/>
          </a:p>
        </p:txBody>
      </p:sp>
    </p:spTree>
    <p:extLst>
      <p:ext uri="{BB962C8B-B14F-4D97-AF65-F5344CB8AC3E}">
        <p14:creationId xmlns:p14="http://schemas.microsoft.com/office/powerpoint/2010/main" val="11333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8A7A61-069B-FC4A-994A-2579F76C39E1}"/>
              </a:ext>
            </a:extLst>
          </p:cNvPr>
          <p:cNvSpPr txBox="1"/>
          <p:nvPr/>
        </p:nvSpPr>
        <p:spPr>
          <a:xfrm>
            <a:off x="1153583" y="1413063"/>
            <a:ext cx="7109806" cy="4031873"/>
          </a:xfrm>
          <a:prstGeom prst="rect">
            <a:avLst/>
          </a:prstGeom>
          <a:noFill/>
        </p:spPr>
        <p:txBody>
          <a:bodyPr wrap="square" rtlCol="0">
            <a:spAutoFit/>
          </a:bodyPr>
          <a:lstStyle/>
          <a:p>
            <a:pPr marL="857250" indent="-857250">
              <a:spcAft>
                <a:spcPts val="1200"/>
              </a:spcAft>
              <a:buFont typeface="Wingdings" pitchFamily="2" charset="2"/>
              <a:buChar char="ü"/>
            </a:pPr>
            <a:r>
              <a:rPr lang="en-GB" sz="3500" dirty="0">
                <a:solidFill>
                  <a:schemeClr val="tx2"/>
                </a:solidFill>
                <a:latin typeface="Frutiger LT 55 Roman" pitchFamily="2" charset="0"/>
              </a:rPr>
              <a:t>For 18+</a:t>
            </a:r>
          </a:p>
          <a:p>
            <a:pPr marL="857250" indent="-857250">
              <a:spcAft>
                <a:spcPts val="1200"/>
              </a:spcAft>
              <a:buFont typeface="Wingdings" pitchFamily="2" charset="2"/>
              <a:buChar char="ü"/>
            </a:pPr>
            <a:r>
              <a:rPr lang="en-GB" sz="3500" dirty="0">
                <a:solidFill>
                  <a:schemeClr val="tx2"/>
                </a:solidFill>
                <a:latin typeface="Frutiger LT 55 Roman" pitchFamily="2" charset="0"/>
              </a:rPr>
              <a:t>Get paid</a:t>
            </a:r>
          </a:p>
          <a:p>
            <a:pPr marL="857250" indent="-857250">
              <a:spcAft>
                <a:spcPts val="1200"/>
              </a:spcAft>
              <a:buFont typeface="Wingdings" pitchFamily="2" charset="2"/>
              <a:buChar char="ü"/>
            </a:pPr>
            <a:r>
              <a:rPr lang="en-GB" sz="3500" dirty="0">
                <a:solidFill>
                  <a:schemeClr val="tx2"/>
                </a:solidFill>
                <a:latin typeface="Frutiger LT 55 Roman" pitchFamily="2" charset="0"/>
              </a:rPr>
              <a:t>Get a degree – </a:t>
            </a:r>
            <a:br>
              <a:rPr lang="en-GB" sz="3500" dirty="0">
                <a:solidFill>
                  <a:schemeClr val="tx2"/>
                </a:solidFill>
                <a:latin typeface="Frutiger LT 55 Roman" pitchFamily="2" charset="0"/>
              </a:rPr>
            </a:br>
            <a:r>
              <a:rPr lang="en-GB" sz="3500" dirty="0">
                <a:solidFill>
                  <a:schemeClr val="tx2"/>
                </a:solidFill>
                <a:latin typeface="Frutiger LT 55 Roman" pitchFamily="2" charset="0"/>
              </a:rPr>
              <a:t>without paying tuition fees</a:t>
            </a:r>
          </a:p>
          <a:p>
            <a:pPr marL="857250" indent="-857250">
              <a:spcAft>
                <a:spcPts val="1200"/>
              </a:spcAft>
              <a:buFont typeface="Wingdings" pitchFamily="2" charset="2"/>
              <a:buChar char="ü"/>
            </a:pPr>
            <a:r>
              <a:rPr lang="en-GB" sz="3500" dirty="0">
                <a:solidFill>
                  <a:schemeClr val="tx2"/>
                </a:solidFill>
                <a:latin typeface="Frutiger LT 55 Roman" pitchFamily="2" charset="0"/>
              </a:rPr>
              <a:t>Get qualifications</a:t>
            </a:r>
          </a:p>
          <a:p>
            <a:pPr marL="857250" indent="-857250">
              <a:spcAft>
                <a:spcPts val="1200"/>
              </a:spcAft>
              <a:buFont typeface="Wingdings" pitchFamily="2" charset="2"/>
              <a:buChar char="ü"/>
            </a:pPr>
            <a:r>
              <a:rPr lang="en-GB" sz="3500" dirty="0">
                <a:solidFill>
                  <a:schemeClr val="tx2"/>
                </a:solidFill>
                <a:latin typeface="Frutiger LT 55 Roman" pitchFamily="2" charset="0"/>
              </a:rPr>
              <a:t>Get skills and experience</a:t>
            </a:r>
          </a:p>
        </p:txBody>
      </p:sp>
      <p:sp>
        <p:nvSpPr>
          <p:cNvPr id="2" name="Footer Placeholder 1">
            <a:extLst>
              <a:ext uri="{FF2B5EF4-FFF2-40B4-BE49-F238E27FC236}">
                <a16:creationId xmlns:a16="http://schemas.microsoft.com/office/drawing/2014/main" id="{8C582892-1964-7149-A94A-0AD1558C158D}"/>
              </a:ext>
            </a:extLst>
          </p:cNvPr>
          <p:cNvSpPr>
            <a:spLocks noGrp="1"/>
          </p:cNvSpPr>
          <p:nvPr>
            <p:ph type="ftr" sz="quarter" idx="10"/>
          </p:nvPr>
        </p:nvSpPr>
        <p:spPr/>
        <p:txBody>
          <a:bodyPr/>
          <a:lstStyle/>
          <a:p>
            <a:r>
              <a:rPr lang="en-GB" altLang="en-US">
                <a:latin typeface="Frutiger LT 45 Light" pitchFamily="2" charset="0"/>
              </a:rPr>
              <a:t>HPC Careers Assembly (Secondary) |  | NOT PROTECTIVELY MARKED | © 2019 EDF Energy Ltd. All rights Reserved | For more information visit edfenergy.com/hpcinspire </a:t>
            </a:r>
            <a:endParaRPr lang="en-GB" altLang="en-US" dirty="0">
              <a:latin typeface="Frutiger LT 45 Light" pitchFamily="2" charset="0"/>
            </a:endParaRPr>
          </a:p>
        </p:txBody>
      </p:sp>
      <p:sp>
        <p:nvSpPr>
          <p:cNvPr id="3" name="Slide Number Placeholder 2">
            <a:extLst>
              <a:ext uri="{FF2B5EF4-FFF2-40B4-BE49-F238E27FC236}">
                <a16:creationId xmlns:a16="http://schemas.microsoft.com/office/drawing/2014/main" id="{A531614A-2851-8D4F-A7D5-370B50469CB9}"/>
              </a:ext>
            </a:extLst>
          </p:cNvPr>
          <p:cNvSpPr>
            <a:spLocks noGrp="1"/>
          </p:cNvSpPr>
          <p:nvPr>
            <p:ph type="sldNum" sz="quarter" idx="11"/>
          </p:nvPr>
        </p:nvSpPr>
        <p:spPr/>
        <p:txBody>
          <a:bodyPr/>
          <a:lstStyle/>
          <a:p>
            <a:fld id="{352D268D-E5DB-4D76-8C43-F544D2039CA0}" type="slidenum">
              <a:rPr lang="en-GB" altLang="en-US" smtClean="0"/>
              <a:pPr/>
              <a:t>26</a:t>
            </a:fld>
            <a:endParaRPr lang="en-GB" altLang="en-US"/>
          </a:p>
        </p:txBody>
      </p:sp>
    </p:spTree>
    <p:extLst>
      <p:ext uri="{BB962C8B-B14F-4D97-AF65-F5344CB8AC3E}">
        <p14:creationId xmlns:p14="http://schemas.microsoft.com/office/powerpoint/2010/main" val="8639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1000"/>
                                        <p:tgtEl>
                                          <p:spTgt spid="4">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1000"/>
                                        <p:tgtEl>
                                          <p:spTgt spid="4">
                                            <p:txEl>
                                              <p:pRg st="3" end="3"/>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706997-59FF-7243-9AF1-0AA90BEA7F76}"/>
              </a:ext>
            </a:extLst>
          </p:cNvPr>
          <p:cNvSpPr txBox="1"/>
          <p:nvPr/>
        </p:nvSpPr>
        <p:spPr>
          <a:xfrm>
            <a:off x="1132609" y="2305615"/>
            <a:ext cx="6878781" cy="2246769"/>
          </a:xfrm>
          <a:prstGeom prst="rect">
            <a:avLst/>
          </a:prstGeom>
          <a:noFill/>
        </p:spPr>
        <p:txBody>
          <a:bodyPr wrap="square" rtlCol="0">
            <a:spAutoFit/>
          </a:bodyPr>
          <a:lstStyle/>
          <a:p>
            <a:pPr algn="ctr">
              <a:spcAft>
                <a:spcPts val="1200"/>
              </a:spcAft>
            </a:pPr>
            <a:r>
              <a:rPr lang="en-GB" sz="7000" b="1" dirty="0">
                <a:solidFill>
                  <a:srgbClr val="212A72"/>
                </a:solidFill>
                <a:latin typeface="Frutiger LT 55 Roman" pitchFamily="2" charset="0"/>
              </a:rPr>
              <a:t>Graduate schemes</a:t>
            </a:r>
          </a:p>
        </p:txBody>
      </p:sp>
      <p:sp>
        <p:nvSpPr>
          <p:cNvPr id="2" name="Footer Placeholder 1">
            <a:extLst>
              <a:ext uri="{FF2B5EF4-FFF2-40B4-BE49-F238E27FC236}">
                <a16:creationId xmlns:a16="http://schemas.microsoft.com/office/drawing/2014/main" id="{F513A40B-4355-654C-A8B1-D03471957936}"/>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CE17A391-3507-0D47-8B03-70B26F907354}"/>
              </a:ext>
            </a:extLst>
          </p:cNvPr>
          <p:cNvSpPr>
            <a:spLocks noGrp="1"/>
          </p:cNvSpPr>
          <p:nvPr>
            <p:ph type="sldNum" sz="quarter" idx="11"/>
          </p:nvPr>
        </p:nvSpPr>
        <p:spPr/>
        <p:txBody>
          <a:bodyPr/>
          <a:lstStyle/>
          <a:p>
            <a:fld id="{352D268D-E5DB-4D76-8C43-F544D2039CA0}" type="slidenum">
              <a:rPr lang="en-GB" altLang="en-US" smtClean="0"/>
              <a:pPr/>
              <a:t>27</a:t>
            </a:fld>
            <a:endParaRPr lang="en-GB" altLang="en-US"/>
          </a:p>
        </p:txBody>
      </p:sp>
    </p:spTree>
    <p:extLst>
      <p:ext uri="{BB962C8B-B14F-4D97-AF65-F5344CB8AC3E}">
        <p14:creationId xmlns:p14="http://schemas.microsoft.com/office/powerpoint/2010/main" val="3986542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4380E-B5E6-1942-A53F-442F1C716F1F}"/>
              </a:ext>
            </a:extLst>
          </p:cNvPr>
          <p:cNvSpPr txBox="1"/>
          <p:nvPr/>
        </p:nvSpPr>
        <p:spPr>
          <a:xfrm>
            <a:off x="1599494" y="1505245"/>
            <a:ext cx="7109806" cy="3323987"/>
          </a:xfrm>
          <a:prstGeom prst="rect">
            <a:avLst/>
          </a:prstGeom>
          <a:noFill/>
        </p:spPr>
        <p:txBody>
          <a:bodyPr wrap="square" rtlCol="0">
            <a:spAutoFit/>
          </a:bodyPr>
          <a:lstStyle/>
          <a:p>
            <a:pPr marL="857250" indent="-857250">
              <a:spcAft>
                <a:spcPts val="1200"/>
              </a:spcAft>
              <a:buFont typeface="Wingdings" pitchFamily="2" charset="2"/>
              <a:buChar char="ü"/>
            </a:pPr>
            <a:r>
              <a:rPr lang="en-GB" sz="3600" dirty="0">
                <a:solidFill>
                  <a:schemeClr val="tx2"/>
                </a:solidFill>
                <a:latin typeface="Frutiger LT 55 Roman" pitchFamily="2" charset="0"/>
              </a:rPr>
              <a:t>For 21+</a:t>
            </a:r>
          </a:p>
          <a:p>
            <a:pPr marL="857250" indent="-857250">
              <a:spcAft>
                <a:spcPts val="1200"/>
              </a:spcAft>
              <a:buFont typeface="Wingdings" pitchFamily="2" charset="2"/>
              <a:buChar char="ü"/>
            </a:pPr>
            <a:r>
              <a:rPr lang="en-GB" sz="3600" dirty="0">
                <a:solidFill>
                  <a:schemeClr val="tx2"/>
                </a:solidFill>
                <a:latin typeface="Frutiger LT 55 Roman" pitchFamily="2" charset="0"/>
              </a:rPr>
              <a:t>Get paid</a:t>
            </a:r>
          </a:p>
          <a:p>
            <a:pPr marL="857250" indent="-857250">
              <a:spcAft>
                <a:spcPts val="1200"/>
              </a:spcAft>
              <a:buFont typeface="Wingdings" pitchFamily="2" charset="2"/>
              <a:buChar char="ü"/>
            </a:pPr>
            <a:r>
              <a:rPr lang="en-GB" sz="3600" dirty="0">
                <a:solidFill>
                  <a:schemeClr val="tx2"/>
                </a:solidFill>
                <a:latin typeface="Frutiger LT 55 Roman" pitchFamily="2" charset="0"/>
              </a:rPr>
              <a:t>Apply learning</a:t>
            </a:r>
          </a:p>
          <a:p>
            <a:pPr marL="857250" indent="-857250">
              <a:spcAft>
                <a:spcPts val="1200"/>
              </a:spcAft>
              <a:buFont typeface="Wingdings" pitchFamily="2" charset="2"/>
              <a:buChar char="ü"/>
            </a:pPr>
            <a:r>
              <a:rPr lang="en-GB" sz="3600" dirty="0">
                <a:solidFill>
                  <a:schemeClr val="tx2"/>
                </a:solidFill>
                <a:latin typeface="Frutiger LT 55 Roman" pitchFamily="2" charset="0"/>
              </a:rPr>
              <a:t>Get experience of</a:t>
            </a:r>
            <a:br>
              <a:rPr lang="en-GB" sz="3600" dirty="0">
                <a:solidFill>
                  <a:schemeClr val="tx2"/>
                </a:solidFill>
                <a:latin typeface="Frutiger LT 55 Roman" pitchFamily="2" charset="0"/>
              </a:rPr>
            </a:br>
            <a:r>
              <a:rPr lang="en-GB" sz="3600" dirty="0">
                <a:solidFill>
                  <a:schemeClr val="tx2"/>
                </a:solidFill>
                <a:latin typeface="Frutiger LT 55 Roman" pitchFamily="2" charset="0"/>
              </a:rPr>
              <a:t>jobs across the project</a:t>
            </a:r>
          </a:p>
        </p:txBody>
      </p:sp>
      <p:sp>
        <p:nvSpPr>
          <p:cNvPr id="2" name="Footer Placeholder 1">
            <a:extLst>
              <a:ext uri="{FF2B5EF4-FFF2-40B4-BE49-F238E27FC236}">
                <a16:creationId xmlns:a16="http://schemas.microsoft.com/office/drawing/2014/main" id="{08FF48E6-8949-1949-8F63-169E08734123}"/>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1EE63B75-E22F-6542-808C-D7420A4C7442}"/>
              </a:ext>
            </a:extLst>
          </p:cNvPr>
          <p:cNvSpPr>
            <a:spLocks noGrp="1"/>
          </p:cNvSpPr>
          <p:nvPr>
            <p:ph type="sldNum" sz="quarter" idx="11"/>
          </p:nvPr>
        </p:nvSpPr>
        <p:spPr/>
        <p:txBody>
          <a:bodyPr/>
          <a:lstStyle/>
          <a:p>
            <a:fld id="{352D268D-E5DB-4D76-8C43-F544D2039CA0}" type="slidenum">
              <a:rPr lang="en-GB" altLang="en-US" smtClean="0"/>
              <a:pPr/>
              <a:t>28</a:t>
            </a:fld>
            <a:endParaRPr lang="en-GB" altLang="en-US"/>
          </a:p>
        </p:txBody>
      </p:sp>
    </p:spTree>
    <p:extLst>
      <p:ext uri="{BB962C8B-B14F-4D97-AF65-F5344CB8AC3E}">
        <p14:creationId xmlns:p14="http://schemas.microsoft.com/office/powerpoint/2010/main" val="27568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000"/>
                                        <p:tgtEl>
                                          <p:spTgt spid="3">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1481AF-85A4-6C45-A4A3-F4B35761E649}"/>
              </a:ext>
            </a:extLst>
          </p:cNvPr>
          <p:cNvSpPr/>
          <p:nvPr/>
        </p:nvSpPr>
        <p:spPr>
          <a:xfrm>
            <a:off x="957262" y="508718"/>
            <a:ext cx="7100888" cy="4801314"/>
          </a:xfrm>
          <a:prstGeom prst="rect">
            <a:avLst/>
          </a:prstGeom>
        </p:spPr>
        <p:txBody>
          <a:bodyPr wrap="square">
            <a:spAutoFit/>
          </a:bodyPr>
          <a:lstStyle/>
          <a:p>
            <a:r>
              <a:rPr lang="en-GB" sz="3400" dirty="0">
                <a:solidFill>
                  <a:srgbClr val="212A72"/>
                </a:solidFill>
                <a:latin typeface="Frutiger LT 55 Roman" pitchFamily="2" charset="0"/>
              </a:rPr>
              <a:t>The graduate scheme is a great opportunity to learn about all areas of the business. Some of my work has involved working with designers in France and has been accepted by our regulator. This really gives a sense that the work I’ve done has contributed to the team I was in.</a:t>
            </a:r>
          </a:p>
        </p:txBody>
      </p:sp>
      <p:sp>
        <p:nvSpPr>
          <p:cNvPr id="4" name="TextBox 3">
            <a:extLst>
              <a:ext uri="{FF2B5EF4-FFF2-40B4-BE49-F238E27FC236}">
                <a16:creationId xmlns:a16="http://schemas.microsoft.com/office/drawing/2014/main" id="{7B42C357-0B1F-D847-AB06-73C1BE8BB7A0}"/>
              </a:ext>
            </a:extLst>
          </p:cNvPr>
          <p:cNvSpPr txBox="1"/>
          <p:nvPr/>
        </p:nvSpPr>
        <p:spPr>
          <a:xfrm>
            <a:off x="385764" y="64871"/>
            <a:ext cx="828674" cy="1323439"/>
          </a:xfrm>
          <a:prstGeom prst="rect">
            <a:avLst/>
          </a:prstGeom>
          <a:noFill/>
        </p:spPr>
        <p:txBody>
          <a:bodyPr wrap="square" rtlCol="0">
            <a:spAutoFit/>
          </a:bodyPr>
          <a:lstStyle/>
          <a:p>
            <a:r>
              <a:rPr lang="en-GB" sz="8000" dirty="0">
                <a:solidFill>
                  <a:schemeClr val="accent1"/>
                </a:solidFill>
                <a:latin typeface="Arial Rounded MT Bold" panose="020F0704030504030204" pitchFamily="34" charset="77"/>
              </a:rPr>
              <a:t>“</a:t>
            </a:r>
          </a:p>
        </p:txBody>
      </p:sp>
      <p:sp>
        <p:nvSpPr>
          <p:cNvPr id="5" name="TextBox 4">
            <a:extLst>
              <a:ext uri="{FF2B5EF4-FFF2-40B4-BE49-F238E27FC236}">
                <a16:creationId xmlns:a16="http://schemas.microsoft.com/office/drawing/2014/main" id="{DD393C7D-CF61-514A-99F3-E76DDFB66483}"/>
              </a:ext>
            </a:extLst>
          </p:cNvPr>
          <p:cNvSpPr txBox="1"/>
          <p:nvPr/>
        </p:nvSpPr>
        <p:spPr>
          <a:xfrm>
            <a:off x="3935251" y="4459014"/>
            <a:ext cx="814647" cy="1323439"/>
          </a:xfrm>
          <a:prstGeom prst="rect">
            <a:avLst/>
          </a:prstGeom>
          <a:noFill/>
        </p:spPr>
        <p:txBody>
          <a:bodyPr wrap="square" rtlCol="0">
            <a:spAutoFit/>
          </a:bodyPr>
          <a:lstStyle/>
          <a:p>
            <a:r>
              <a:rPr lang="en-GB" sz="8000" dirty="0">
                <a:solidFill>
                  <a:schemeClr val="accent1"/>
                </a:solidFill>
                <a:latin typeface="Arial Rounded MT Bold" panose="020F0704030504030204" pitchFamily="34" charset="77"/>
              </a:rPr>
              <a:t>”</a:t>
            </a:r>
          </a:p>
        </p:txBody>
      </p:sp>
      <p:sp>
        <p:nvSpPr>
          <p:cNvPr id="6" name="TextBox 5">
            <a:extLst>
              <a:ext uri="{FF2B5EF4-FFF2-40B4-BE49-F238E27FC236}">
                <a16:creationId xmlns:a16="http://schemas.microsoft.com/office/drawing/2014/main" id="{0DA90CD3-F57B-BC43-8072-D84EA4E58C83}"/>
              </a:ext>
            </a:extLst>
          </p:cNvPr>
          <p:cNvSpPr txBox="1"/>
          <p:nvPr/>
        </p:nvSpPr>
        <p:spPr>
          <a:xfrm>
            <a:off x="1346887" y="5287270"/>
            <a:ext cx="6711264" cy="461665"/>
          </a:xfrm>
          <a:prstGeom prst="rect">
            <a:avLst/>
          </a:prstGeom>
          <a:noFill/>
        </p:spPr>
        <p:txBody>
          <a:bodyPr wrap="square" rtlCol="0">
            <a:spAutoFit/>
          </a:bodyPr>
          <a:lstStyle/>
          <a:p>
            <a:pPr algn="r"/>
            <a:r>
              <a:rPr lang="en-GB" sz="2400" dirty="0">
                <a:solidFill>
                  <a:schemeClr val="accent1"/>
                </a:solidFill>
                <a:latin typeface="Frutiger LT 55 Roman" pitchFamily="2" charset="0"/>
              </a:rPr>
              <a:t>Jessica Cliff, Science &amp; Engineering Graduate</a:t>
            </a:r>
          </a:p>
        </p:txBody>
      </p:sp>
      <p:sp>
        <p:nvSpPr>
          <p:cNvPr id="2" name="Footer Placeholder 1">
            <a:extLst>
              <a:ext uri="{FF2B5EF4-FFF2-40B4-BE49-F238E27FC236}">
                <a16:creationId xmlns:a16="http://schemas.microsoft.com/office/drawing/2014/main" id="{0CA2833D-0596-E149-B8CA-112BC6BED15F}"/>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7" name="Slide Number Placeholder 6">
            <a:extLst>
              <a:ext uri="{FF2B5EF4-FFF2-40B4-BE49-F238E27FC236}">
                <a16:creationId xmlns:a16="http://schemas.microsoft.com/office/drawing/2014/main" id="{6B49DFFE-B888-6941-90D9-FD9DF975A607}"/>
              </a:ext>
            </a:extLst>
          </p:cNvPr>
          <p:cNvSpPr>
            <a:spLocks noGrp="1"/>
          </p:cNvSpPr>
          <p:nvPr>
            <p:ph type="sldNum" sz="quarter" idx="11"/>
          </p:nvPr>
        </p:nvSpPr>
        <p:spPr/>
        <p:txBody>
          <a:bodyPr/>
          <a:lstStyle/>
          <a:p>
            <a:fld id="{352D268D-E5DB-4D76-8C43-F544D2039CA0}" type="slidenum">
              <a:rPr lang="en-GB" altLang="en-US" smtClean="0"/>
              <a:pPr/>
              <a:t>29</a:t>
            </a:fld>
            <a:endParaRPr lang="en-GB" altLang="en-US"/>
          </a:p>
        </p:txBody>
      </p:sp>
    </p:spTree>
    <p:extLst>
      <p:ext uri="{BB962C8B-B14F-4D97-AF65-F5344CB8AC3E}">
        <p14:creationId xmlns:p14="http://schemas.microsoft.com/office/powerpoint/2010/main" val="390982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80" y="-80819"/>
            <a:ext cx="9205420" cy="6950364"/>
          </a:xfrm>
          <a:prstGeom prst="rect">
            <a:avLst/>
          </a:prstGeom>
        </p:spPr>
      </p:pic>
      <p:sp>
        <p:nvSpPr>
          <p:cNvPr id="10" name="TextBox 9">
            <a:extLst>
              <a:ext uri="{FF2B5EF4-FFF2-40B4-BE49-F238E27FC236}">
                <a16:creationId xmlns:a16="http://schemas.microsoft.com/office/drawing/2014/main" id="{DD2F8546-507C-DA46-87B6-AD961F9FC865}"/>
              </a:ext>
            </a:extLst>
          </p:cNvPr>
          <p:cNvSpPr txBox="1"/>
          <p:nvPr/>
        </p:nvSpPr>
        <p:spPr>
          <a:xfrm>
            <a:off x="1613184" y="5806687"/>
            <a:ext cx="8803994" cy="892552"/>
          </a:xfrm>
          <a:prstGeom prst="rect">
            <a:avLst/>
          </a:prstGeom>
          <a:noFill/>
        </p:spPr>
        <p:txBody>
          <a:bodyPr wrap="square" rtlCol="0">
            <a:spAutoFit/>
          </a:bodyPr>
          <a:lstStyle/>
          <a:p>
            <a:pPr algn="ctr"/>
            <a:r>
              <a:rPr lang="en-GB" sz="5200" dirty="0">
                <a:solidFill>
                  <a:schemeClr val="bg1"/>
                </a:solidFill>
                <a:latin typeface="Frutiger LT 55 Roman" pitchFamily="2" charset="0"/>
              </a:rPr>
              <a:t>This could be YOU!</a:t>
            </a:r>
          </a:p>
        </p:txBody>
      </p:sp>
      <p:sp>
        <p:nvSpPr>
          <p:cNvPr id="3" name="Footer Placeholder 2">
            <a:extLst>
              <a:ext uri="{FF2B5EF4-FFF2-40B4-BE49-F238E27FC236}">
                <a16:creationId xmlns:a16="http://schemas.microsoft.com/office/drawing/2014/main" id="{B9ECE51B-728C-FA4B-A718-469FC699AB58}"/>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F72A7BEE-4A3B-B34F-A90D-C3D84C5AE6AA}"/>
              </a:ext>
            </a:extLst>
          </p:cNvPr>
          <p:cNvSpPr>
            <a:spLocks noGrp="1"/>
          </p:cNvSpPr>
          <p:nvPr>
            <p:ph type="sldNum" sz="quarter" idx="11"/>
          </p:nvPr>
        </p:nvSpPr>
        <p:spPr/>
        <p:txBody>
          <a:bodyPr/>
          <a:lstStyle/>
          <a:p>
            <a:fld id="{352D268D-E5DB-4D76-8C43-F544D2039CA0}" type="slidenum">
              <a:rPr lang="en-GB" altLang="en-US" smtClean="0"/>
              <a:pPr/>
              <a:t>3</a:t>
            </a:fld>
            <a:endParaRPr lang="en-GB" altLang="en-US"/>
          </a:p>
        </p:txBody>
      </p:sp>
    </p:spTree>
    <p:extLst>
      <p:ext uri="{BB962C8B-B14F-4D97-AF65-F5344CB8AC3E}">
        <p14:creationId xmlns:p14="http://schemas.microsoft.com/office/powerpoint/2010/main" val="2717572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706997-59FF-7243-9AF1-0AA90BEA7F76}"/>
              </a:ext>
            </a:extLst>
          </p:cNvPr>
          <p:cNvSpPr txBox="1"/>
          <p:nvPr/>
        </p:nvSpPr>
        <p:spPr>
          <a:xfrm>
            <a:off x="1132609" y="2305615"/>
            <a:ext cx="6878781" cy="2400657"/>
          </a:xfrm>
          <a:prstGeom prst="rect">
            <a:avLst/>
          </a:prstGeom>
          <a:noFill/>
        </p:spPr>
        <p:txBody>
          <a:bodyPr wrap="square" rtlCol="0">
            <a:spAutoFit/>
          </a:bodyPr>
          <a:lstStyle/>
          <a:p>
            <a:pPr algn="ctr">
              <a:spcAft>
                <a:spcPts val="1200"/>
              </a:spcAft>
            </a:pPr>
            <a:r>
              <a:rPr lang="en-GB" sz="7000" dirty="0">
                <a:solidFill>
                  <a:srgbClr val="212A72"/>
                </a:solidFill>
                <a:latin typeface="Frutiger LT 55 Roman" pitchFamily="2" charset="0"/>
              </a:rPr>
              <a:t>Info for</a:t>
            </a:r>
            <a:br>
              <a:rPr lang="en-GB" sz="7000" dirty="0">
                <a:solidFill>
                  <a:srgbClr val="212A72"/>
                </a:solidFill>
                <a:latin typeface="Frutiger LT 55 Roman" pitchFamily="2" charset="0"/>
              </a:rPr>
            </a:br>
            <a:r>
              <a:rPr lang="en-GB" sz="8000" b="1" dirty="0">
                <a:solidFill>
                  <a:schemeClr val="tx2"/>
                </a:solidFill>
                <a:latin typeface="Frutiger LT 55 Roman" pitchFamily="2" charset="0"/>
              </a:rPr>
              <a:t>KS3</a:t>
            </a:r>
          </a:p>
        </p:txBody>
      </p:sp>
      <p:sp>
        <p:nvSpPr>
          <p:cNvPr id="2" name="Footer Placeholder 1">
            <a:extLst>
              <a:ext uri="{FF2B5EF4-FFF2-40B4-BE49-F238E27FC236}">
                <a16:creationId xmlns:a16="http://schemas.microsoft.com/office/drawing/2014/main" id="{17FC1FD6-AC50-8246-A74A-182BD94F12C5}"/>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5CF8271B-3551-6943-AF75-65B8AF44751B}"/>
              </a:ext>
            </a:extLst>
          </p:cNvPr>
          <p:cNvSpPr>
            <a:spLocks noGrp="1"/>
          </p:cNvSpPr>
          <p:nvPr>
            <p:ph type="sldNum" sz="quarter" idx="11"/>
          </p:nvPr>
        </p:nvSpPr>
        <p:spPr/>
        <p:txBody>
          <a:bodyPr/>
          <a:lstStyle/>
          <a:p>
            <a:fld id="{352D268D-E5DB-4D76-8C43-F544D2039CA0}" type="slidenum">
              <a:rPr lang="en-GB" altLang="en-US" smtClean="0"/>
              <a:pPr/>
              <a:t>30</a:t>
            </a:fld>
            <a:endParaRPr lang="en-GB" altLang="en-US"/>
          </a:p>
        </p:txBody>
      </p:sp>
    </p:spTree>
    <p:extLst>
      <p:ext uri="{BB962C8B-B14F-4D97-AF65-F5344CB8AC3E}">
        <p14:creationId xmlns:p14="http://schemas.microsoft.com/office/powerpoint/2010/main" val="93728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earing military uniforms&#10;&#10;Description automatically generated">
            <a:extLst>
              <a:ext uri="{FF2B5EF4-FFF2-40B4-BE49-F238E27FC236}">
                <a16:creationId xmlns:a16="http://schemas.microsoft.com/office/drawing/2014/main" id="{DC88FA0D-3749-B148-81CC-6B1A3374B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775347" y="152400"/>
            <a:ext cx="7562850" cy="1446550"/>
          </a:xfrm>
          <a:prstGeom prst="rect">
            <a:avLst/>
          </a:prstGeom>
          <a:noFill/>
        </p:spPr>
        <p:txBody>
          <a:bodyPr wrap="square" rtlCol="0">
            <a:spAutoFit/>
          </a:bodyPr>
          <a:lstStyle/>
          <a:p>
            <a:pPr algn="ctr"/>
            <a:r>
              <a:rPr lang="en-GB" sz="4400" dirty="0">
                <a:solidFill>
                  <a:schemeClr val="bg1"/>
                </a:solidFill>
                <a:latin typeface="Frutiger LT 55 Roman" pitchFamily="2" charset="0"/>
              </a:rPr>
              <a:t>It’s never too early to think</a:t>
            </a:r>
            <a:br>
              <a:rPr lang="en-GB" sz="4400" dirty="0">
                <a:solidFill>
                  <a:schemeClr val="bg1"/>
                </a:solidFill>
                <a:latin typeface="Frutiger LT 55 Roman" pitchFamily="2" charset="0"/>
              </a:rPr>
            </a:br>
            <a:r>
              <a:rPr lang="en-GB" sz="4400" dirty="0">
                <a:solidFill>
                  <a:schemeClr val="bg1"/>
                </a:solidFill>
                <a:latin typeface="Frutiger LT 55 Roman" pitchFamily="2" charset="0"/>
              </a:rPr>
              <a:t> about your future</a:t>
            </a:r>
          </a:p>
        </p:txBody>
      </p:sp>
      <p:sp>
        <p:nvSpPr>
          <p:cNvPr id="2" name="Footer Placeholder 1">
            <a:extLst>
              <a:ext uri="{FF2B5EF4-FFF2-40B4-BE49-F238E27FC236}">
                <a16:creationId xmlns:a16="http://schemas.microsoft.com/office/drawing/2014/main" id="{D523976E-B5C2-384C-BB64-C2116EB56DCD}"/>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5" name="Slide Number Placeholder 4">
            <a:extLst>
              <a:ext uri="{FF2B5EF4-FFF2-40B4-BE49-F238E27FC236}">
                <a16:creationId xmlns:a16="http://schemas.microsoft.com/office/drawing/2014/main" id="{8CBBB0B1-EFB6-F443-B1CA-17DADDDA5ABD}"/>
              </a:ext>
            </a:extLst>
          </p:cNvPr>
          <p:cNvSpPr>
            <a:spLocks noGrp="1"/>
          </p:cNvSpPr>
          <p:nvPr>
            <p:ph type="sldNum" sz="quarter" idx="11"/>
          </p:nvPr>
        </p:nvSpPr>
        <p:spPr/>
        <p:txBody>
          <a:bodyPr/>
          <a:lstStyle/>
          <a:p>
            <a:fld id="{352D268D-E5DB-4D76-8C43-F544D2039CA0}" type="slidenum">
              <a:rPr lang="en-GB" altLang="en-US" smtClean="0"/>
              <a:pPr/>
              <a:t>31</a:t>
            </a:fld>
            <a:endParaRPr lang="en-GB" altLang="en-US"/>
          </a:p>
        </p:txBody>
      </p:sp>
    </p:spTree>
    <p:extLst>
      <p:ext uri="{BB962C8B-B14F-4D97-AF65-F5344CB8AC3E}">
        <p14:creationId xmlns:p14="http://schemas.microsoft.com/office/powerpoint/2010/main" val="1556855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CB4982-04F2-E94A-8871-8C9695740168}"/>
              </a:ext>
            </a:extLst>
          </p:cNvPr>
          <p:cNvSpPr txBox="1"/>
          <p:nvPr/>
        </p:nvSpPr>
        <p:spPr>
          <a:xfrm>
            <a:off x="750397" y="1136064"/>
            <a:ext cx="7643206" cy="4431983"/>
          </a:xfrm>
          <a:prstGeom prst="rect">
            <a:avLst/>
          </a:prstGeom>
          <a:noFill/>
        </p:spPr>
        <p:txBody>
          <a:bodyPr wrap="square" rtlCol="0">
            <a:spAutoFit/>
          </a:bodyPr>
          <a:lstStyle/>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Which subjects do you enjoy?</a:t>
            </a:r>
          </a:p>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What jobs could they lead to?</a:t>
            </a:r>
          </a:p>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What skills and qualifications do you have?</a:t>
            </a:r>
          </a:p>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What activities do you do that develop your skills (e.g. DoE, volunteering etc.)?</a:t>
            </a:r>
          </a:p>
        </p:txBody>
      </p:sp>
      <p:sp>
        <p:nvSpPr>
          <p:cNvPr id="2" name="Footer Placeholder 1">
            <a:extLst>
              <a:ext uri="{FF2B5EF4-FFF2-40B4-BE49-F238E27FC236}">
                <a16:creationId xmlns:a16="http://schemas.microsoft.com/office/drawing/2014/main" id="{CB34BAF4-676E-1148-82CA-8E131A42B53C}"/>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78484E03-B8C4-C54B-A565-1BBEC2CA1860}"/>
              </a:ext>
            </a:extLst>
          </p:cNvPr>
          <p:cNvSpPr>
            <a:spLocks noGrp="1"/>
          </p:cNvSpPr>
          <p:nvPr>
            <p:ph type="sldNum" sz="quarter" idx="11"/>
          </p:nvPr>
        </p:nvSpPr>
        <p:spPr/>
        <p:txBody>
          <a:bodyPr/>
          <a:lstStyle/>
          <a:p>
            <a:fld id="{352D268D-E5DB-4D76-8C43-F544D2039CA0}" type="slidenum">
              <a:rPr lang="en-GB" altLang="en-US" smtClean="0"/>
              <a:pPr/>
              <a:t>32</a:t>
            </a:fld>
            <a:endParaRPr lang="en-GB" altLang="en-US"/>
          </a:p>
        </p:txBody>
      </p:sp>
    </p:spTree>
    <p:extLst>
      <p:ext uri="{BB962C8B-B14F-4D97-AF65-F5344CB8AC3E}">
        <p14:creationId xmlns:p14="http://schemas.microsoft.com/office/powerpoint/2010/main" val="15556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1000"/>
                                        <p:tgtEl>
                                          <p:spTgt spid="4">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on a cell phone&#10;&#10;Description automatically generated">
            <a:extLst>
              <a:ext uri="{FF2B5EF4-FFF2-40B4-BE49-F238E27FC236}">
                <a16:creationId xmlns:a16="http://schemas.microsoft.com/office/drawing/2014/main" id="{96486BFD-B340-3646-A80B-72EBD2B3A6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4572000" y="4470401"/>
            <a:ext cx="4279195" cy="1938992"/>
          </a:xfrm>
          <a:prstGeom prst="rect">
            <a:avLst/>
          </a:prstGeom>
          <a:noFill/>
        </p:spPr>
        <p:txBody>
          <a:bodyPr wrap="square" rtlCol="0">
            <a:spAutoFit/>
          </a:bodyPr>
          <a:lstStyle/>
          <a:p>
            <a:pPr algn="r"/>
            <a:r>
              <a:rPr lang="en-GB" sz="6000" b="1" dirty="0">
                <a:solidFill>
                  <a:schemeClr val="bg1"/>
                </a:solidFill>
                <a:latin typeface="Frutiger LT 55 Roman" pitchFamily="2" charset="0"/>
              </a:rPr>
              <a:t>Stick with STEM</a:t>
            </a:r>
          </a:p>
        </p:txBody>
      </p:sp>
      <p:sp>
        <p:nvSpPr>
          <p:cNvPr id="2" name="Footer Placeholder 1">
            <a:extLst>
              <a:ext uri="{FF2B5EF4-FFF2-40B4-BE49-F238E27FC236}">
                <a16:creationId xmlns:a16="http://schemas.microsoft.com/office/drawing/2014/main" id="{AC02DB6B-03DE-1E44-9EAB-EF8619C74F9A}"/>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D6A2E72C-A9BA-3A49-88CB-5DED70FDB503}"/>
              </a:ext>
            </a:extLst>
          </p:cNvPr>
          <p:cNvSpPr>
            <a:spLocks noGrp="1"/>
          </p:cNvSpPr>
          <p:nvPr>
            <p:ph type="sldNum" sz="quarter" idx="11"/>
          </p:nvPr>
        </p:nvSpPr>
        <p:spPr/>
        <p:txBody>
          <a:bodyPr/>
          <a:lstStyle/>
          <a:p>
            <a:fld id="{352D268D-E5DB-4D76-8C43-F544D2039CA0}" type="slidenum">
              <a:rPr lang="en-GB" altLang="en-US" smtClean="0"/>
              <a:pPr/>
              <a:t>33</a:t>
            </a:fld>
            <a:endParaRPr lang="en-GB" altLang="en-US"/>
          </a:p>
        </p:txBody>
      </p:sp>
    </p:spTree>
    <p:extLst>
      <p:ext uri="{BB962C8B-B14F-4D97-AF65-F5344CB8AC3E}">
        <p14:creationId xmlns:p14="http://schemas.microsoft.com/office/powerpoint/2010/main" val="293148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E65F69-40A3-334D-A488-FC5F31D09AED}"/>
              </a:ext>
            </a:extLst>
          </p:cNvPr>
          <p:cNvSpPr txBox="1"/>
          <p:nvPr/>
        </p:nvSpPr>
        <p:spPr>
          <a:xfrm>
            <a:off x="-49877" y="132118"/>
            <a:ext cx="9193877" cy="1508105"/>
          </a:xfrm>
          <a:prstGeom prst="rect">
            <a:avLst/>
          </a:prstGeom>
          <a:noFill/>
        </p:spPr>
        <p:txBody>
          <a:bodyPr wrap="square" rtlCol="0">
            <a:spAutoFit/>
          </a:bodyPr>
          <a:lstStyle/>
          <a:p>
            <a:pPr algn="ctr"/>
            <a:r>
              <a:rPr lang="en-GB" sz="4600" dirty="0">
                <a:solidFill>
                  <a:srgbClr val="F59C00"/>
                </a:solidFill>
                <a:latin typeface="Frutiger LT 55 Roman" pitchFamily="2" charset="0"/>
              </a:rPr>
              <a:t>Keep up to date with </a:t>
            </a:r>
            <a:br>
              <a:rPr lang="en-GB" sz="4600" dirty="0">
                <a:solidFill>
                  <a:srgbClr val="F59C00"/>
                </a:solidFill>
                <a:latin typeface="Frutiger LT 55 Roman" pitchFamily="2" charset="0"/>
              </a:rPr>
            </a:br>
            <a:r>
              <a:rPr lang="en-GB" sz="4600" dirty="0">
                <a:solidFill>
                  <a:srgbClr val="F59C00"/>
                </a:solidFill>
                <a:latin typeface="Frutiger LT 55 Roman" pitchFamily="2" charset="0"/>
              </a:rPr>
              <a:t>what’s going on at HPC</a:t>
            </a:r>
          </a:p>
        </p:txBody>
      </p:sp>
      <p:grpSp>
        <p:nvGrpSpPr>
          <p:cNvPr id="5" name="Group 4">
            <a:extLst>
              <a:ext uri="{FF2B5EF4-FFF2-40B4-BE49-F238E27FC236}">
                <a16:creationId xmlns:a16="http://schemas.microsoft.com/office/drawing/2014/main" id="{04D0F0E5-5402-A549-9D29-3C5074484490}"/>
              </a:ext>
            </a:extLst>
          </p:cNvPr>
          <p:cNvGrpSpPr/>
          <p:nvPr/>
        </p:nvGrpSpPr>
        <p:grpSpPr>
          <a:xfrm>
            <a:off x="1837494" y="1922804"/>
            <a:ext cx="6265083" cy="2985193"/>
            <a:chOff x="1247332" y="1074736"/>
            <a:chExt cx="7274346" cy="3466079"/>
          </a:xfrm>
        </p:grpSpPr>
        <p:pic>
          <p:nvPicPr>
            <p:cNvPr id="6" name="Picture 2" descr="EDF_Energy_Logo_LINEAR_NEW_RGB.ai">
              <a:extLst>
                <a:ext uri="{FF2B5EF4-FFF2-40B4-BE49-F238E27FC236}">
                  <a16:creationId xmlns:a16="http://schemas.microsoft.com/office/drawing/2014/main" id="{82ED2B91-8FC6-E64C-85C1-8D02AE3FE72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7332" y="1074736"/>
              <a:ext cx="1943100" cy="65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BA286D06-23AB-064D-A188-303D4433C222}"/>
                </a:ext>
              </a:extLst>
            </p:cNvPr>
            <p:cNvSpPr txBox="1">
              <a:spLocks noChangeArrowheads="1"/>
            </p:cNvSpPr>
            <p:nvPr/>
          </p:nvSpPr>
          <p:spPr bwMode="auto">
            <a:xfrm>
              <a:off x="3262787" y="1128386"/>
              <a:ext cx="4934955" cy="536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US" altLang="en-US" sz="2400" dirty="0">
                  <a:solidFill>
                    <a:srgbClr val="005294"/>
                  </a:solidFill>
                  <a:latin typeface="Frutiger LT 55 Roman" pitchFamily="2" charset="0"/>
                </a:rPr>
                <a:t>www.edfenergy.com/careers</a:t>
              </a:r>
            </a:p>
          </p:txBody>
        </p:sp>
        <p:pic>
          <p:nvPicPr>
            <p:cNvPr id="9" name="Picture 10" descr="Image result for instagram logo">
              <a:extLst>
                <a:ext uri="{FF2B5EF4-FFF2-40B4-BE49-F238E27FC236}">
                  <a16:creationId xmlns:a16="http://schemas.microsoft.com/office/drawing/2014/main" id="{902AC9B2-879A-8F40-B06B-2E6F5F9CF4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1545" y="2842884"/>
              <a:ext cx="576263" cy="576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Image result">
              <a:extLst>
                <a:ext uri="{FF2B5EF4-FFF2-40B4-BE49-F238E27FC236}">
                  <a16:creationId xmlns:a16="http://schemas.microsoft.com/office/drawing/2014/main" id="{3A9C212C-C31A-DC48-A0E6-A351C7EA6F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8207" y="1906265"/>
              <a:ext cx="642937" cy="642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48D8A9F5-26C6-0A4D-9D05-33304CDC592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7557" y="3687436"/>
              <a:ext cx="884236" cy="6080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Box 12">
              <a:extLst>
                <a:ext uri="{FF2B5EF4-FFF2-40B4-BE49-F238E27FC236}">
                  <a16:creationId xmlns:a16="http://schemas.microsoft.com/office/drawing/2014/main" id="{46C6AD29-72B9-C845-A339-F8216A0665CD}"/>
                </a:ext>
              </a:extLst>
            </p:cNvPr>
            <p:cNvSpPr txBox="1">
              <a:spLocks noChangeArrowheads="1"/>
            </p:cNvSpPr>
            <p:nvPr/>
          </p:nvSpPr>
          <p:spPr bwMode="auto">
            <a:xfrm>
              <a:off x="3193632" y="1824993"/>
              <a:ext cx="5328046" cy="964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GB" altLang="en-US" sz="2400" dirty="0">
                  <a:solidFill>
                    <a:srgbClr val="005294"/>
                  </a:solidFill>
                  <a:latin typeface="Frutiger LT 55 Roman" pitchFamily="2" charset="0"/>
                </a:rPr>
                <a:t>Hinkley Point C </a:t>
              </a:r>
            </a:p>
            <a:p>
              <a:r>
                <a:rPr lang="en-GB" altLang="en-US" sz="2400" dirty="0">
                  <a:solidFill>
                    <a:srgbClr val="005294"/>
                  </a:solidFill>
                  <a:latin typeface="Frutiger LT 55 Roman" pitchFamily="2" charset="0"/>
                </a:rPr>
                <a:t>EDF Energy Careers</a:t>
              </a:r>
            </a:p>
          </p:txBody>
        </p:sp>
        <p:sp>
          <p:nvSpPr>
            <p:cNvPr id="13" name="TextBox 13">
              <a:extLst>
                <a:ext uri="{FF2B5EF4-FFF2-40B4-BE49-F238E27FC236}">
                  <a16:creationId xmlns:a16="http://schemas.microsoft.com/office/drawing/2014/main" id="{CDAD180A-065B-824B-9850-215DED65B449}"/>
                </a:ext>
              </a:extLst>
            </p:cNvPr>
            <p:cNvSpPr txBox="1">
              <a:spLocks noChangeArrowheads="1"/>
            </p:cNvSpPr>
            <p:nvPr/>
          </p:nvSpPr>
          <p:spPr bwMode="auto">
            <a:xfrm>
              <a:off x="3263953" y="3575951"/>
              <a:ext cx="2951162" cy="964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GB" altLang="en-US" sz="2400" dirty="0">
                  <a:solidFill>
                    <a:srgbClr val="005294"/>
                  </a:solidFill>
                  <a:latin typeface="Frutiger LT 55 Roman" pitchFamily="2" charset="0"/>
                </a:rPr>
                <a:t>@edfehinkleyc</a:t>
              </a:r>
            </a:p>
            <a:p>
              <a:r>
                <a:rPr lang="en-GB" altLang="en-US" sz="2400" dirty="0">
                  <a:solidFill>
                    <a:srgbClr val="005294"/>
                  </a:solidFill>
                  <a:latin typeface="Frutiger LT 55 Roman" pitchFamily="2" charset="0"/>
                </a:rPr>
                <a:t>@</a:t>
              </a:r>
              <a:r>
                <a:rPr lang="en-GB" altLang="en-US" sz="2400" dirty="0" err="1">
                  <a:solidFill>
                    <a:srgbClr val="005294"/>
                  </a:solidFill>
                  <a:latin typeface="Frutiger LT 55 Roman" pitchFamily="2" charset="0"/>
                </a:rPr>
                <a:t>edfecareers</a:t>
              </a:r>
              <a:endParaRPr lang="en-GB" altLang="en-US" sz="2400" dirty="0">
                <a:solidFill>
                  <a:srgbClr val="005294"/>
                </a:solidFill>
                <a:latin typeface="Frutiger LT 55 Roman" pitchFamily="2" charset="0"/>
              </a:endParaRPr>
            </a:p>
          </p:txBody>
        </p:sp>
        <p:sp>
          <p:nvSpPr>
            <p:cNvPr id="14" name="TextBox 2">
              <a:extLst>
                <a:ext uri="{FF2B5EF4-FFF2-40B4-BE49-F238E27FC236}">
                  <a16:creationId xmlns:a16="http://schemas.microsoft.com/office/drawing/2014/main" id="{90E562BC-DC33-B644-84F3-93B221A7AB5A}"/>
                </a:ext>
              </a:extLst>
            </p:cNvPr>
            <p:cNvSpPr txBox="1">
              <a:spLocks noChangeArrowheads="1"/>
            </p:cNvSpPr>
            <p:nvPr/>
          </p:nvSpPr>
          <p:spPr bwMode="auto">
            <a:xfrm>
              <a:off x="3219404" y="2902225"/>
              <a:ext cx="2951162" cy="53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GB" altLang="en-US" sz="2400" dirty="0" err="1">
                  <a:solidFill>
                    <a:srgbClr val="005294"/>
                  </a:solidFill>
                  <a:latin typeface="Frutiger LT 55 Roman" pitchFamily="2" charset="0"/>
                </a:rPr>
                <a:t>HinkleyPointC</a:t>
              </a:r>
              <a:endParaRPr lang="en-GB" altLang="en-US" sz="2400" dirty="0">
                <a:solidFill>
                  <a:srgbClr val="005294"/>
                </a:solidFill>
                <a:latin typeface="Frutiger LT 55 Roman" pitchFamily="2" charset="0"/>
              </a:endParaRPr>
            </a:p>
          </p:txBody>
        </p:sp>
      </p:grpSp>
      <p:sp>
        <p:nvSpPr>
          <p:cNvPr id="2" name="Footer Placeholder 1">
            <a:extLst>
              <a:ext uri="{FF2B5EF4-FFF2-40B4-BE49-F238E27FC236}">
                <a16:creationId xmlns:a16="http://schemas.microsoft.com/office/drawing/2014/main" id="{32BB83E2-9BFA-0B4D-9200-4F958D95E97B}"/>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3B848FB2-8CD9-4F41-AC35-51B80C4ECDA7}"/>
              </a:ext>
            </a:extLst>
          </p:cNvPr>
          <p:cNvSpPr>
            <a:spLocks noGrp="1"/>
          </p:cNvSpPr>
          <p:nvPr>
            <p:ph type="sldNum" sz="quarter" idx="11"/>
          </p:nvPr>
        </p:nvSpPr>
        <p:spPr/>
        <p:txBody>
          <a:bodyPr/>
          <a:lstStyle/>
          <a:p>
            <a:fld id="{352D268D-E5DB-4D76-8C43-F544D2039CA0}" type="slidenum">
              <a:rPr lang="en-GB" altLang="en-US" smtClean="0"/>
              <a:pPr/>
              <a:t>34</a:t>
            </a:fld>
            <a:endParaRPr lang="en-GB" altLang="en-US"/>
          </a:p>
        </p:txBody>
      </p:sp>
    </p:spTree>
    <p:extLst>
      <p:ext uri="{BB962C8B-B14F-4D97-AF65-F5344CB8AC3E}">
        <p14:creationId xmlns:p14="http://schemas.microsoft.com/office/powerpoint/2010/main" val="209769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E9609B98-D334-FC45-82E6-4885169B4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Footer Placeholder 1">
            <a:extLst>
              <a:ext uri="{FF2B5EF4-FFF2-40B4-BE49-F238E27FC236}">
                <a16:creationId xmlns:a16="http://schemas.microsoft.com/office/drawing/2014/main" id="{87D7A615-2537-E544-9D07-28617C853AF6}"/>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5" name="Slide Number Placeholder 4">
            <a:extLst>
              <a:ext uri="{FF2B5EF4-FFF2-40B4-BE49-F238E27FC236}">
                <a16:creationId xmlns:a16="http://schemas.microsoft.com/office/drawing/2014/main" id="{815546C2-1463-4E4F-AD7D-83C2D679632A}"/>
              </a:ext>
            </a:extLst>
          </p:cNvPr>
          <p:cNvSpPr>
            <a:spLocks noGrp="1"/>
          </p:cNvSpPr>
          <p:nvPr>
            <p:ph type="sldNum" sz="quarter" idx="11"/>
          </p:nvPr>
        </p:nvSpPr>
        <p:spPr/>
        <p:txBody>
          <a:bodyPr/>
          <a:lstStyle/>
          <a:p>
            <a:fld id="{352D268D-E5DB-4D76-8C43-F544D2039CA0}" type="slidenum">
              <a:rPr lang="en-GB" altLang="en-US" smtClean="0"/>
              <a:pPr/>
              <a:t>35</a:t>
            </a:fld>
            <a:endParaRPr lang="en-GB" altLang="en-US"/>
          </a:p>
        </p:txBody>
      </p:sp>
      <p:sp>
        <p:nvSpPr>
          <p:cNvPr id="6" name="TextBox 5">
            <a:extLst>
              <a:ext uri="{FF2B5EF4-FFF2-40B4-BE49-F238E27FC236}">
                <a16:creationId xmlns:a16="http://schemas.microsoft.com/office/drawing/2014/main" id="{78725036-ACF7-9040-91DB-8175E3C793C7}"/>
              </a:ext>
            </a:extLst>
          </p:cNvPr>
          <p:cNvSpPr txBox="1"/>
          <p:nvPr/>
        </p:nvSpPr>
        <p:spPr>
          <a:xfrm>
            <a:off x="466725" y="5331162"/>
            <a:ext cx="8208963" cy="1015663"/>
          </a:xfrm>
          <a:prstGeom prst="rect">
            <a:avLst/>
          </a:prstGeom>
          <a:noFill/>
        </p:spPr>
        <p:txBody>
          <a:bodyPr wrap="square" rtlCol="0">
            <a:spAutoFit/>
          </a:bodyPr>
          <a:lstStyle/>
          <a:p>
            <a:pPr algn="ctr"/>
            <a:r>
              <a:rPr lang="en-GB" sz="6000" b="1" dirty="0">
                <a:solidFill>
                  <a:schemeClr val="bg1"/>
                </a:solidFill>
                <a:latin typeface="Frutiger LT 55 Roman" pitchFamily="2" charset="0"/>
              </a:rPr>
              <a:t>Come and talk to us</a:t>
            </a:r>
          </a:p>
        </p:txBody>
      </p:sp>
    </p:spTree>
    <p:extLst>
      <p:ext uri="{BB962C8B-B14F-4D97-AF65-F5344CB8AC3E}">
        <p14:creationId xmlns:p14="http://schemas.microsoft.com/office/powerpoint/2010/main" val="259521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C1EC87-0524-1E4D-9D91-5AF02BFD36E3}"/>
              </a:ext>
            </a:extLst>
          </p:cNvPr>
          <p:cNvSpPr txBox="1"/>
          <p:nvPr/>
        </p:nvSpPr>
        <p:spPr>
          <a:xfrm>
            <a:off x="750094" y="797510"/>
            <a:ext cx="7643812" cy="4216539"/>
          </a:xfrm>
          <a:prstGeom prst="rect">
            <a:avLst/>
          </a:prstGeom>
          <a:noFill/>
        </p:spPr>
        <p:txBody>
          <a:bodyPr wrap="square" rtlCol="0">
            <a:spAutoFit/>
          </a:bodyPr>
          <a:lstStyle/>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Take a free tour of Hinkley Point B or C</a:t>
            </a:r>
          </a:p>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Come to the Hinkley Point visitor centre</a:t>
            </a:r>
          </a:p>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Meet us at </a:t>
            </a:r>
            <a:r>
              <a:rPr lang="en-GB" sz="3400" dirty="0">
                <a:solidFill>
                  <a:schemeClr val="tx2"/>
                </a:solidFill>
                <a:latin typeface="Frutiger LT 55 Roman" pitchFamily="2" charset="0"/>
                <a:hlinkClick r:id="rId3">
                  <a:extLst>
                    <a:ext uri="{A12FA001-AC4F-418D-AE19-62706E023703}">
                      <ahyp:hlinkClr xmlns:ahyp="http://schemas.microsoft.com/office/drawing/2018/hyperlinkcolor" val="tx"/>
                    </a:ext>
                  </a:extLst>
                </a:hlinkClick>
              </a:rPr>
              <a:t>events</a:t>
            </a:r>
            <a:r>
              <a:rPr lang="en-GB" sz="3400" dirty="0">
                <a:solidFill>
                  <a:schemeClr val="tx2"/>
                </a:solidFill>
                <a:latin typeface="Frutiger LT 55 Roman" pitchFamily="2" charset="0"/>
              </a:rPr>
              <a:t> and careers fairs</a:t>
            </a:r>
          </a:p>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Join </a:t>
            </a:r>
            <a:r>
              <a:rPr lang="en-GB" sz="3400" dirty="0">
                <a:solidFill>
                  <a:schemeClr val="tx2"/>
                </a:solidFill>
                <a:latin typeface="Frutiger LT 55 Roman" pitchFamily="2" charset="0"/>
                <a:hlinkClick r:id="rId4">
                  <a:extLst>
                    <a:ext uri="{A12FA001-AC4F-418D-AE19-62706E023703}">
                      <ahyp:hlinkClr xmlns:ahyp="http://schemas.microsoft.com/office/drawing/2018/hyperlinkcolor" val="tx"/>
                    </a:ext>
                  </a:extLst>
                </a:hlinkClick>
              </a:rPr>
              <a:t>Young HPC </a:t>
            </a:r>
            <a:r>
              <a:rPr lang="en-GB" sz="3400" dirty="0">
                <a:solidFill>
                  <a:schemeClr val="tx2"/>
                </a:solidFill>
                <a:latin typeface="Frutiger LT 55 Roman" pitchFamily="2" charset="0"/>
              </a:rPr>
              <a:t>when you’re 16</a:t>
            </a:r>
          </a:p>
        </p:txBody>
      </p:sp>
      <p:sp>
        <p:nvSpPr>
          <p:cNvPr id="2" name="Footer Placeholder 1">
            <a:extLst>
              <a:ext uri="{FF2B5EF4-FFF2-40B4-BE49-F238E27FC236}">
                <a16:creationId xmlns:a16="http://schemas.microsoft.com/office/drawing/2014/main" id="{57C0865C-C03D-6E4A-B439-46EB1B3F1AB9}"/>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F8576EA6-CCCA-3147-B930-FF1E8FB2E9D4}"/>
              </a:ext>
            </a:extLst>
          </p:cNvPr>
          <p:cNvSpPr>
            <a:spLocks noGrp="1"/>
          </p:cNvSpPr>
          <p:nvPr>
            <p:ph type="sldNum" sz="quarter" idx="11"/>
          </p:nvPr>
        </p:nvSpPr>
        <p:spPr/>
        <p:txBody>
          <a:bodyPr/>
          <a:lstStyle/>
          <a:p>
            <a:fld id="{352D268D-E5DB-4D76-8C43-F544D2039CA0}" type="slidenum">
              <a:rPr lang="en-GB" altLang="en-US" smtClean="0"/>
              <a:pPr/>
              <a:t>36</a:t>
            </a:fld>
            <a:endParaRPr lang="en-GB" altLang="en-US"/>
          </a:p>
        </p:txBody>
      </p:sp>
    </p:spTree>
    <p:extLst>
      <p:ext uri="{BB962C8B-B14F-4D97-AF65-F5344CB8AC3E}">
        <p14:creationId xmlns:p14="http://schemas.microsoft.com/office/powerpoint/2010/main" val="9264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000"/>
                                        <p:tgtEl>
                                          <p:spTgt spid="3">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706997-59FF-7243-9AF1-0AA90BEA7F76}"/>
              </a:ext>
            </a:extLst>
          </p:cNvPr>
          <p:cNvSpPr txBox="1"/>
          <p:nvPr/>
        </p:nvSpPr>
        <p:spPr>
          <a:xfrm>
            <a:off x="1132609" y="2228671"/>
            <a:ext cx="6878781" cy="2554545"/>
          </a:xfrm>
          <a:prstGeom prst="rect">
            <a:avLst/>
          </a:prstGeom>
          <a:noFill/>
        </p:spPr>
        <p:txBody>
          <a:bodyPr wrap="square" rtlCol="0">
            <a:spAutoFit/>
          </a:bodyPr>
          <a:lstStyle/>
          <a:p>
            <a:pPr algn="ctr">
              <a:spcAft>
                <a:spcPts val="1200"/>
              </a:spcAft>
            </a:pPr>
            <a:r>
              <a:rPr lang="en-GB" sz="7000" dirty="0">
                <a:solidFill>
                  <a:srgbClr val="212A72"/>
                </a:solidFill>
                <a:latin typeface="Frutiger LT 55 Roman" pitchFamily="2" charset="0"/>
              </a:rPr>
              <a:t>Info for</a:t>
            </a:r>
          </a:p>
          <a:p>
            <a:pPr algn="ctr">
              <a:spcAft>
                <a:spcPts val="1200"/>
              </a:spcAft>
            </a:pPr>
            <a:r>
              <a:rPr lang="en-GB" sz="8000" b="1" dirty="0">
                <a:solidFill>
                  <a:schemeClr val="tx2"/>
                </a:solidFill>
                <a:latin typeface="Frutiger LT 55 Roman" pitchFamily="2" charset="0"/>
              </a:rPr>
              <a:t>KS4</a:t>
            </a:r>
          </a:p>
        </p:txBody>
      </p:sp>
      <p:sp>
        <p:nvSpPr>
          <p:cNvPr id="2" name="Footer Placeholder 1">
            <a:extLst>
              <a:ext uri="{FF2B5EF4-FFF2-40B4-BE49-F238E27FC236}">
                <a16:creationId xmlns:a16="http://schemas.microsoft.com/office/drawing/2014/main" id="{EC9B73CB-F3FE-2A4D-A20C-0D4CD6970210}"/>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5FB72821-C975-1C42-B468-A4F48B346B97}"/>
              </a:ext>
            </a:extLst>
          </p:cNvPr>
          <p:cNvSpPr>
            <a:spLocks noGrp="1"/>
          </p:cNvSpPr>
          <p:nvPr>
            <p:ph type="sldNum" sz="quarter" idx="11"/>
          </p:nvPr>
        </p:nvSpPr>
        <p:spPr/>
        <p:txBody>
          <a:bodyPr/>
          <a:lstStyle/>
          <a:p>
            <a:fld id="{352D268D-E5DB-4D76-8C43-F544D2039CA0}" type="slidenum">
              <a:rPr lang="en-GB" altLang="en-US" smtClean="0"/>
              <a:pPr/>
              <a:t>37</a:t>
            </a:fld>
            <a:endParaRPr lang="en-GB" altLang="en-US"/>
          </a:p>
        </p:txBody>
      </p:sp>
    </p:spTree>
    <p:extLst>
      <p:ext uri="{BB962C8B-B14F-4D97-AF65-F5344CB8AC3E}">
        <p14:creationId xmlns:p14="http://schemas.microsoft.com/office/powerpoint/2010/main" val="2750336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576648ED-5E46-924B-98C7-1E75913631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411956" y="3860800"/>
            <a:ext cx="8320087" cy="1692771"/>
          </a:xfrm>
          <a:prstGeom prst="rect">
            <a:avLst/>
          </a:prstGeom>
          <a:noFill/>
        </p:spPr>
        <p:txBody>
          <a:bodyPr wrap="square" rtlCol="0">
            <a:spAutoFit/>
          </a:bodyPr>
          <a:lstStyle/>
          <a:p>
            <a:pPr algn="ctr"/>
            <a:r>
              <a:rPr lang="en-GB" sz="5200" b="1" dirty="0">
                <a:solidFill>
                  <a:schemeClr val="bg1"/>
                </a:solidFill>
                <a:latin typeface="Frutiger LT 55 Roman" pitchFamily="2" charset="0"/>
              </a:rPr>
              <a:t>Start planning</a:t>
            </a:r>
            <a:br>
              <a:rPr lang="en-GB" sz="5200" b="1" dirty="0">
                <a:solidFill>
                  <a:schemeClr val="bg1"/>
                </a:solidFill>
                <a:latin typeface="Frutiger LT 55 Roman" pitchFamily="2" charset="0"/>
              </a:rPr>
            </a:br>
            <a:r>
              <a:rPr lang="en-GB" sz="5200" b="1" dirty="0">
                <a:solidFill>
                  <a:schemeClr val="bg1"/>
                </a:solidFill>
                <a:latin typeface="Frutiger LT 55 Roman" pitchFamily="2" charset="0"/>
              </a:rPr>
              <a:t>your future</a:t>
            </a:r>
          </a:p>
        </p:txBody>
      </p:sp>
      <p:sp>
        <p:nvSpPr>
          <p:cNvPr id="2" name="Footer Placeholder 1">
            <a:extLst>
              <a:ext uri="{FF2B5EF4-FFF2-40B4-BE49-F238E27FC236}">
                <a16:creationId xmlns:a16="http://schemas.microsoft.com/office/drawing/2014/main" id="{9F64B588-AF42-864C-80B9-6C1E44B28C46}"/>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A28C0AE2-C183-224F-9E9E-1194074C2BD3}"/>
              </a:ext>
            </a:extLst>
          </p:cNvPr>
          <p:cNvSpPr>
            <a:spLocks noGrp="1"/>
          </p:cNvSpPr>
          <p:nvPr>
            <p:ph type="sldNum" sz="quarter" idx="11"/>
          </p:nvPr>
        </p:nvSpPr>
        <p:spPr/>
        <p:txBody>
          <a:bodyPr/>
          <a:lstStyle/>
          <a:p>
            <a:fld id="{352D268D-E5DB-4D76-8C43-F544D2039CA0}" type="slidenum">
              <a:rPr lang="en-GB" altLang="en-US" smtClean="0"/>
              <a:pPr/>
              <a:t>38</a:t>
            </a:fld>
            <a:endParaRPr lang="en-GB" altLang="en-US"/>
          </a:p>
        </p:txBody>
      </p:sp>
    </p:spTree>
    <p:extLst>
      <p:ext uri="{BB962C8B-B14F-4D97-AF65-F5344CB8AC3E}">
        <p14:creationId xmlns:p14="http://schemas.microsoft.com/office/powerpoint/2010/main" val="1331408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6D7366-02AA-A14F-BC3E-740F247AF936}"/>
              </a:ext>
            </a:extLst>
          </p:cNvPr>
          <p:cNvSpPr txBox="1"/>
          <p:nvPr/>
        </p:nvSpPr>
        <p:spPr>
          <a:xfrm>
            <a:off x="750397" y="936010"/>
            <a:ext cx="7643206" cy="4985980"/>
          </a:xfrm>
          <a:prstGeom prst="rect">
            <a:avLst/>
          </a:prstGeom>
          <a:noFill/>
        </p:spPr>
        <p:txBody>
          <a:bodyPr wrap="square" rtlCol="0">
            <a:spAutoFit/>
          </a:bodyPr>
          <a:lstStyle/>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What could your subject choices lead to?</a:t>
            </a:r>
          </a:p>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How can you build your skills?</a:t>
            </a:r>
          </a:p>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What activities do you do that develop your skills (e.g. DoE, volunteering etc.)?</a:t>
            </a:r>
          </a:p>
          <a:p>
            <a:pPr marL="857250" indent="-857250">
              <a:spcAft>
                <a:spcPts val="1200"/>
              </a:spcAft>
              <a:buFont typeface="Arial" panose="020B0604020202020204" pitchFamily="34" charset="0"/>
              <a:buChar char="•"/>
            </a:pPr>
            <a:r>
              <a:rPr lang="en-GB" sz="3600" dirty="0">
                <a:solidFill>
                  <a:schemeClr val="tx2"/>
                </a:solidFill>
                <a:latin typeface="Frutiger LT 55 Roman" pitchFamily="2" charset="0"/>
              </a:rPr>
              <a:t>Where can you get work experience?</a:t>
            </a:r>
          </a:p>
        </p:txBody>
      </p:sp>
      <p:sp>
        <p:nvSpPr>
          <p:cNvPr id="2" name="Footer Placeholder 1">
            <a:extLst>
              <a:ext uri="{FF2B5EF4-FFF2-40B4-BE49-F238E27FC236}">
                <a16:creationId xmlns:a16="http://schemas.microsoft.com/office/drawing/2014/main" id="{BEE3A608-3F42-3C4A-9905-FE476761482D}"/>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C935137D-C059-AE4D-9EA8-6BCD001DD70E}"/>
              </a:ext>
            </a:extLst>
          </p:cNvPr>
          <p:cNvSpPr>
            <a:spLocks noGrp="1"/>
          </p:cNvSpPr>
          <p:nvPr>
            <p:ph type="sldNum" sz="quarter" idx="11"/>
          </p:nvPr>
        </p:nvSpPr>
        <p:spPr/>
        <p:txBody>
          <a:bodyPr/>
          <a:lstStyle/>
          <a:p>
            <a:fld id="{352D268D-E5DB-4D76-8C43-F544D2039CA0}" type="slidenum">
              <a:rPr lang="en-GB" altLang="en-US" smtClean="0"/>
              <a:pPr/>
              <a:t>39</a:t>
            </a:fld>
            <a:endParaRPr lang="en-GB" altLang="en-US"/>
          </a:p>
        </p:txBody>
      </p:sp>
    </p:spTree>
    <p:extLst>
      <p:ext uri="{BB962C8B-B14F-4D97-AF65-F5344CB8AC3E}">
        <p14:creationId xmlns:p14="http://schemas.microsoft.com/office/powerpoint/2010/main" val="20931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1000"/>
                                        <p:tgtEl>
                                          <p:spTgt spid="4">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F9EB0F-3A0F-B84E-9265-184966031E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939" y="-41825"/>
            <a:ext cx="9193877" cy="6941649"/>
          </a:xfrm>
          <a:prstGeom prst="rect">
            <a:avLst/>
          </a:prstGeom>
        </p:spPr>
      </p:pic>
      <p:sp>
        <p:nvSpPr>
          <p:cNvPr id="7" name="TextBox 6">
            <a:extLst>
              <a:ext uri="{FF2B5EF4-FFF2-40B4-BE49-F238E27FC236}">
                <a16:creationId xmlns:a16="http://schemas.microsoft.com/office/drawing/2014/main" id="{F58ECC51-1F3A-F24F-ABE7-EAB7F5236004}"/>
              </a:ext>
            </a:extLst>
          </p:cNvPr>
          <p:cNvSpPr txBox="1"/>
          <p:nvPr/>
        </p:nvSpPr>
        <p:spPr>
          <a:xfrm>
            <a:off x="-24939" y="5031536"/>
            <a:ext cx="9193877" cy="1384995"/>
          </a:xfrm>
          <a:prstGeom prst="rect">
            <a:avLst/>
          </a:prstGeom>
          <a:noFill/>
        </p:spPr>
        <p:txBody>
          <a:bodyPr wrap="square" rtlCol="0">
            <a:noAutofit/>
          </a:bodyPr>
          <a:lstStyle/>
          <a:p>
            <a:pPr algn="ctr"/>
            <a:r>
              <a:rPr lang="en-GB" sz="4800" dirty="0">
                <a:solidFill>
                  <a:schemeClr val="bg1"/>
                </a:solidFill>
                <a:latin typeface="Frutiger LT 55 Roman" pitchFamily="2" charset="0"/>
              </a:rPr>
              <a:t>Do you want a job that </a:t>
            </a:r>
            <a:br>
              <a:rPr lang="en-GB" sz="4800" dirty="0">
                <a:solidFill>
                  <a:schemeClr val="bg1"/>
                </a:solidFill>
                <a:latin typeface="Frutiger LT 55 Roman" pitchFamily="2" charset="0"/>
              </a:rPr>
            </a:br>
            <a:r>
              <a:rPr lang="en-GB" sz="4800" dirty="0">
                <a:solidFill>
                  <a:schemeClr val="bg1"/>
                </a:solidFill>
                <a:latin typeface="Frutiger LT 55 Roman" pitchFamily="2" charset="0"/>
              </a:rPr>
              <a:t>makes a difference?</a:t>
            </a:r>
          </a:p>
        </p:txBody>
      </p:sp>
      <p:sp>
        <p:nvSpPr>
          <p:cNvPr id="2" name="Footer Placeholder 1">
            <a:extLst>
              <a:ext uri="{FF2B5EF4-FFF2-40B4-BE49-F238E27FC236}">
                <a16:creationId xmlns:a16="http://schemas.microsoft.com/office/drawing/2014/main" id="{BFDA28D9-C5F7-1A46-988E-11E8A24E2272}"/>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26909A07-75E2-044F-A08F-9149F6036626}"/>
              </a:ext>
            </a:extLst>
          </p:cNvPr>
          <p:cNvSpPr>
            <a:spLocks noGrp="1"/>
          </p:cNvSpPr>
          <p:nvPr>
            <p:ph type="sldNum" sz="quarter" idx="11"/>
          </p:nvPr>
        </p:nvSpPr>
        <p:spPr/>
        <p:txBody>
          <a:bodyPr/>
          <a:lstStyle/>
          <a:p>
            <a:fld id="{352D268D-E5DB-4D76-8C43-F544D2039CA0}" type="slidenum">
              <a:rPr lang="en-GB" altLang="en-US" smtClean="0"/>
              <a:pPr/>
              <a:t>4</a:t>
            </a:fld>
            <a:endParaRPr lang="en-GB" altLang="en-US"/>
          </a:p>
        </p:txBody>
      </p:sp>
    </p:spTree>
    <p:extLst>
      <p:ext uri="{BB962C8B-B14F-4D97-AF65-F5344CB8AC3E}">
        <p14:creationId xmlns:p14="http://schemas.microsoft.com/office/powerpoint/2010/main" val="1067358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AFDEDF3E-71AB-054D-B12F-3E8432DAEB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790575" y="5467515"/>
            <a:ext cx="7562850" cy="1015663"/>
          </a:xfrm>
          <a:prstGeom prst="rect">
            <a:avLst/>
          </a:prstGeom>
          <a:noFill/>
        </p:spPr>
        <p:txBody>
          <a:bodyPr wrap="square" rtlCol="0">
            <a:spAutoFit/>
          </a:bodyPr>
          <a:lstStyle/>
          <a:p>
            <a:pPr algn="ctr"/>
            <a:r>
              <a:rPr lang="en-GB" sz="6000" b="1" dirty="0">
                <a:solidFill>
                  <a:schemeClr val="accent2"/>
                </a:solidFill>
                <a:latin typeface="Frutiger LT 55 Roman" pitchFamily="2" charset="0"/>
              </a:rPr>
              <a:t>Join Young HPC</a:t>
            </a:r>
          </a:p>
        </p:txBody>
      </p:sp>
      <p:sp>
        <p:nvSpPr>
          <p:cNvPr id="2" name="Footer Placeholder 1">
            <a:extLst>
              <a:ext uri="{FF2B5EF4-FFF2-40B4-BE49-F238E27FC236}">
                <a16:creationId xmlns:a16="http://schemas.microsoft.com/office/drawing/2014/main" id="{64FE44F1-560D-114C-AAAD-A0F556656B6C}"/>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35431864-EFE1-0043-A8D7-A45285181C75}"/>
              </a:ext>
            </a:extLst>
          </p:cNvPr>
          <p:cNvSpPr>
            <a:spLocks noGrp="1"/>
          </p:cNvSpPr>
          <p:nvPr>
            <p:ph type="sldNum" sz="quarter" idx="11"/>
          </p:nvPr>
        </p:nvSpPr>
        <p:spPr/>
        <p:txBody>
          <a:bodyPr/>
          <a:lstStyle/>
          <a:p>
            <a:fld id="{352D268D-E5DB-4D76-8C43-F544D2039CA0}" type="slidenum">
              <a:rPr lang="en-GB" altLang="en-US" smtClean="0"/>
              <a:pPr/>
              <a:t>40</a:t>
            </a:fld>
            <a:endParaRPr lang="en-GB" altLang="en-US"/>
          </a:p>
        </p:txBody>
      </p:sp>
    </p:spTree>
    <p:extLst>
      <p:ext uri="{BB962C8B-B14F-4D97-AF65-F5344CB8AC3E}">
        <p14:creationId xmlns:p14="http://schemas.microsoft.com/office/powerpoint/2010/main" val="217460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hlinkClick r:id="rId2"/>
            <a:extLst>
              <a:ext uri="{FF2B5EF4-FFF2-40B4-BE49-F238E27FC236}">
                <a16:creationId xmlns:a16="http://schemas.microsoft.com/office/drawing/2014/main" id="{2087B8D2-E5F7-534E-AADE-2F56777FC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4636" y="1234792"/>
            <a:ext cx="6792564" cy="3882396"/>
          </a:xfrm>
          <a:prstGeom prst="rect">
            <a:avLst/>
          </a:prstGeom>
          <a:ln>
            <a:solidFill>
              <a:schemeClr val="accent1"/>
            </a:solidFill>
          </a:ln>
        </p:spPr>
      </p:pic>
      <p:sp>
        <p:nvSpPr>
          <p:cNvPr id="6" name="Triangle 5">
            <a:hlinkClick r:id="rId4"/>
            <a:extLst>
              <a:ext uri="{FF2B5EF4-FFF2-40B4-BE49-F238E27FC236}">
                <a16:creationId xmlns:a16="http://schemas.microsoft.com/office/drawing/2014/main" id="{BF88A331-9D94-CE4D-955C-98CE758287A8}"/>
              </a:ext>
            </a:extLst>
          </p:cNvPr>
          <p:cNvSpPr/>
          <p:nvPr/>
        </p:nvSpPr>
        <p:spPr>
          <a:xfrm rot="5400000">
            <a:off x="4130210" y="3686656"/>
            <a:ext cx="1026458" cy="88487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5E968D2D-3EC2-E74D-97EC-91DE4C5693AC}"/>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BE495ABC-14A1-2D4F-A8AB-DB0792C7E21B}"/>
              </a:ext>
            </a:extLst>
          </p:cNvPr>
          <p:cNvSpPr>
            <a:spLocks noGrp="1"/>
          </p:cNvSpPr>
          <p:nvPr>
            <p:ph type="sldNum" sz="quarter" idx="11"/>
          </p:nvPr>
        </p:nvSpPr>
        <p:spPr/>
        <p:txBody>
          <a:bodyPr/>
          <a:lstStyle/>
          <a:p>
            <a:fld id="{352D268D-E5DB-4D76-8C43-F544D2039CA0}" type="slidenum">
              <a:rPr lang="en-GB" altLang="en-US" smtClean="0"/>
              <a:pPr/>
              <a:t>41</a:t>
            </a:fld>
            <a:endParaRPr lang="en-GB" altLang="en-US"/>
          </a:p>
        </p:txBody>
      </p:sp>
    </p:spTree>
    <p:extLst>
      <p:ext uri="{BB962C8B-B14F-4D97-AF65-F5344CB8AC3E}">
        <p14:creationId xmlns:p14="http://schemas.microsoft.com/office/powerpoint/2010/main" val="2256613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390531-4135-364E-ABE0-13C059CB4F91}"/>
              </a:ext>
            </a:extLst>
          </p:cNvPr>
          <p:cNvSpPr txBox="1"/>
          <p:nvPr/>
        </p:nvSpPr>
        <p:spPr>
          <a:xfrm>
            <a:off x="-49877" y="132118"/>
            <a:ext cx="9193877" cy="1508105"/>
          </a:xfrm>
          <a:prstGeom prst="rect">
            <a:avLst/>
          </a:prstGeom>
          <a:noFill/>
        </p:spPr>
        <p:txBody>
          <a:bodyPr wrap="square" rtlCol="0">
            <a:spAutoFit/>
          </a:bodyPr>
          <a:lstStyle/>
          <a:p>
            <a:pPr algn="ctr"/>
            <a:r>
              <a:rPr lang="en-GB" sz="4600" dirty="0">
                <a:solidFill>
                  <a:srgbClr val="F59C00"/>
                </a:solidFill>
                <a:latin typeface="Frutiger LT 55 Roman" pitchFamily="2" charset="0"/>
              </a:rPr>
              <a:t>Keep up to date with </a:t>
            </a:r>
            <a:br>
              <a:rPr lang="en-GB" sz="4600" dirty="0">
                <a:solidFill>
                  <a:srgbClr val="F59C00"/>
                </a:solidFill>
                <a:latin typeface="Frutiger LT 55 Roman" pitchFamily="2" charset="0"/>
              </a:rPr>
            </a:br>
            <a:r>
              <a:rPr lang="en-GB" sz="4600" dirty="0">
                <a:solidFill>
                  <a:srgbClr val="F59C00"/>
                </a:solidFill>
                <a:latin typeface="Frutiger LT 55 Roman" pitchFamily="2" charset="0"/>
              </a:rPr>
              <a:t>what’s going on at HPC</a:t>
            </a:r>
          </a:p>
        </p:txBody>
      </p:sp>
      <p:grpSp>
        <p:nvGrpSpPr>
          <p:cNvPr id="2" name="Group 1">
            <a:extLst>
              <a:ext uri="{FF2B5EF4-FFF2-40B4-BE49-F238E27FC236}">
                <a16:creationId xmlns:a16="http://schemas.microsoft.com/office/drawing/2014/main" id="{307FBCE6-C5E0-C547-A13A-B28E815A810C}"/>
              </a:ext>
            </a:extLst>
          </p:cNvPr>
          <p:cNvGrpSpPr/>
          <p:nvPr/>
        </p:nvGrpSpPr>
        <p:grpSpPr>
          <a:xfrm>
            <a:off x="1837494" y="2051396"/>
            <a:ext cx="6265083" cy="3056628"/>
            <a:chOff x="1247332" y="1224046"/>
            <a:chExt cx="7274346" cy="3549027"/>
          </a:xfrm>
        </p:grpSpPr>
        <p:pic>
          <p:nvPicPr>
            <p:cNvPr id="4" name="Picture 2" descr="EDF_Energy_Logo_LINEAR_NEW_RGB.ai">
              <a:extLst>
                <a:ext uri="{FF2B5EF4-FFF2-40B4-BE49-F238E27FC236}">
                  <a16:creationId xmlns:a16="http://schemas.microsoft.com/office/drawing/2014/main" id="{FD8667FE-3BF5-894A-B39C-75E2C1168C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7332" y="1224046"/>
              <a:ext cx="1943100" cy="652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8AD0C035-B182-2143-83F0-A82A0CB51D91}"/>
                </a:ext>
              </a:extLst>
            </p:cNvPr>
            <p:cNvSpPr txBox="1">
              <a:spLocks noChangeArrowheads="1"/>
            </p:cNvSpPr>
            <p:nvPr/>
          </p:nvSpPr>
          <p:spPr bwMode="auto">
            <a:xfrm>
              <a:off x="3262787" y="1277699"/>
              <a:ext cx="4934955" cy="536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US" altLang="en-US" sz="2400" dirty="0">
                  <a:solidFill>
                    <a:srgbClr val="005294"/>
                  </a:solidFill>
                  <a:latin typeface="Frutiger CE 55 Roman" panose="02000503040000020004" pitchFamily="2" charset="0"/>
                </a:rPr>
                <a:t>www.edfenergy.com/careers</a:t>
              </a:r>
            </a:p>
          </p:txBody>
        </p:sp>
        <p:pic>
          <p:nvPicPr>
            <p:cNvPr id="7" name="Picture 10" descr="Image result for instagram logo">
              <a:extLst>
                <a:ext uri="{FF2B5EF4-FFF2-40B4-BE49-F238E27FC236}">
                  <a16:creationId xmlns:a16="http://schemas.microsoft.com/office/drawing/2014/main" id="{4BF02E25-6071-C54F-A14E-54B407F7B3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1545" y="3075148"/>
              <a:ext cx="57626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descr="Image result">
              <a:extLst>
                <a:ext uri="{FF2B5EF4-FFF2-40B4-BE49-F238E27FC236}">
                  <a16:creationId xmlns:a16="http://schemas.microsoft.com/office/drawing/2014/main" id="{930BBD6F-1A3E-534B-ACCA-B5FB315C36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8207" y="2138525"/>
              <a:ext cx="642937"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906EB6A9-0BE5-304A-849A-C5C8EAF76F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7557" y="3919698"/>
              <a:ext cx="884236" cy="6080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12">
              <a:extLst>
                <a:ext uri="{FF2B5EF4-FFF2-40B4-BE49-F238E27FC236}">
                  <a16:creationId xmlns:a16="http://schemas.microsoft.com/office/drawing/2014/main" id="{CA4DF61B-AFDC-0B41-8CB8-60DC3CCB0E5B}"/>
                </a:ext>
              </a:extLst>
            </p:cNvPr>
            <p:cNvSpPr txBox="1">
              <a:spLocks noChangeArrowheads="1"/>
            </p:cNvSpPr>
            <p:nvPr/>
          </p:nvSpPr>
          <p:spPr bwMode="auto">
            <a:xfrm>
              <a:off x="3193632" y="2057253"/>
              <a:ext cx="5328046" cy="964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GB" altLang="en-US" sz="2400" dirty="0">
                  <a:solidFill>
                    <a:srgbClr val="005294"/>
                  </a:solidFill>
                  <a:latin typeface="Frutiger CE 55 Roman" panose="02000503040000020004" pitchFamily="2" charset="0"/>
                </a:rPr>
                <a:t>Hinkley Point C </a:t>
              </a:r>
            </a:p>
            <a:p>
              <a:r>
                <a:rPr lang="en-GB" altLang="en-US" sz="2400" dirty="0">
                  <a:solidFill>
                    <a:srgbClr val="005294"/>
                  </a:solidFill>
                  <a:latin typeface="Frutiger CE 55 Roman" panose="02000503040000020004" pitchFamily="2" charset="0"/>
                </a:rPr>
                <a:t>EDF Energy Careers</a:t>
              </a:r>
            </a:p>
          </p:txBody>
        </p:sp>
        <p:sp>
          <p:nvSpPr>
            <p:cNvPr id="11" name="TextBox 13">
              <a:extLst>
                <a:ext uri="{FF2B5EF4-FFF2-40B4-BE49-F238E27FC236}">
                  <a16:creationId xmlns:a16="http://schemas.microsoft.com/office/drawing/2014/main" id="{E37BCF78-2F64-EE43-A6D8-6EEC5409797B}"/>
                </a:ext>
              </a:extLst>
            </p:cNvPr>
            <p:cNvSpPr txBox="1">
              <a:spLocks noChangeArrowheads="1"/>
            </p:cNvSpPr>
            <p:nvPr/>
          </p:nvSpPr>
          <p:spPr bwMode="auto">
            <a:xfrm>
              <a:off x="3263953" y="3808208"/>
              <a:ext cx="2951162" cy="964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GB" altLang="en-US" sz="2400" dirty="0">
                  <a:solidFill>
                    <a:srgbClr val="005294"/>
                  </a:solidFill>
                  <a:latin typeface="Frutiger CE 55 Roman" panose="02000503040000020004" pitchFamily="2" charset="0"/>
                </a:rPr>
                <a:t>@edfehinkleyc</a:t>
              </a:r>
            </a:p>
            <a:p>
              <a:r>
                <a:rPr lang="en-GB" altLang="en-US" sz="2400" dirty="0">
                  <a:solidFill>
                    <a:srgbClr val="005294"/>
                  </a:solidFill>
                  <a:latin typeface="Frutiger CE 55 Roman" panose="02000503040000020004" pitchFamily="2" charset="0"/>
                </a:rPr>
                <a:t>@</a:t>
              </a:r>
              <a:r>
                <a:rPr lang="en-GB" altLang="en-US" sz="2400" dirty="0" err="1">
                  <a:solidFill>
                    <a:srgbClr val="005294"/>
                  </a:solidFill>
                  <a:latin typeface="Frutiger CE 55 Roman" panose="02000503040000020004" pitchFamily="2" charset="0"/>
                </a:rPr>
                <a:t>edfecareers</a:t>
              </a:r>
              <a:endParaRPr lang="en-GB" altLang="en-US" sz="2400" dirty="0">
                <a:solidFill>
                  <a:srgbClr val="005294"/>
                </a:solidFill>
                <a:latin typeface="Frutiger CE 55 Roman" panose="02000503040000020004" pitchFamily="2" charset="0"/>
              </a:endParaRPr>
            </a:p>
          </p:txBody>
        </p:sp>
        <p:sp>
          <p:nvSpPr>
            <p:cNvPr id="12" name="TextBox 2">
              <a:extLst>
                <a:ext uri="{FF2B5EF4-FFF2-40B4-BE49-F238E27FC236}">
                  <a16:creationId xmlns:a16="http://schemas.microsoft.com/office/drawing/2014/main" id="{0C405102-D520-2346-A32C-768F79D8FF46}"/>
                </a:ext>
              </a:extLst>
            </p:cNvPr>
            <p:cNvSpPr txBox="1">
              <a:spLocks noChangeArrowheads="1"/>
            </p:cNvSpPr>
            <p:nvPr/>
          </p:nvSpPr>
          <p:spPr bwMode="auto">
            <a:xfrm>
              <a:off x="3219404" y="3134487"/>
              <a:ext cx="2951162" cy="536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Frutiger LT 45 Light" pitchFamily="34" charset="0"/>
                  <a:ea typeface="ＭＳ Ｐゴシック" pitchFamily="34" charset="-128"/>
                </a:defRPr>
              </a:lvl1pPr>
              <a:lvl2pPr marL="742950" indent="-285750">
                <a:defRPr sz="1600">
                  <a:solidFill>
                    <a:schemeClr val="tx1"/>
                  </a:solidFill>
                  <a:latin typeface="Frutiger LT 45 Light" pitchFamily="34" charset="0"/>
                  <a:ea typeface="ＭＳ Ｐゴシック" pitchFamily="34" charset="-128"/>
                </a:defRPr>
              </a:lvl2pPr>
              <a:lvl3pPr marL="1143000" indent="-228600">
                <a:defRPr sz="1600">
                  <a:solidFill>
                    <a:schemeClr val="tx1"/>
                  </a:solidFill>
                  <a:latin typeface="Frutiger LT 45 Light" pitchFamily="34" charset="0"/>
                  <a:ea typeface="ＭＳ Ｐゴシック" pitchFamily="34" charset="-128"/>
                </a:defRPr>
              </a:lvl3pPr>
              <a:lvl4pPr marL="1600200" indent="-228600">
                <a:defRPr sz="1600">
                  <a:solidFill>
                    <a:schemeClr val="tx1"/>
                  </a:solidFill>
                  <a:latin typeface="Frutiger LT 45 Light" pitchFamily="34" charset="0"/>
                  <a:ea typeface="ＭＳ Ｐゴシック" pitchFamily="34" charset="-128"/>
                </a:defRPr>
              </a:lvl4pPr>
              <a:lvl5pPr marL="2057400" indent="-228600">
                <a:defRPr sz="1600">
                  <a:solidFill>
                    <a:schemeClr val="tx1"/>
                  </a:solidFill>
                  <a:latin typeface="Frutiger LT 45 Light"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Frutiger LT 45 Light" pitchFamily="34" charset="0"/>
                  <a:ea typeface="ＭＳ Ｐゴシック" pitchFamily="34" charset="-128"/>
                </a:defRPr>
              </a:lvl9pPr>
            </a:lstStyle>
            <a:p>
              <a:r>
                <a:rPr lang="en-GB" altLang="en-US" sz="2400" dirty="0" err="1">
                  <a:solidFill>
                    <a:srgbClr val="005294"/>
                  </a:solidFill>
                  <a:latin typeface="Frutiger CE 55 Roman" panose="02000503040000020004" pitchFamily="2" charset="0"/>
                </a:rPr>
                <a:t>HinkleyPointC</a:t>
              </a:r>
              <a:endParaRPr lang="en-GB" altLang="en-US" sz="2400" dirty="0">
                <a:solidFill>
                  <a:srgbClr val="005294"/>
                </a:solidFill>
                <a:latin typeface="Frutiger CE 55 Roman" panose="02000503040000020004" pitchFamily="2" charset="0"/>
              </a:endParaRPr>
            </a:p>
          </p:txBody>
        </p:sp>
      </p:grpSp>
      <p:sp>
        <p:nvSpPr>
          <p:cNvPr id="6" name="Footer Placeholder 5">
            <a:extLst>
              <a:ext uri="{FF2B5EF4-FFF2-40B4-BE49-F238E27FC236}">
                <a16:creationId xmlns:a16="http://schemas.microsoft.com/office/drawing/2014/main" id="{1328BA0F-3453-0947-B165-F36A1DC817E5}"/>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13" name="Slide Number Placeholder 12">
            <a:extLst>
              <a:ext uri="{FF2B5EF4-FFF2-40B4-BE49-F238E27FC236}">
                <a16:creationId xmlns:a16="http://schemas.microsoft.com/office/drawing/2014/main" id="{82410647-EC2C-5D4C-A615-0A5E44C87B87}"/>
              </a:ext>
            </a:extLst>
          </p:cNvPr>
          <p:cNvSpPr>
            <a:spLocks noGrp="1"/>
          </p:cNvSpPr>
          <p:nvPr>
            <p:ph type="sldNum" sz="quarter" idx="11"/>
          </p:nvPr>
        </p:nvSpPr>
        <p:spPr/>
        <p:txBody>
          <a:bodyPr/>
          <a:lstStyle/>
          <a:p>
            <a:fld id="{352D268D-E5DB-4D76-8C43-F544D2039CA0}" type="slidenum">
              <a:rPr lang="en-GB" altLang="en-US" smtClean="0"/>
              <a:pPr/>
              <a:t>42</a:t>
            </a:fld>
            <a:endParaRPr lang="en-GB" altLang="en-US"/>
          </a:p>
        </p:txBody>
      </p:sp>
    </p:spTree>
    <p:extLst>
      <p:ext uri="{BB962C8B-B14F-4D97-AF65-F5344CB8AC3E}">
        <p14:creationId xmlns:p14="http://schemas.microsoft.com/office/powerpoint/2010/main" val="4091726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E9609B98-D334-FC45-82E6-4885169B40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466725" y="5331162"/>
            <a:ext cx="8208963" cy="1015663"/>
          </a:xfrm>
          <a:prstGeom prst="rect">
            <a:avLst/>
          </a:prstGeom>
          <a:noFill/>
        </p:spPr>
        <p:txBody>
          <a:bodyPr wrap="square" rtlCol="0">
            <a:spAutoFit/>
          </a:bodyPr>
          <a:lstStyle/>
          <a:p>
            <a:pPr algn="ctr"/>
            <a:r>
              <a:rPr lang="en-GB" sz="6000" b="1" dirty="0">
                <a:solidFill>
                  <a:schemeClr val="bg1"/>
                </a:solidFill>
                <a:latin typeface="Frutiger LT 55 Roman" pitchFamily="2" charset="0"/>
              </a:rPr>
              <a:t>Come and talk to us</a:t>
            </a:r>
          </a:p>
        </p:txBody>
      </p:sp>
      <p:sp>
        <p:nvSpPr>
          <p:cNvPr id="2" name="Footer Placeholder 1">
            <a:extLst>
              <a:ext uri="{FF2B5EF4-FFF2-40B4-BE49-F238E27FC236}">
                <a16:creationId xmlns:a16="http://schemas.microsoft.com/office/drawing/2014/main" id="{40528963-ECEB-9341-9C2C-CBD9CFBF382C}"/>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5" name="Slide Number Placeholder 4">
            <a:extLst>
              <a:ext uri="{FF2B5EF4-FFF2-40B4-BE49-F238E27FC236}">
                <a16:creationId xmlns:a16="http://schemas.microsoft.com/office/drawing/2014/main" id="{EC6A3F1E-B9E1-A94C-8CF2-CEBFD7CE95D8}"/>
              </a:ext>
            </a:extLst>
          </p:cNvPr>
          <p:cNvSpPr>
            <a:spLocks noGrp="1"/>
          </p:cNvSpPr>
          <p:nvPr>
            <p:ph type="sldNum" sz="quarter" idx="11"/>
          </p:nvPr>
        </p:nvSpPr>
        <p:spPr/>
        <p:txBody>
          <a:bodyPr/>
          <a:lstStyle/>
          <a:p>
            <a:fld id="{352D268D-E5DB-4D76-8C43-F544D2039CA0}" type="slidenum">
              <a:rPr lang="en-GB" altLang="en-US" smtClean="0"/>
              <a:pPr/>
              <a:t>43</a:t>
            </a:fld>
            <a:endParaRPr lang="en-GB" altLang="en-US"/>
          </a:p>
        </p:txBody>
      </p:sp>
    </p:spTree>
    <p:extLst>
      <p:ext uri="{BB962C8B-B14F-4D97-AF65-F5344CB8AC3E}">
        <p14:creationId xmlns:p14="http://schemas.microsoft.com/office/powerpoint/2010/main" val="4153854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FB3F7-BC6E-7346-B5DE-93BCD9D21A58}"/>
              </a:ext>
            </a:extLst>
          </p:cNvPr>
          <p:cNvSpPr txBox="1"/>
          <p:nvPr/>
        </p:nvSpPr>
        <p:spPr>
          <a:xfrm>
            <a:off x="902797" y="1397674"/>
            <a:ext cx="7338406" cy="4062651"/>
          </a:xfrm>
          <a:prstGeom prst="rect">
            <a:avLst/>
          </a:prstGeom>
          <a:noFill/>
        </p:spPr>
        <p:txBody>
          <a:bodyPr wrap="square" rtlCol="0">
            <a:spAutoFit/>
          </a:bodyPr>
          <a:lstStyle/>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Take a free tour of Hinkley Point B or C</a:t>
            </a:r>
          </a:p>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Come to the Hinkley Point visitor centre</a:t>
            </a:r>
          </a:p>
          <a:p>
            <a:pPr marL="857250" indent="-857250">
              <a:spcAft>
                <a:spcPts val="1200"/>
              </a:spcAft>
              <a:buFont typeface="Arial" panose="020B0604020202020204" pitchFamily="34" charset="0"/>
              <a:buChar char="•"/>
            </a:pPr>
            <a:r>
              <a:rPr lang="en-GB" sz="3400" dirty="0">
                <a:solidFill>
                  <a:schemeClr val="tx2"/>
                </a:solidFill>
                <a:latin typeface="Frutiger LT 55 Roman" pitchFamily="2" charset="0"/>
              </a:rPr>
              <a:t>Meet us at </a:t>
            </a:r>
            <a:r>
              <a:rPr lang="en-GB" sz="3400" dirty="0">
                <a:solidFill>
                  <a:schemeClr val="tx2"/>
                </a:solidFill>
                <a:latin typeface="Frutiger LT 55 Roman" pitchFamily="2" charset="0"/>
                <a:hlinkClick r:id="rId2">
                  <a:extLst>
                    <a:ext uri="{A12FA001-AC4F-418D-AE19-62706E023703}">
                      <ahyp:hlinkClr xmlns:ahyp="http://schemas.microsoft.com/office/drawing/2018/hyperlinkcolor" val="tx"/>
                    </a:ext>
                  </a:extLst>
                </a:hlinkClick>
              </a:rPr>
              <a:t>events</a:t>
            </a:r>
            <a:r>
              <a:rPr lang="en-GB" sz="3400" dirty="0">
                <a:solidFill>
                  <a:schemeClr val="tx2"/>
                </a:solidFill>
                <a:latin typeface="Frutiger LT 55 Roman" pitchFamily="2" charset="0"/>
              </a:rPr>
              <a:t>, like the National Apprenticeship Show or careers fairs</a:t>
            </a:r>
          </a:p>
        </p:txBody>
      </p:sp>
      <p:sp>
        <p:nvSpPr>
          <p:cNvPr id="2" name="Footer Placeholder 1">
            <a:extLst>
              <a:ext uri="{FF2B5EF4-FFF2-40B4-BE49-F238E27FC236}">
                <a16:creationId xmlns:a16="http://schemas.microsoft.com/office/drawing/2014/main" id="{F71C20AB-0448-4145-AD7D-D1AE6A0EC686}"/>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4" name="Slide Number Placeholder 3">
            <a:extLst>
              <a:ext uri="{FF2B5EF4-FFF2-40B4-BE49-F238E27FC236}">
                <a16:creationId xmlns:a16="http://schemas.microsoft.com/office/drawing/2014/main" id="{5709389B-767D-224F-B518-250B8404BF5A}"/>
              </a:ext>
            </a:extLst>
          </p:cNvPr>
          <p:cNvSpPr>
            <a:spLocks noGrp="1"/>
          </p:cNvSpPr>
          <p:nvPr>
            <p:ph type="sldNum" sz="quarter" idx="11"/>
          </p:nvPr>
        </p:nvSpPr>
        <p:spPr/>
        <p:txBody>
          <a:bodyPr/>
          <a:lstStyle/>
          <a:p>
            <a:fld id="{352D268D-E5DB-4D76-8C43-F544D2039CA0}" type="slidenum">
              <a:rPr lang="en-GB" altLang="en-US" smtClean="0"/>
              <a:pPr/>
              <a:t>44</a:t>
            </a:fld>
            <a:endParaRPr lang="en-GB" altLang="en-US"/>
          </a:p>
        </p:txBody>
      </p:sp>
    </p:spTree>
    <p:extLst>
      <p:ext uri="{BB962C8B-B14F-4D97-AF65-F5344CB8AC3E}">
        <p14:creationId xmlns:p14="http://schemas.microsoft.com/office/powerpoint/2010/main" val="37461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000"/>
                                        <p:tgtEl>
                                          <p:spTgt spid="3">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3ADF40-8F7A-BA4D-A24F-207D3B68B039}"/>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US" altLang="en-US" dirty="0"/>
          </a:p>
        </p:txBody>
      </p:sp>
      <p:sp>
        <p:nvSpPr>
          <p:cNvPr id="5" name="Slide Number Placeholder 4">
            <a:extLst>
              <a:ext uri="{FF2B5EF4-FFF2-40B4-BE49-F238E27FC236}">
                <a16:creationId xmlns:a16="http://schemas.microsoft.com/office/drawing/2014/main" id="{72D4166A-8274-364B-9EE6-B02C71DEEEF6}"/>
              </a:ext>
            </a:extLst>
          </p:cNvPr>
          <p:cNvSpPr>
            <a:spLocks noGrp="1"/>
          </p:cNvSpPr>
          <p:nvPr>
            <p:ph type="sldNum" sz="quarter" idx="11"/>
          </p:nvPr>
        </p:nvSpPr>
        <p:spPr/>
        <p:txBody>
          <a:bodyPr/>
          <a:lstStyle/>
          <a:p>
            <a:fld id="{35121278-EAFB-4C91-9D55-A51F2C1B0581}" type="slidenum">
              <a:rPr lang="en-US" altLang="en-US" smtClean="0"/>
              <a:pPr/>
              <a:t>45</a:t>
            </a:fld>
            <a:endParaRPr lang="en-US" altLang="en-US"/>
          </a:p>
        </p:txBody>
      </p:sp>
      <p:sp>
        <p:nvSpPr>
          <p:cNvPr id="6" name="TextBox 5">
            <a:extLst>
              <a:ext uri="{FF2B5EF4-FFF2-40B4-BE49-F238E27FC236}">
                <a16:creationId xmlns:a16="http://schemas.microsoft.com/office/drawing/2014/main" id="{621CD46B-27E5-7F47-BB8A-BA962E31833F}"/>
              </a:ext>
            </a:extLst>
          </p:cNvPr>
          <p:cNvSpPr txBox="1"/>
          <p:nvPr/>
        </p:nvSpPr>
        <p:spPr>
          <a:xfrm>
            <a:off x="-33866" y="187205"/>
            <a:ext cx="9144000" cy="1169551"/>
          </a:xfrm>
          <a:prstGeom prst="rect">
            <a:avLst/>
          </a:prstGeom>
          <a:noFill/>
        </p:spPr>
        <p:txBody>
          <a:bodyPr wrap="square" rtlCol="0">
            <a:noAutofit/>
          </a:bodyPr>
          <a:lstStyle/>
          <a:p>
            <a:pPr algn="ctr">
              <a:spcAft>
                <a:spcPts val="1200"/>
              </a:spcAft>
            </a:pPr>
            <a:r>
              <a:rPr lang="en-GB" sz="4600" dirty="0">
                <a:solidFill>
                  <a:srgbClr val="212A72"/>
                </a:solidFill>
                <a:latin typeface="Frutiger LT 55 Roman" pitchFamily="2" charset="0"/>
              </a:rPr>
              <a:t>Feedback questions for students:</a:t>
            </a:r>
          </a:p>
        </p:txBody>
      </p:sp>
      <p:sp>
        <p:nvSpPr>
          <p:cNvPr id="7" name="TextBox 6">
            <a:extLst>
              <a:ext uri="{FF2B5EF4-FFF2-40B4-BE49-F238E27FC236}">
                <a16:creationId xmlns:a16="http://schemas.microsoft.com/office/drawing/2014/main" id="{5AD2FB75-2500-6D42-80C2-814D9633C875}"/>
              </a:ext>
            </a:extLst>
          </p:cNvPr>
          <p:cNvSpPr txBox="1"/>
          <p:nvPr/>
        </p:nvSpPr>
        <p:spPr>
          <a:xfrm>
            <a:off x="1" y="1388200"/>
            <a:ext cx="8737600" cy="1323439"/>
          </a:xfrm>
          <a:prstGeom prst="rect">
            <a:avLst/>
          </a:prstGeom>
          <a:noFill/>
        </p:spPr>
        <p:txBody>
          <a:bodyPr wrap="square" rtlCol="0">
            <a:spAutoFit/>
          </a:bodyPr>
          <a:lstStyle/>
          <a:p>
            <a:pPr algn="ctr"/>
            <a:r>
              <a:rPr lang="en-GB" sz="4000" b="1" dirty="0">
                <a:solidFill>
                  <a:srgbClr val="F59C00"/>
                </a:solidFill>
                <a:latin typeface="Frutiger LT 55 Roman" pitchFamily="2" charset="0"/>
              </a:rPr>
              <a:t>Q. </a:t>
            </a:r>
            <a:r>
              <a:rPr lang="en-GB" sz="4000" b="1" dirty="0">
                <a:solidFill>
                  <a:schemeClr val="tx2"/>
                </a:solidFill>
                <a:latin typeface="Frutiger LT 55 Roman" pitchFamily="2" charset="0"/>
              </a:rPr>
              <a:t>Raise your hand if you know more now about:</a:t>
            </a:r>
          </a:p>
        </p:txBody>
      </p:sp>
      <p:sp>
        <p:nvSpPr>
          <p:cNvPr id="8" name="TextBox 7">
            <a:extLst>
              <a:ext uri="{FF2B5EF4-FFF2-40B4-BE49-F238E27FC236}">
                <a16:creationId xmlns:a16="http://schemas.microsoft.com/office/drawing/2014/main" id="{1E6A4644-811A-EC42-8821-6C78DBB93BEC}"/>
              </a:ext>
            </a:extLst>
          </p:cNvPr>
          <p:cNvSpPr txBox="1"/>
          <p:nvPr/>
        </p:nvSpPr>
        <p:spPr>
          <a:xfrm>
            <a:off x="679980" y="2774906"/>
            <a:ext cx="7716308" cy="1754326"/>
          </a:xfrm>
          <a:prstGeom prst="rect">
            <a:avLst/>
          </a:prstGeom>
          <a:noFill/>
        </p:spPr>
        <p:txBody>
          <a:bodyPr wrap="square" rtlCol="0">
            <a:spAutoFit/>
          </a:bodyPr>
          <a:lstStyle/>
          <a:p>
            <a:pPr marL="342900" indent="-342900">
              <a:buFont typeface="+mj-lt"/>
              <a:buAutoNum type="arabicParenR"/>
            </a:pPr>
            <a:r>
              <a:rPr lang="en-GB" sz="3600" dirty="0">
                <a:solidFill>
                  <a:srgbClr val="212A72"/>
                </a:solidFill>
                <a:latin typeface="Frutiger LT 55 Roman" pitchFamily="2" charset="0"/>
              </a:rPr>
              <a:t> Hinkley Point C?</a:t>
            </a:r>
          </a:p>
          <a:p>
            <a:pPr marL="342900" indent="-342900">
              <a:buFont typeface="+mj-lt"/>
              <a:buAutoNum type="arabicParenR"/>
            </a:pPr>
            <a:r>
              <a:rPr lang="en-GB" sz="3600" dirty="0">
                <a:solidFill>
                  <a:srgbClr val="212A72"/>
                </a:solidFill>
                <a:latin typeface="Frutiger LT 55 Roman" pitchFamily="2" charset="0"/>
              </a:rPr>
              <a:t> EDF Energy?</a:t>
            </a:r>
          </a:p>
          <a:p>
            <a:pPr marL="342900" indent="-342900">
              <a:buFont typeface="+mj-lt"/>
              <a:buAutoNum type="arabicParenR"/>
            </a:pPr>
            <a:r>
              <a:rPr lang="en-GB" sz="3600" dirty="0">
                <a:solidFill>
                  <a:srgbClr val="212A72"/>
                </a:solidFill>
                <a:latin typeface="Frutiger LT 55 Roman" pitchFamily="2" charset="0"/>
              </a:rPr>
              <a:t> Careers in the nuclear industry?</a:t>
            </a:r>
          </a:p>
        </p:txBody>
      </p:sp>
      <p:sp>
        <p:nvSpPr>
          <p:cNvPr id="9" name="TextBox 8">
            <a:extLst>
              <a:ext uri="{FF2B5EF4-FFF2-40B4-BE49-F238E27FC236}">
                <a16:creationId xmlns:a16="http://schemas.microsoft.com/office/drawing/2014/main" id="{D5F69FE6-FB3E-B94F-9CA5-B2B4696BBADD}"/>
              </a:ext>
            </a:extLst>
          </p:cNvPr>
          <p:cNvSpPr txBox="1"/>
          <p:nvPr/>
        </p:nvSpPr>
        <p:spPr>
          <a:xfrm>
            <a:off x="1028700" y="4714004"/>
            <a:ext cx="7086599" cy="755796"/>
          </a:xfrm>
          <a:prstGeom prst="rect">
            <a:avLst/>
          </a:prstGeom>
          <a:noFill/>
        </p:spPr>
        <p:txBody>
          <a:bodyPr wrap="square" rtlCol="0">
            <a:noAutofit/>
          </a:bodyPr>
          <a:lstStyle/>
          <a:p>
            <a:pPr algn="ctr"/>
            <a:r>
              <a:rPr lang="en-GB" sz="2400" dirty="0">
                <a:solidFill>
                  <a:schemeClr val="tx2"/>
                </a:solidFill>
                <a:latin typeface="Frutiger LT 55 Roman" pitchFamily="2" charset="0"/>
              </a:rPr>
              <a:t>Students can also share their feedback with us at </a:t>
            </a:r>
            <a:r>
              <a:rPr lang="en-GB" sz="2400" u="sng" dirty="0">
                <a:solidFill>
                  <a:schemeClr val="tx2"/>
                </a:solidFill>
                <a:latin typeface="Frutiger LT 55 Roman" pitchFamily="2" charset="0"/>
                <a:hlinkClick r:id="rId2">
                  <a:extLst>
                    <a:ext uri="{A12FA001-AC4F-418D-AE19-62706E023703}">
                      <ahyp:hlinkClr xmlns:ahyp="http://schemas.microsoft.com/office/drawing/2018/hyperlinkcolor" val="tx"/>
                    </a:ext>
                  </a:extLst>
                </a:hlinkClick>
              </a:rPr>
              <a:t>https://www.surveymonkey.co.uk/r/GHPBW3R</a:t>
            </a:r>
            <a:endParaRPr lang="en-GB" sz="2400" dirty="0">
              <a:solidFill>
                <a:schemeClr val="tx2"/>
              </a:solidFill>
              <a:latin typeface="Frutiger LT 55 Roman" pitchFamily="2" charset="0"/>
            </a:endParaRPr>
          </a:p>
        </p:txBody>
      </p:sp>
    </p:spTree>
    <p:extLst>
      <p:ext uri="{BB962C8B-B14F-4D97-AF65-F5344CB8AC3E}">
        <p14:creationId xmlns:p14="http://schemas.microsoft.com/office/powerpoint/2010/main" val="11727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1000"/>
                                        <p:tgtEl>
                                          <p:spTgt spid="8">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1000"/>
                                        <p:tgtEl>
                                          <p:spTgt spid="8">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B731BA2-5015-7346-96D4-BAC0FFF4D11E}" type="slidenum">
              <a:rPr lang="en-US"/>
              <a:pPr/>
              <a:t>46</a:t>
            </a:fld>
            <a:endParaRPr lang="en-US"/>
          </a:p>
        </p:txBody>
      </p:sp>
      <p:sp>
        <p:nvSpPr>
          <p:cNvPr id="9" name="TextBox 8">
            <a:extLst>
              <a:ext uri="{FF2B5EF4-FFF2-40B4-BE49-F238E27FC236}">
                <a16:creationId xmlns:a16="http://schemas.microsoft.com/office/drawing/2014/main" id="{593BCA02-D5C9-3148-8AFC-BD7F39305CB6}"/>
              </a:ext>
            </a:extLst>
          </p:cNvPr>
          <p:cNvSpPr txBox="1"/>
          <p:nvPr/>
        </p:nvSpPr>
        <p:spPr>
          <a:xfrm>
            <a:off x="1014076" y="1421824"/>
            <a:ext cx="6878781" cy="1169551"/>
          </a:xfrm>
          <a:prstGeom prst="rect">
            <a:avLst/>
          </a:prstGeom>
          <a:noFill/>
        </p:spPr>
        <p:txBody>
          <a:bodyPr wrap="square" rtlCol="0">
            <a:noAutofit/>
          </a:bodyPr>
          <a:lstStyle/>
          <a:p>
            <a:pPr algn="ctr">
              <a:spcAft>
                <a:spcPts val="1200"/>
              </a:spcAft>
            </a:pPr>
            <a:r>
              <a:rPr lang="en-GB" sz="7000" b="1" dirty="0">
                <a:solidFill>
                  <a:srgbClr val="212A72"/>
                </a:solidFill>
                <a:latin typeface="Frutiger LT 55 Roman" pitchFamily="2" charset="0"/>
              </a:rPr>
              <a:t>Thank you</a:t>
            </a:r>
          </a:p>
        </p:txBody>
      </p:sp>
      <p:sp>
        <p:nvSpPr>
          <p:cNvPr id="10" name="TextBox 9">
            <a:extLst>
              <a:ext uri="{FF2B5EF4-FFF2-40B4-BE49-F238E27FC236}">
                <a16:creationId xmlns:a16="http://schemas.microsoft.com/office/drawing/2014/main" id="{DF91C649-B75D-334F-9327-9E9A7412B90A}"/>
              </a:ext>
            </a:extLst>
          </p:cNvPr>
          <p:cNvSpPr txBox="1"/>
          <p:nvPr/>
        </p:nvSpPr>
        <p:spPr>
          <a:xfrm>
            <a:off x="1329266" y="2778266"/>
            <a:ext cx="6248400" cy="430887"/>
          </a:xfrm>
          <a:prstGeom prst="rect">
            <a:avLst/>
          </a:prstGeom>
          <a:noFill/>
        </p:spPr>
        <p:txBody>
          <a:bodyPr wrap="square" rtlCol="0">
            <a:noAutofit/>
          </a:bodyPr>
          <a:lstStyle/>
          <a:p>
            <a:pPr algn="ctr"/>
            <a:r>
              <a:rPr lang="en-GB" sz="2200" dirty="0" err="1">
                <a:solidFill>
                  <a:schemeClr val="accent1"/>
                </a:solidFill>
                <a:latin typeface="Frutiger LT 55 Roman" pitchFamily="2" charset="0"/>
              </a:rPr>
              <a:t>www.edfenergy.com</a:t>
            </a:r>
            <a:r>
              <a:rPr lang="en-GB" sz="2200" dirty="0">
                <a:solidFill>
                  <a:schemeClr val="accent1"/>
                </a:solidFill>
                <a:latin typeface="Frutiger LT 55 Roman" pitchFamily="2" charset="0"/>
              </a:rPr>
              <a:t>/</a:t>
            </a:r>
            <a:r>
              <a:rPr lang="en-GB" sz="2200" dirty="0" err="1">
                <a:solidFill>
                  <a:schemeClr val="accent1"/>
                </a:solidFill>
                <a:latin typeface="Frutiger LT 55 Roman" pitchFamily="2" charset="0"/>
              </a:rPr>
              <a:t>hinkley</a:t>
            </a:r>
            <a:r>
              <a:rPr lang="en-GB" sz="2200" dirty="0">
                <a:solidFill>
                  <a:schemeClr val="accent1"/>
                </a:solidFill>
                <a:latin typeface="Frutiger LT 55 Roman" pitchFamily="2" charset="0"/>
              </a:rPr>
              <a:t>-point-c</a:t>
            </a:r>
          </a:p>
        </p:txBody>
      </p:sp>
      <p:sp>
        <p:nvSpPr>
          <p:cNvPr id="11" name="TextBox 10">
            <a:extLst>
              <a:ext uri="{FF2B5EF4-FFF2-40B4-BE49-F238E27FC236}">
                <a16:creationId xmlns:a16="http://schemas.microsoft.com/office/drawing/2014/main" id="{539C11D3-7F1C-4940-9A10-0DBCDDFF3B0B}"/>
              </a:ext>
            </a:extLst>
          </p:cNvPr>
          <p:cNvSpPr txBox="1"/>
          <p:nvPr/>
        </p:nvSpPr>
        <p:spPr>
          <a:xfrm>
            <a:off x="1169722" y="3644295"/>
            <a:ext cx="6567487" cy="755796"/>
          </a:xfrm>
          <a:prstGeom prst="rect">
            <a:avLst/>
          </a:prstGeom>
          <a:noFill/>
        </p:spPr>
        <p:txBody>
          <a:bodyPr wrap="square" rtlCol="0">
            <a:noAutofit/>
          </a:bodyPr>
          <a:lstStyle/>
          <a:p>
            <a:pPr algn="ctr"/>
            <a:r>
              <a:rPr lang="en-GB" sz="2200" dirty="0">
                <a:solidFill>
                  <a:schemeClr val="tx2"/>
                </a:solidFill>
                <a:latin typeface="Frutiger LT 55 Roman" pitchFamily="2" charset="0"/>
              </a:rPr>
              <a:t>Please share your feedback with us on this presentation so we can improve our resources at </a:t>
            </a:r>
            <a:r>
              <a:rPr lang="en-GB" sz="2400" u="sng" dirty="0">
                <a:solidFill>
                  <a:schemeClr val="tx2"/>
                </a:solidFill>
                <a:latin typeface="Frutiger LT 55 Roman" pitchFamily="2" charset="0"/>
                <a:hlinkClick r:id="rId2">
                  <a:extLst>
                    <a:ext uri="{A12FA001-AC4F-418D-AE19-62706E023703}">
                      <ahyp:hlinkClr xmlns:ahyp="http://schemas.microsoft.com/office/drawing/2018/hyperlinkcolor" val="tx"/>
                    </a:ext>
                  </a:extLst>
                </a:hlinkClick>
              </a:rPr>
              <a:t>https://www.surveymonkey.co.uk/r/GP8GLBF</a:t>
            </a:r>
            <a:endParaRPr lang="en-GB" sz="2200" dirty="0">
              <a:solidFill>
                <a:schemeClr val="tx2"/>
              </a:solidFill>
              <a:latin typeface="Frutiger LT 55 Roman" pitchFamily="2" charset="0"/>
            </a:endParaRPr>
          </a:p>
        </p:txBody>
      </p:sp>
      <p:sp>
        <p:nvSpPr>
          <p:cNvPr id="2" name="Footer Placeholder 1">
            <a:extLst>
              <a:ext uri="{FF2B5EF4-FFF2-40B4-BE49-F238E27FC236}">
                <a16:creationId xmlns:a16="http://schemas.microsoft.com/office/drawing/2014/main" id="{48C637BD-BFE7-5340-B48C-09D6C0592126}"/>
              </a:ext>
            </a:extLst>
          </p:cNvPr>
          <p:cNvSpPr>
            <a:spLocks noGrp="1"/>
          </p:cNvSpPr>
          <p:nvPr>
            <p:ph type="ftr" sz="quarter" idx="10"/>
          </p:nvPr>
        </p:nvSpPr>
        <p:spPr/>
        <p:txBody>
          <a:bodyPr/>
          <a:lstStyle/>
          <a:p>
            <a:r>
              <a:rPr lang="en-GB" altLang="en-US">
                <a:latin typeface="Frutiger LT 45 Light" pitchFamily="2" charset="0"/>
              </a:rPr>
              <a:t>HPC Careers Assembly (Secondary) |  | NOT PROTECTIVELY MARKED | © 2019 EDF Energy Ltd. All rights Reserved | For more information visit edfenergy.com/hpcinspire </a:t>
            </a:r>
            <a:endParaRPr lang="en-GB" altLang="en-US" dirty="0">
              <a:latin typeface="Frutiger LT 45 Light" pitchFamily="2" charset="0"/>
            </a:endParaRPr>
          </a:p>
        </p:txBody>
      </p:sp>
    </p:spTree>
    <p:extLst>
      <p:ext uri="{BB962C8B-B14F-4D97-AF65-F5344CB8AC3E}">
        <p14:creationId xmlns:p14="http://schemas.microsoft.com/office/powerpoint/2010/main" val="317794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EC821E04-895D-FC49-8860-A6E0E65C21A6}"/>
              </a:ext>
            </a:extLst>
          </p:cNvPr>
          <p:cNvPicPr>
            <a:picLocks noChangeAspect="1"/>
          </p:cNvPicPr>
          <p:nvPr/>
        </p:nvPicPr>
        <p:blipFill>
          <a:blip r:embed="rId2"/>
          <a:stretch>
            <a:fillRect/>
          </a:stretch>
        </p:blipFill>
        <p:spPr>
          <a:xfrm>
            <a:off x="-1" y="0"/>
            <a:ext cx="9193877" cy="6941649"/>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0" y="199504"/>
            <a:ext cx="9193877" cy="1692771"/>
          </a:xfrm>
          <a:prstGeom prst="rect">
            <a:avLst/>
          </a:prstGeom>
          <a:noFill/>
        </p:spPr>
        <p:txBody>
          <a:bodyPr wrap="square" rtlCol="0">
            <a:spAutoFit/>
          </a:bodyPr>
          <a:lstStyle/>
          <a:p>
            <a:pPr algn="ctr"/>
            <a:r>
              <a:rPr lang="en-GB" sz="5200" dirty="0">
                <a:solidFill>
                  <a:schemeClr val="bg1"/>
                </a:solidFill>
                <a:latin typeface="Frutiger LT 55 Roman" pitchFamily="2" charset="0"/>
              </a:rPr>
              <a:t>Do you want to work with interesting people?</a:t>
            </a:r>
          </a:p>
        </p:txBody>
      </p:sp>
      <p:sp>
        <p:nvSpPr>
          <p:cNvPr id="2" name="Footer Placeholder 1">
            <a:extLst>
              <a:ext uri="{FF2B5EF4-FFF2-40B4-BE49-F238E27FC236}">
                <a16:creationId xmlns:a16="http://schemas.microsoft.com/office/drawing/2014/main" id="{C5A647DA-E7C4-3742-829B-7E8A4FC36702}"/>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2221982B-CE75-D647-A028-827487F3D45D}"/>
              </a:ext>
            </a:extLst>
          </p:cNvPr>
          <p:cNvSpPr>
            <a:spLocks noGrp="1"/>
          </p:cNvSpPr>
          <p:nvPr>
            <p:ph type="sldNum" sz="quarter" idx="11"/>
          </p:nvPr>
        </p:nvSpPr>
        <p:spPr/>
        <p:txBody>
          <a:bodyPr/>
          <a:lstStyle/>
          <a:p>
            <a:fld id="{352D268D-E5DB-4D76-8C43-F544D2039CA0}" type="slidenum">
              <a:rPr lang="en-GB" altLang="en-US" smtClean="0"/>
              <a:pPr/>
              <a:t>5</a:t>
            </a:fld>
            <a:endParaRPr lang="en-GB" altLang="en-US"/>
          </a:p>
        </p:txBody>
      </p:sp>
    </p:spTree>
    <p:extLst>
      <p:ext uri="{BB962C8B-B14F-4D97-AF65-F5344CB8AC3E}">
        <p14:creationId xmlns:p14="http://schemas.microsoft.com/office/powerpoint/2010/main" val="186072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indoor, wall&#10;&#10;Description automatically generated">
            <a:extLst>
              <a:ext uri="{FF2B5EF4-FFF2-40B4-BE49-F238E27FC236}">
                <a16:creationId xmlns:a16="http://schemas.microsoft.com/office/drawing/2014/main" id="{641D170E-51D2-774A-9370-DE7B0D81EDDD}"/>
              </a:ext>
            </a:extLst>
          </p:cNvPr>
          <p:cNvPicPr>
            <a:picLocks noChangeAspect="1"/>
          </p:cNvPicPr>
          <p:nvPr/>
        </p:nvPicPr>
        <p:blipFill>
          <a:blip r:embed="rId2"/>
          <a:stretch>
            <a:fillRect/>
          </a:stretch>
        </p:blipFill>
        <p:spPr>
          <a:xfrm>
            <a:off x="-80333" y="-83649"/>
            <a:ext cx="9224333" cy="6964644"/>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49428" y="5020882"/>
            <a:ext cx="9193877" cy="1446550"/>
          </a:xfrm>
          <a:prstGeom prst="rect">
            <a:avLst/>
          </a:prstGeom>
          <a:noFill/>
        </p:spPr>
        <p:txBody>
          <a:bodyPr wrap="square" rtlCol="0">
            <a:spAutoFit/>
          </a:bodyPr>
          <a:lstStyle/>
          <a:p>
            <a:pPr algn="ctr"/>
            <a:r>
              <a:rPr lang="en-GB" sz="4400" dirty="0">
                <a:solidFill>
                  <a:schemeClr val="bg1"/>
                </a:solidFill>
                <a:latin typeface="Frutiger LT 55 Roman" pitchFamily="2" charset="0"/>
              </a:rPr>
              <a:t>Do you want to earn a good salary and develop skills for life? </a:t>
            </a:r>
          </a:p>
        </p:txBody>
      </p:sp>
      <p:sp>
        <p:nvSpPr>
          <p:cNvPr id="2" name="Footer Placeholder 1">
            <a:extLst>
              <a:ext uri="{FF2B5EF4-FFF2-40B4-BE49-F238E27FC236}">
                <a16:creationId xmlns:a16="http://schemas.microsoft.com/office/drawing/2014/main" id="{5523F025-0444-D548-9E97-4D14E1788201}"/>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5" name="Slide Number Placeholder 4">
            <a:extLst>
              <a:ext uri="{FF2B5EF4-FFF2-40B4-BE49-F238E27FC236}">
                <a16:creationId xmlns:a16="http://schemas.microsoft.com/office/drawing/2014/main" id="{E11771A6-657C-9F46-9635-3BA6963215BB}"/>
              </a:ext>
            </a:extLst>
          </p:cNvPr>
          <p:cNvSpPr>
            <a:spLocks noGrp="1"/>
          </p:cNvSpPr>
          <p:nvPr>
            <p:ph type="sldNum" sz="quarter" idx="11"/>
          </p:nvPr>
        </p:nvSpPr>
        <p:spPr/>
        <p:txBody>
          <a:bodyPr/>
          <a:lstStyle/>
          <a:p>
            <a:fld id="{352D268D-E5DB-4D76-8C43-F544D2039CA0}" type="slidenum">
              <a:rPr lang="en-GB" altLang="en-US" smtClean="0"/>
              <a:pPr/>
              <a:t>6</a:t>
            </a:fld>
            <a:endParaRPr lang="en-GB" altLang="en-US"/>
          </a:p>
        </p:txBody>
      </p:sp>
    </p:spTree>
    <p:extLst>
      <p:ext uri="{BB962C8B-B14F-4D97-AF65-F5344CB8AC3E}">
        <p14:creationId xmlns:p14="http://schemas.microsoft.com/office/powerpoint/2010/main" val="287359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t a table&#10;&#10;Description automatically generated">
            <a:extLst>
              <a:ext uri="{FF2B5EF4-FFF2-40B4-BE49-F238E27FC236}">
                <a16:creationId xmlns:a16="http://schemas.microsoft.com/office/drawing/2014/main" id="{766ED877-9E2B-934D-A895-A97B9DBCDAE4}"/>
              </a:ext>
            </a:extLst>
          </p:cNvPr>
          <p:cNvPicPr>
            <a:picLocks noChangeAspect="1"/>
          </p:cNvPicPr>
          <p:nvPr/>
        </p:nvPicPr>
        <p:blipFill>
          <a:blip r:embed="rId2"/>
          <a:stretch>
            <a:fillRect/>
          </a:stretch>
        </p:blipFill>
        <p:spPr>
          <a:xfrm>
            <a:off x="-80333" y="-83649"/>
            <a:ext cx="9224333" cy="6964644"/>
          </a:xfrm>
          <a:prstGeom prst="rect">
            <a:avLst/>
          </a:prstGeom>
        </p:spPr>
      </p:pic>
      <p:sp>
        <p:nvSpPr>
          <p:cNvPr id="4" name="TextBox 3">
            <a:extLst>
              <a:ext uri="{FF2B5EF4-FFF2-40B4-BE49-F238E27FC236}">
                <a16:creationId xmlns:a16="http://schemas.microsoft.com/office/drawing/2014/main" id="{53E2A18E-C94E-B24B-BFF6-23B863989C63}"/>
              </a:ext>
            </a:extLst>
          </p:cNvPr>
          <p:cNvSpPr txBox="1"/>
          <p:nvPr/>
        </p:nvSpPr>
        <p:spPr>
          <a:xfrm>
            <a:off x="-49877" y="0"/>
            <a:ext cx="9193877" cy="1446550"/>
          </a:xfrm>
          <a:prstGeom prst="rect">
            <a:avLst/>
          </a:prstGeom>
          <a:noFill/>
        </p:spPr>
        <p:txBody>
          <a:bodyPr wrap="square" rtlCol="0">
            <a:spAutoFit/>
          </a:bodyPr>
          <a:lstStyle/>
          <a:p>
            <a:pPr algn="ctr"/>
            <a:r>
              <a:rPr lang="en-GB" sz="4400" dirty="0">
                <a:solidFill>
                  <a:srgbClr val="212A72"/>
                </a:solidFill>
                <a:latin typeface="Frutiger LT 55 Roman" pitchFamily="2" charset="0"/>
              </a:rPr>
              <a:t>There’s a world of opportunities </a:t>
            </a:r>
          </a:p>
          <a:p>
            <a:pPr algn="ctr"/>
            <a:r>
              <a:rPr lang="en-GB" sz="4400" dirty="0">
                <a:solidFill>
                  <a:srgbClr val="212A72"/>
                </a:solidFill>
                <a:latin typeface="Frutiger LT 55 Roman" pitchFamily="2" charset="0"/>
              </a:rPr>
              <a:t>at Hinkley Point C (HPC) </a:t>
            </a:r>
          </a:p>
        </p:txBody>
      </p:sp>
      <p:sp>
        <p:nvSpPr>
          <p:cNvPr id="2" name="Footer Placeholder 1">
            <a:extLst>
              <a:ext uri="{FF2B5EF4-FFF2-40B4-BE49-F238E27FC236}">
                <a16:creationId xmlns:a16="http://schemas.microsoft.com/office/drawing/2014/main" id="{8B57259B-C9CE-7C49-974C-BFC7E21BB1F8}"/>
              </a:ext>
            </a:extLst>
          </p:cNvPr>
          <p:cNvSpPr>
            <a:spLocks noGrp="1"/>
          </p:cNvSpPr>
          <p:nvPr>
            <p:ph type="ftr" sz="quarter" idx="10"/>
          </p:nvPr>
        </p:nvSpPr>
        <p:spPr/>
        <p:txBody>
          <a:bodyPr/>
          <a:lstStyle/>
          <a:p>
            <a:r>
              <a:rPr lang="en-GB" altLang="en-US"/>
              <a:t>HPC Careers Assembly (Secondary) |  | NOT PROTECTIVELY MARKED | © 2019 EDF Energy Ltd. All rights Reserved | For more information visit edfenergy.com/hpcinspire </a:t>
            </a:r>
            <a:endParaRPr lang="en-GB" altLang="en-US" dirty="0"/>
          </a:p>
        </p:txBody>
      </p:sp>
      <p:sp>
        <p:nvSpPr>
          <p:cNvPr id="3" name="Slide Number Placeholder 2">
            <a:extLst>
              <a:ext uri="{FF2B5EF4-FFF2-40B4-BE49-F238E27FC236}">
                <a16:creationId xmlns:a16="http://schemas.microsoft.com/office/drawing/2014/main" id="{14B83B3E-1863-4F46-83DD-AFCD637A425B}"/>
              </a:ext>
            </a:extLst>
          </p:cNvPr>
          <p:cNvSpPr>
            <a:spLocks noGrp="1"/>
          </p:cNvSpPr>
          <p:nvPr>
            <p:ph type="sldNum" sz="quarter" idx="11"/>
          </p:nvPr>
        </p:nvSpPr>
        <p:spPr/>
        <p:txBody>
          <a:bodyPr/>
          <a:lstStyle/>
          <a:p>
            <a:fld id="{352D268D-E5DB-4D76-8C43-F544D2039CA0}" type="slidenum">
              <a:rPr lang="en-GB" altLang="en-US" smtClean="0"/>
              <a:pPr/>
              <a:t>7</a:t>
            </a:fld>
            <a:endParaRPr lang="en-GB" altLang="en-US"/>
          </a:p>
        </p:txBody>
      </p:sp>
    </p:spTree>
    <p:extLst>
      <p:ext uri="{BB962C8B-B14F-4D97-AF65-F5344CB8AC3E}">
        <p14:creationId xmlns:p14="http://schemas.microsoft.com/office/powerpoint/2010/main" val="118144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F54033-2A2D-E44F-ABE5-390163C0F391}"/>
              </a:ext>
            </a:extLst>
          </p:cNvPr>
          <p:cNvSpPr txBox="1"/>
          <p:nvPr/>
        </p:nvSpPr>
        <p:spPr>
          <a:xfrm>
            <a:off x="1367444" y="1997839"/>
            <a:ext cx="6409112" cy="2862322"/>
          </a:xfrm>
          <a:prstGeom prst="rect">
            <a:avLst/>
          </a:prstGeom>
          <a:noFill/>
        </p:spPr>
        <p:txBody>
          <a:bodyPr wrap="square" rtlCol="0">
            <a:spAutoFit/>
          </a:bodyPr>
          <a:lstStyle/>
          <a:p>
            <a:pPr algn="ctr">
              <a:spcAft>
                <a:spcPts val="1200"/>
              </a:spcAft>
            </a:pPr>
            <a:r>
              <a:rPr lang="en-GB" sz="6000" dirty="0">
                <a:solidFill>
                  <a:schemeClr val="accent2"/>
                </a:solidFill>
                <a:latin typeface="Frutiger LT 55 Roman" pitchFamily="2" charset="0"/>
              </a:rPr>
              <a:t>Not sure what you want to do yet?</a:t>
            </a:r>
          </a:p>
        </p:txBody>
      </p:sp>
      <p:sp>
        <p:nvSpPr>
          <p:cNvPr id="3" name="Footer Placeholder 2">
            <a:extLst>
              <a:ext uri="{FF2B5EF4-FFF2-40B4-BE49-F238E27FC236}">
                <a16:creationId xmlns:a16="http://schemas.microsoft.com/office/drawing/2014/main" id="{78668306-99F9-BC4A-B5D8-A2340B78622D}"/>
              </a:ext>
            </a:extLst>
          </p:cNvPr>
          <p:cNvSpPr>
            <a:spLocks noGrp="1"/>
          </p:cNvSpPr>
          <p:nvPr>
            <p:ph type="ftr" sz="quarter" idx="10"/>
          </p:nvPr>
        </p:nvSpPr>
        <p:spPr/>
        <p:txBody>
          <a:bodyPr/>
          <a:lstStyle/>
          <a:p>
            <a:r>
              <a:rPr lang="en-GB" altLang="en-US">
                <a:latin typeface="Frutiger LT 45 Light" pitchFamily="2" charset="0"/>
              </a:rPr>
              <a:t>HPC Careers Assembly (Secondary) |  | NOT PROTECTIVELY MARKED | © 2019 EDF Energy Ltd. All rights Reserved | For more information visit edfenergy.com/hpcinspire </a:t>
            </a:r>
            <a:endParaRPr lang="en-GB" altLang="en-US" dirty="0">
              <a:latin typeface="Frutiger LT 45 Light" pitchFamily="2" charset="0"/>
            </a:endParaRPr>
          </a:p>
        </p:txBody>
      </p:sp>
      <p:sp>
        <p:nvSpPr>
          <p:cNvPr id="4" name="Slide Number Placeholder 3">
            <a:extLst>
              <a:ext uri="{FF2B5EF4-FFF2-40B4-BE49-F238E27FC236}">
                <a16:creationId xmlns:a16="http://schemas.microsoft.com/office/drawing/2014/main" id="{3B95F34E-053D-F942-A5CF-F515B4417F39}"/>
              </a:ext>
            </a:extLst>
          </p:cNvPr>
          <p:cNvSpPr>
            <a:spLocks noGrp="1"/>
          </p:cNvSpPr>
          <p:nvPr>
            <p:ph type="sldNum" sz="quarter" idx="11"/>
          </p:nvPr>
        </p:nvSpPr>
        <p:spPr/>
        <p:txBody>
          <a:bodyPr/>
          <a:lstStyle/>
          <a:p>
            <a:fld id="{352D268D-E5DB-4D76-8C43-F544D2039CA0}" type="slidenum">
              <a:rPr lang="en-GB" altLang="en-US" smtClean="0"/>
              <a:pPr/>
              <a:t>8</a:t>
            </a:fld>
            <a:endParaRPr lang="en-GB" altLang="en-US"/>
          </a:p>
        </p:txBody>
      </p:sp>
    </p:spTree>
    <p:extLst>
      <p:ext uri="{BB962C8B-B14F-4D97-AF65-F5344CB8AC3E}">
        <p14:creationId xmlns:p14="http://schemas.microsoft.com/office/powerpoint/2010/main" val="92382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EECBD8-9B37-584B-BBE7-3CA54974E6F1}"/>
              </a:ext>
            </a:extLst>
          </p:cNvPr>
          <p:cNvSpPr txBox="1"/>
          <p:nvPr/>
        </p:nvSpPr>
        <p:spPr>
          <a:xfrm>
            <a:off x="1132609" y="2151727"/>
            <a:ext cx="6878781" cy="2554545"/>
          </a:xfrm>
          <a:prstGeom prst="rect">
            <a:avLst/>
          </a:prstGeom>
          <a:noFill/>
        </p:spPr>
        <p:txBody>
          <a:bodyPr wrap="square" rtlCol="0">
            <a:spAutoFit/>
          </a:bodyPr>
          <a:lstStyle/>
          <a:p>
            <a:pPr algn="ctr">
              <a:spcAft>
                <a:spcPts val="1200"/>
              </a:spcAft>
            </a:pPr>
            <a:r>
              <a:rPr lang="en-GB" sz="8000" b="1" dirty="0">
                <a:solidFill>
                  <a:schemeClr val="tx2"/>
                </a:solidFill>
                <a:latin typeface="Frutiger LT 55 Roman" pitchFamily="2" charset="0"/>
              </a:rPr>
              <a:t>Don’t worry!</a:t>
            </a:r>
          </a:p>
        </p:txBody>
      </p:sp>
      <p:sp>
        <p:nvSpPr>
          <p:cNvPr id="2" name="Footer Placeholder 1">
            <a:extLst>
              <a:ext uri="{FF2B5EF4-FFF2-40B4-BE49-F238E27FC236}">
                <a16:creationId xmlns:a16="http://schemas.microsoft.com/office/drawing/2014/main" id="{9AF8E884-891A-F346-A73C-F7CFED1A7369}"/>
              </a:ext>
            </a:extLst>
          </p:cNvPr>
          <p:cNvSpPr>
            <a:spLocks noGrp="1"/>
          </p:cNvSpPr>
          <p:nvPr>
            <p:ph type="ftr" sz="quarter" idx="10"/>
          </p:nvPr>
        </p:nvSpPr>
        <p:spPr/>
        <p:txBody>
          <a:bodyPr/>
          <a:lstStyle/>
          <a:p>
            <a:r>
              <a:rPr lang="en-GB" altLang="en-US">
                <a:latin typeface="Frutiger LT 45 Light" pitchFamily="2" charset="0"/>
              </a:rPr>
              <a:t>HPC Careers Assembly (Secondary) |  | NOT PROTECTIVELY MARKED | © 2019 EDF Energy Ltd. All rights Reserved | For more information visit edfenergy.com/hpcinspire </a:t>
            </a:r>
            <a:endParaRPr lang="en-GB" altLang="en-US" dirty="0">
              <a:latin typeface="Frutiger LT 45 Light" pitchFamily="2" charset="0"/>
            </a:endParaRPr>
          </a:p>
        </p:txBody>
      </p:sp>
      <p:sp>
        <p:nvSpPr>
          <p:cNvPr id="3" name="Slide Number Placeholder 2">
            <a:extLst>
              <a:ext uri="{FF2B5EF4-FFF2-40B4-BE49-F238E27FC236}">
                <a16:creationId xmlns:a16="http://schemas.microsoft.com/office/drawing/2014/main" id="{E23A7527-9421-7A41-83FA-9B67B927E93D}"/>
              </a:ext>
            </a:extLst>
          </p:cNvPr>
          <p:cNvSpPr>
            <a:spLocks noGrp="1"/>
          </p:cNvSpPr>
          <p:nvPr>
            <p:ph type="sldNum" sz="quarter" idx="11"/>
          </p:nvPr>
        </p:nvSpPr>
        <p:spPr/>
        <p:txBody>
          <a:bodyPr/>
          <a:lstStyle/>
          <a:p>
            <a:fld id="{352D268D-E5DB-4D76-8C43-F544D2039CA0}" type="slidenum">
              <a:rPr lang="en-GB" altLang="en-US" smtClean="0"/>
              <a:pPr/>
              <a:t>9</a:t>
            </a:fld>
            <a:endParaRPr lang="en-GB" altLang="en-US"/>
          </a:p>
        </p:txBody>
      </p:sp>
    </p:spTree>
    <p:extLst>
      <p:ext uri="{BB962C8B-B14F-4D97-AF65-F5344CB8AC3E}">
        <p14:creationId xmlns:p14="http://schemas.microsoft.com/office/powerpoint/2010/main" val="1758449137"/>
      </p:ext>
    </p:extLst>
  </p:cSld>
  <p:clrMapOvr>
    <a:masterClrMapping/>
  </p:clrMapOvr>
</p:sld>
</file>

<file path=ppt/theme/theme1.xml><?xml version="1.0" encoding="utf-8"?>
<a:theme xmlns:a="http://schemas.openxmlformats.org/drawingml/2006/main" name="Generic-Template">
  <a:themeElements>
    <a:clrScheme name="EDF COLOURS">
      <a:dk1>
        <a:srgbClr val="000000"/>
      </a:dk1>
      <a:lt1>
        <a:srgbClr val="FFFFFF"/>
      </a:lt1>
      <a:dk2>
        <a:srgbClr val="FE5815"/>
      </a:dk2>
      <a:lt2>
        <a:srgbClr val="005BBB"/>
      </a:lt2>
      <a:accent1>
        <a:srgbClr val="FFA02F"/>
      </a:accent1>
      <a:accent2>
        <a:srgbClr val="001A70"/>
      </a:accent2>
      <a:accent3>
        <a:srgbClr val="FFFFFF"/>
      </a:accent3>
      <a:accent4>
        <a:srgbClr val="000000"/>
      </a:accent4>
      <a:accent5>
        <a:srgbClr val="C4D600"/>
      </a:accent5>
      <a:accent6>
        <a:srgbClr val="509E2F"/>
      </a:accent6>
      <a:hlink>
        <a:srgbClr val="C4D600"/>
      </a:hlink>
      <a:folHlink>
        <a:srgbClr val="509E2F"/>
      </a:folHlink>
    </a:clrScheme>
    <a:fontScheme name="EDF Font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D31332C2-A8ED-4132-805E-2E14F82AAEE5}" vid="{17399E88-7322-41D1-AF94-DBB264C489D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Inspire_template</Template>
  <TotalTime>4269</TotalTime>
  <Words>2318</Words>
  <Application>Microsoft Macintosh PowerPoint</Application>
  <PresentationFormat>On-screen Show (4:3)</PresentationFormat>
  <Paragraphs>228</Paragraphs>
  <Slides>46</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Arial Rounded MT Bold</vt:lpstr>
      <vt:lpstr>Calibri</vt:lpstr>
      <vt:lpstr>Calibri Light</vt:lpstr>
      <vt:lpstr>Frutiger CE 55 Roman</vt:lpstr>
      <vt:lpstr>Frutiger LT 45 Light</vt:lpstr>
      <vt:lpstr>Frutiger LT 55 Roman</vt:lpstr>
      <vt:lpstr>Wingdings</vt:lpstr>
      <vt:lpstr>Generic-Template</vt:lpstr>
      <vt:lpstr>Custom Design</vt:lpstr>
      <vt:lpstr>HPC Inspire Secondary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Furness</dc:creator>
  <cp:lastModifiedBy>Victoria Furness</cp:lastModifiedBy>
  <cp:revision>253</cp:revision>
  <dcterms:created xsi:type="dcterms:W3CDTF">2018-01-09T10:22:41Z</dcterms:created>
  <dcterms:modified xsi:type="dcterms:W3CDTF">2019-10-17T14:42:30Z</dcterms:modified>
</cp:coreProperties>
</file>