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20" r:id="rId2"/>
  </p:sldMasterIdLst>
  <p:notesMasterIdLst>
    <p:notesMasterId r:id="rId40"/>
  </p:notesMasterIdLst>
  <p:handoutMasterIdLst>
    <p:handoutMasterId r:id="rId41"/>
  </p:handoutMasterIdLst>
  <p:sldIdLst>
    <p:sldId id="373" r:id="rId3"/>
    <p:sldId id="264" r:id="rId4"/>
    <p:sldId id="269" r:id="rId5"/>
    <p:sldId id="319" r:id="rId6"/>
    <p:sldId id="374" r:id="rId7"/>
    <p:sldId id="392" r:id="rId8"/>
    <p:sldId id="375" r:id="rId9"/>
    <p:sldId id="393" r:id="rId10"/>
    <p:sldId id="350" r:id="rId11"/>
    <p:sldId id="394" r:id="rId12"/>
    <p:sldId id="376" r:id="rId13"/>
    <p:sldId id="397" r:id="rId14"/>
    <p:sldId id="401" r:id="rId15"/>
    <p:sldId id="377" r:id="rId16"/>
    <p:sldId id="407" r:id="rId17"/>
    <p:sldId id="400" r:id="rId18"/>
    <p:sldId id="378" r:id="rId19"/>
    <p:sldId id="406" r:id="rId20"/>
    <p:sldId id="356" r:id="rId21"/>
    <p:sldId id="360" r:id="rId22"/>
    <p:sldId id="361" r:id="rId23"/>
    <p:sldId id="395" r:id="rId24"/>
    <p:sldId id="381" r:id="rId25"/>
    <p:sldId id="321" r:id="rId26"/>
    <p:sldId id="396" r:id="rId27"/>
    <p:sldId id="271" r:id="rId28"/>
    <p:sldId id="365" r:id="rId29"/>
    <p:sldId id="398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99" r:id="rId38"/>
    <p:sldId id="39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A72"/>
    <a:srgbClr val="F5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2176"/>
  </p:normalViewPr>
  <p:slideViewPr>
    <p:cSldViewPr snapToGrid="0" snapToObjects="1">
      <p:cViewPr varScale="1">
        <p:scale>
          <a:sx n="67" d="100"/>
          <a:sy n="67" d="100"/>
        </p:scale>
        <p:origin x="3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DB703A-C751-FB4A-92B6-041B13867BA9}" type="datetimeFigureOut">
              <a:rPr lang="en-US"/>
              <a:pPr>
                <a:defRPr/>
              </a:pPr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A68BDF-E7AD-2540-8F16-CBE181666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7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CD7599-1453-D845-9A0B-CFDC040C426C}" type="datetimeFigureOut">
              <a:rPr lang="en-US"/>
              <a:pPr>
                <a:defRPr/>
              </a:pPr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853353-6A51-FC42-BAD5-5F6C2C11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6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assembly from HPC Inspire that explains how the new power station being built at Hinkley Point C (HPC) will generate electricity – and what types of jobs will be available when today’s KS2 children come to leave school.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name some of the things you’ve done this morning that used electricity? (You could ask children to raise their hands).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lots of ways in which we can generate electricity: solar (from the sun through solar panels), gas (a fossil fuel), hydro (from water), nuclear (from a metal called uranium), wind (through wind turbines) and coal (another fossil fuel).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HPC starts operating, we’ll be generating electricity from nuclear power.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generate electricity from nuclear power is different to how electricity is generated from coal and gas.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virtual reality film explains how nuclear fission happens by recreating what happens inside a nuclear reactor: https://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=6K5gy3RLcKc&amp;t=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low-carbon because the electricity we’ll generate from nuclear power at HPC won’t release any gases that can harm our planet – unlike burning fossil fuels (coal and gas) to produce electricity.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6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CGI shot of what HPC will look like when it’s finished.</a:t>
            </a:r>
            <a:r>
              <a:rPr lang="en-GB" dirty="0">
                <a:effectLst/>
              </a:rPr>
              <a:t> 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54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whole world of exciting career possibilities out there for today’s children – and it’s never too early to think about them.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CGI representation of what HPC will look like when complete.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moment, HPC is still a building site! But we have most of the foundations in place and are now building above ground.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 will generate enough electricity for 6 million  people: two times the population of Wales!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having a quick quiz at the end to see how much you can remember from the presentation.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know about electricity? Electricity is created when tiny invisible things called electrons move. This flow is called an electric current.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pylons and they carry the electric current above ground. Electricity can also be carried underground through pipes.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electricity for all sorts of things: 1) voice-activated devices, like Amazon Echo; 2) lamps and lighting (including smart lighting we control with our phones); 3) charging mobile phones and other devices; and 4) you can expect to see more of us charging our electric cars at home in the future too.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Image credits: </a:t>
            </a:r>
            <a:r>
              <a:rPr lang="en-GB" sz="1000" dirty="0" err="1"/>
              <a:t>iStockphoto</a:t>
            </a:r>
            <a:r>
              <a:rPr lang="en-GB" sz="1000" dirty="0"/>
              <a:t> and https://</a:t>
            </a:r>
            <a:r>
              <a:rPr lang="en-GB" sz="1000" dirty="0" err="1"/>
              <a:t>smarthomestore.edfenergy.com</a:t>
            </a:r>
            <a:r>
              <a:rPr lang="en-GB" sz="1000" dirty="0"/>
              <a:t>/collections/smart-home-voice-control/products/amazon-echo-dot-3rd-generation (Amazon Echo)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53353-6A51-FC42-BAD5-5F6C2C1102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F7296-AE08-4E12-9ACB-0B5C4F015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471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0"/>
          </p:nvPr>
        </p:nvSpPr>
        <p:spPr>
          <a:xfrm>
            <a:off x="611189" y="1773238"/>
            <a:ext cx="8208962" cy="4824412"/>
          </a:xfrm>
        </p:spPr>
        <p:txBody>
          <a:bodyPr/>
          <a:lstStyle/>
          <a:p>
            <a:r>
              <a:rPr lang="en-GB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9419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Option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59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4C34F6-BDF9-C344-B754-E5A3C651C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49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68A5CF-F0D0-4DB7-A3A6-0F0F5A86A0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3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F2B8-3417-0249-97C4-F63AEE39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C604-63A4-344F-A489-B49B33F55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326F-2BF7-B544-BBBB-008C9EC0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0DCB8-A697-5740-893E-48202F21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4EB5F-5065-B24A-9F21-7E839D61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6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CD88-EAA1-DF4B-8A3D-156A4C29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661A1-D6CA-784D-A6B9-9106E499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FBFD-9000-5143-8264-3E287A9B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AF63-43FD-EB4A-A2BB-5FE04F9D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0CF10-A36C-3246-8BE9-DB7CB118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5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7C17-3C37-864B-BF9B-752E021E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6596E-2AC3-E243-8D7E-3776AC4B0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9016-5B94-434E-AF21-9062C75B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D93B0-66F6-E249-8C53-8477D9D7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DD655-8F02-C749-98D2-0D52B7FA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5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B150-1522-7548-8F73-5BC7252D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D205-DB01-D84B-865E-5300966B9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B26F-3F85-8B48-9138-96602EC9B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61A5B-D66F-894A-98E9-08D8BA8D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534D8-F418-1847-806C-09DD1DEB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69BC-9C67-D24F-80A0-84CAC812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3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5B35-2856-A34C-9F8F-CA41FC43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0917A-42D8-1A42-8632-0A9B2BC59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88405-F15E-2D4C-A028-09591F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C4EEB-FDCB-3449-A04D-1044DBE7D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5D200-996C-704B-8861-31B5F5389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96F1-C265-0649-A53B-DAFE6EE6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A6D52-2A17-A04D-A6D6-51C9CE22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559D0-8730-8B4F-A710-7E292D8D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5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A593-47E2-5749-92B4-73E044F8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09FC5-DC83-F640-BB7E-F50C61C3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560F3-6956-6D42-B6DF-5587CEFA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A8314-49EF-8E46-B833-1EA8DABD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lcom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0825" y="6346825"/>
            <a:ext cx="431800" cy="403225"/>
          </a:xfrm>
          <a:prstGeom prst="rect">
            <a:avLst/>
          </a:prstGeo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314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35B67-A3B9-9342-9F0E-546B3799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E20B6-FD0D-834E-B2DC-52B8B3C5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A6852-00AC-FF44-93AB-B0A708A1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53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F2B7-4535-8845-B095-A3050555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5B92-A100-8245-8B70-BB9B567F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BB7B5-D9A8-B74F-AA87-D33763351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FF100-BAAE-1145-B669-B7AF66A0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1714C-373F-D143-9E40-03FB58E2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A8EA6-0F10-0F4E-96FC-15284012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2600-3A0A-934B-B6A4-7BEDA5D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456E3-BA40-BA4F-8DB1-55D2FFEC6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A3441-13BD-9E48-9A05-80868A47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CA0F-C2E8-414B-A6BB-5C229A6A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A018E-6421-F94D-A6DF-58AE4695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6913E-8C5D-2F48-AD7E-E5FE8136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3959-AF78-C34A-A6D0-0296B52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D4095-1821-9E49-A96D-C049BC90F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1D5EA-A2B1-DA4C-B481-5ABE3349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8F76-5B61-314F-A882-0FA6566F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A2C51-618D-6B40-8E3A-18117754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7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633D0-A066-ED48-8B3F-53AC332F4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F6BED-B0E7-1F41-BB49-4269E0732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4C46-13D4-A049-9A2E-5B4D2FC1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7D82AB-AE5D-234C-B2A9-5351E5FD9F8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23AA6-5AB9-ED4A-88B0-B3210BF7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B5D17-4D9E-3143-B30E-365F823B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1E139B-4D2D-AF4F-98A7-52EBF5D3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4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fety Mess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4530" y="2492375"/>
            <a:ext cx="3150000" cy="3085200"/>
          </a:xfrm>
        </p:spPr>
        <p:txBody>
          <a:bodyPr/>
          <a:lstStyle>
            <a:lvl1pPr marL="0" indent="0">
              <a:buNone/>
              <a:def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Arial"/>
              </a:defRPr>
            </a:lvl1pPr>
            <a:lvl2pPr marL="452437" indent="0">
              <a:buNone/>
              <a:defRPr sz="2000"/>
            </a:lvl2pPr>
            <a:lvl3pPr marL="747712" indent="0">
              <a:buNone/>
              <a:defRPr sz="2000"/>
            </a:lvl3pPr>
            <a:lvl4pPr marL="1030288" indent="0">
              <a:buNone/>
              <a:defRPr sz="2000"/>
            </a:lvl4pPr>
            <a:lvl5pPr marL="1336675" indent="0"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39530" y="609600"/>
            <a:ext cx="1728000" cy="432000"/>
          </a:xfrm>
        </p:spPr>
        <p:txBody>
          <a:bodyPr/>
          <a:lstStyle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kumimoji="0" lang="en-GB" sz="18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55 Roman" panose="020B0602020204020204" pitchFamily="34" charset="0"/>
                <a:ea typeface="+mj-e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684212" y="6346825"/>
            <a:ext cx="7011988" cy="403225"/>
          </a:xfrm>
        </p:spPr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250825" y="6346825"/>
            <a:ext cx="431800" cy="403225"/>
          </a:xfrm>
          <a:prstGeom prst="rect">
            <a:avLst/>
          </a:prstGeo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70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672976"/>
            <a:ext cx="6912000" cy="540000"/>
          </a:xfrm>
        </p:spPr>
        <p:txBody>
          <a:bodyPr anchor="b" anchorCtr="0"/>
          <a:lstStyle>
            <a:lvl1pPr>
              <a:defRPr b="1" cap="none" baseline="0">
                <a:latin typeface="Frutiger LT 55 Roman" panose="020B06020202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0000" y="3212976"/>
            <a:ext cx="6912000" cy="4320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7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05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4213" y="6346825"/>
            <a:ext cx="6402387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6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611188" y="1268412"/>
            <a:ext cx="8208962" cy="4392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909637" indent="-4572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2pPr>
            <a:lvl3pPr marL="1090612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3pPr>
            <a:lvl4pPr marL="1373188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4pPr>
            <a:lvl5pPr marL="1679575" indent="-342900">
              <a:defRPr lang="en-GB" sz="2400" kern="12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1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11188" y="1268412"/>
            <a:ext cx="8208962" cy="4392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09637" indent="-4572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2pPr>
            <a:lvl3pPr marL="1090612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3pPr>
            <a:lvl4pPr marL="1373188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4pPr>
            <a:lvl5pPr marL="1679575" indent="-342900">
              <a:defRPr lang="en-GB" sz="2400" kern="12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16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600" y="424799"/>
            <a:ext cx="8222400" cy="8671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200" y="1299600"/>
            <a:ext cx="8236800" cy="439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2" y="6346825"/>
            <a:ext cx="64023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6F2A-EAE4-9041-8B6A-5ED1A1FA4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386F-D0AC-914A-B988-9A636D2100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00E5F74-C978-BA4C-8FC9-C428BFFC7C1A}"/>
              </a:ext>
            </a:extLst>
          </p:cNvPr>
          <p:cNvSpPr txBox="1">
            <a:spLocks/>
          </p:cNvSpPr>
          <p:nvPr userDrawn="1"/>
        </p:nvSpPr>
        <p:spPr>
          <a:xfrm>
            <a:off x="423081" y="6460498"/>
            <a:ext cx="366457" cy="2882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52D268D-E5DB-4D76-8C43-F544D2039CA0}" type="slidenum">
              <a:rPr lang="en-GB" altLang="en-US" sz="7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/>
              <a:t>‹#›</a:t>
            </a:fld>
            <a:endParaRPr lang="en-GB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1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9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800" kern="1200" dirty="0">
          <a:solidFill>
            <a:schemeClr val="tx2"/>
          </a:solidFill>
          <a:latin typeface="Frutiger LT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Frutiger LT 45 Light" pitchFamily="34" charset="0"/>
          <a:ea typeface="+mn-ea"/>
          <a:cs typeface="+mn-cs"/>
        </a:defRPr>
      </a:lvl1pPr>
      <a:lvl2pPr marL="909637" indent="-4572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Frutiger LT 45 Light" pitchFamily="34" charset="0"/>
          <a:ea typeface="+mn-ea"/>
          <a:cs typeface="+mn-cs"/>
        </a:defRPr>
      </a:lvl2pPr>
      <a:lvl3pPr marL="1090612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Frutiger LT 45 Light" pitchFamily="34" charset="0"/>
          <a:ea typeface="+mn-ea"/>
          <a:cs typeface="+mn-cs"/>
        </a:defRPr>
      </a:lvl3pPr>
      <a:lvl4pPr marL="1373188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Frutiger LT 45 Light" pitchFamily="34" charset="0"/>
          <a:ea typeface="+mn-ea"/>
          <a:cs typeface="+mn-cs"/>
        </a:defRPr>
      </a:lvl4pPr>
      <a:lvl5pPr marL="1679575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lang="en-GB" sz="2400" kern="1200" dirty="0">
          <a:solidFill>
            <a:schemeClr val="tx1"/>
          </a:solidFill>
          <a:latin typeface="Frutiger LT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8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5gy3RLcKc&amp;t=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GH9XGCJ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GHGVMS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62BBC61-3B22-4244-905F-06785F7DD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837018"/>
            <a:ext cx="6912000" cy="1375958"/>
          </a:xfrm>
        </p:spPr>
        <p:txBody>
          <a:bodyPr>
            <a:noAutofit/>
          </a:bodyPr>
          <a:lstStyle/>
          <a:p>
            <a:r>
              <a:rPr lang="en-GB" sz="4000" dirty="0"/>
              <a:t>HPC Inspire</a:t>
            </a:r>
            <a:br>
              <a:rPr lang="en-GB" sz="4000" dirty="0"/>
            </a:br>
            <a:r>
              <a:rPr lang="en-GB" sz="4000" dirty="0"/>
              <a:t>Assembly for KS2</a:t>
            </a:r>
            <a:endParaRPr lang="en-US" sz="400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1ED60F6-EE4B-1846-896D-C361BDBCD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625" y="6397227"/>
            <a:ext cx="6446520" cy="302419"/>
          </a:xfrm>
        </p:spPr>
        <p:txBody>
          <a:bodyPr/>
          <a:lstStyle/>
          <a:p>
            <a:r>
              <a:rPr lang="en-GB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HPC Careers Assembly (KS2) |  | NOT PROTECTIVELY MARKED | © 2019 EDF Energy Ltd. All rights Reserved | For more information visit edfenergy.com/</a:t>
            </a:r>
            <a:r>
              <a:rPr lang="en-GB" altLang="en-US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hpcinspire</a:t>
            </a:r>
            <a:r>
              <a:rPr lang="en-GB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4BA8612A-E0CE-A94A-972F-3DEB2AE7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3365374"/>
            <a:ext cx="5930400" cy="1375958"/>
          </a:xfrm>
        </p:spPr>
        <p:txBody>
          <a:bodyPr>
            <a:noAutofit/>
          </a:bodyPr>
          <a:lstStyle/>
          <a:p>
            <a:r>
              <a:rPr lang="en-GB" sz="3000" dirty="0"/>
              <a:t>What the new power station at Hinkley Point C has to offer YOU</a:t>
            </a:r>
            <a:endParaRPr lang="en-GB" sz="3000" dirty="0">
              <a:latin typeface="Frutiger LT 45 Light" panose="0200040305000009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9D75EF-8D17-2B4F-B8E4-08181FAA6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9" y="91742"/>
            <a:ext cx="1649828" cy="6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c2c1b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7" y="1485900"/>
            <a:ext cx="2699098" cy="2608054"/>
          </a:xfrm>
          <a:prstGeom prst="rect">
            <a:avLst/>
          </a:prstGeom>
        </p:spPr>
      </p:pic>
      <p:pic>
        <p:nvPicPr>
          <p:cNvPr id="3" name="Picture 2" descr="iStock-92808897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1033049"/>
            <a:ext cx="3619500" cy="2413001"/>
          </a:xfrm>
          <a:prstGeom prst="rect">
            <a:avLst/>
          </a:prstGeom>
        </p:spPr>
      </p:pic>
      <p:pic>
        <p:nvPicPr>
          <p:cNvPr id="5" name="Picture 4" descr="iStock-11617310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550" y="3636214"/>
            <a:ext cx="2463799" cy="2402424"/>
          </a:xfrm>
          <a:prstGeom prst="rect">
            <a:avLst/>
          </a:prstGeom>
        </p:spPr>
      </p:pic>
      <p:pic>
        <p:nvPicPr>
          <p:cNvPr id="9" name="Picture 8" descr="iStock-116516390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26" y="3111504"/>
            <a:ext cx="2578670" cy="2407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34D52E-6D67-8F49-AE96-EB51CA3B2740}"/>
              </a:ext>
            </a:extLst>
          </p:cNvPr>
          <p:cNvSpPr txBox="1"/>
          <p:nvPr/>
        </p:nvSpPr>
        <p:spPr>
          <a:xfrm>
            <a:off x="67734" y="206515"/>
            <a:ext cx="90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212A72"/>
                </a:solidFill>
                <a:latin typeface="Frutiger LT 55 Roman" pitchFamily="2" charset="0"/>
              </a:rPr>
              <a:t>We use electricity for lots of things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A9E1817-4C33-AA4A-A3D5-82082F16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81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A03B4D-70BE-224D-B147-378287235BC3}"/>
              </a:ext>
            </a:extLst>
          </p:cNvPr>
          <p:cNvSpPr txBox="1"/>
          <p:nvPr/>
        </p:nvSpPr>
        <p:spPr>
          <a:xfrm>
            <a:off x="1566333" y="1875790"/>
            <a:ext cx="6011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A72"/>
                </a:solidFill>
                <a:latin typeface="Frutiger LT 55 Roman" pitchFamily="2" charset="0"/>
              </a:rPr>
              <a:t>Can you name some of the things you’ve done this morning that used electricity?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6C75AE1-6D26-B445-8184-8DF2CDBAB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63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A03B4D-70BE-224D-B147-378287235BC3}"/>
              </a:ext>
            </a:extLst>
          </p:cNvPr>
          <p:cNvSpPr txBox="1"/>
          <p:nvPr/>
        </p:nvSpPr>
        <p:spPr>
          <a:xfrm>
            <a:off x="1566333" y="1767006"/>
            <a:ext cx="60113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solidFill>
                  <a:srgbClr val="212A72"/>
                </a:solidFill>
                <a:latin typeface="Frutiger LT 55 Roman" pitchFamily="2" charset="0"/>
              </a:rPr>
              <a:t>How do we produce </a:t>
            </a:r>
            <a:r>
              <a:rPr lang="en-GB" sz="7000" b="1" dirty="0">
                <a:solidFill>
                  <a:schemeClr val="tx2"/>
                </a:solidFill>
                <a:latin typeface="Frutiger LT 55 Roman" pitchFamily="2" charset="0"/>
              </a:rPr>
              <a:t>electricity?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6C75AE1-6D26-B445-8184-8DF2CDBAB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A9E1817-4C33-AA4A-A3D5-82082F16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4D52E-6D67-8F49-AE96-EB51CA3B2740}"/>
              </a:ext>
            </a:extLst>
          </p:cNvPr>
          <p:cNvSpPr txBox="1"/>
          <p:nvPr/>
        </p:nvSpPr>
        <p:spPr>
          <a:xfrm>
            <a:off x="67734" y="206515"/>
            <a:ext cx="90085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900" dirty="0">
                <a:solidFill>
                  <a:srgbClr val="212A72"/>
                </a:solidFill>
                <a:latin typeface="Frutiger LT 55 Roman" pitchFamily="2" charset="0"/>
              </a:rPr>
              <a:t>There are lots of ways in which we can generate electricity</a:t>
            </a:r>
          </a:p>
        </p:txBody>
      </p:sp>
      <p:pic>
        <p:nvPicPr>
          <p:cNvPr id="2" name="Picture 1" descr="Co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352" y="3632903"/>
            <a:ext cx="1927360" cy="2035034"/>
          </a:xfrm>
          <a:prstGeom prst="rect">
            <a:avLst/>
          </a:prstGeom>
        </p:spPr>
      </p:pic>
      <p:pic>
        <p:nvPicPr>
          <p:cNvPr id="3" name="Picture 2" descr="G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404" y="1649105"/>
            <a:ext cx="1970430" cy="1970430"/>
          </a:xfrm>
          <a:prstGeom prst="rect">
            <a:avLst/>
          </a:prstGeom>
        </p:spPr>
      </p:pic>
      <p:pic>
        <p:nvPicPr>
          <p:cNvPr id="4" name="Picture 3" descr="Hyd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178" y="1643004"/>
            <a:ext cx="1948895" cy="1970430"/>
          </a:xfrm>
          <a:prstGeom prst="rect">
            <a:avLst/>
          </a:prstGeom>
        </p:spPr>
      </p:pic>
      <p:pic>
        <p:nvPicPr>
          <p:cNvPr id="6" name="Picture 5" descr="Nucle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889" y="3686281"/>
            <a:ext cx="1959662" cy="2035034"/>
          </a:xfrm>
          <a:prstGeom prst="rect">
            <a:avLst/>
          </a:prstGeom>
        </p:spPr>
      </p:pic>
      <p:pic>
        <p:nvPicPr>
          <p:cNvPr id="7" name="Picture 6" descr="sola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864" y="1618939"/>
            <a:ext cx="2045802" cy="2013499"/>
          </a:xfrm>
          <a:prstGeom prst="rect">
            <a:avLst/>
          </a:prstGeom>
        </p:spPr>
      </p:pic>
      <p:pic>
        <p:nvPicPr>
          <p:cNvPr id="9" name="Picture 8" descr="Win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508" y="3646271"/>
            <a:ext cx="1981198" cy="20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1389E9-3D0A-6748-831A-07C92800D81E}"/>
              </a:ext>
            </a:extLst>
          </p:cNvPr>
          <p:cNvSpPr txBox="1"/>
          <p:nvPr/>
        </p:nvSpPr>
        <p:spPr>
          <a:xfrm>
            <a:off x="296334" y="1253629"/>
            <a:ext cx="8551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>
                <a:solidFill>
                  <a:srgbClr val="212A72"/>
                </a:solidFill>
                <a:latin typeface="Frutiger LT 55 Roman" pitchFamily="2" charset="0"/>
              </a:rPr>
              <a:t>At HPC we’ll be generating electricity from</a:t>
            </a:r>
            <a:endParaRPr lang="en-GB" sz="7200" dirty="0">
              <a:solidFill>
                <a:srgbClr val="212A72"/>
              </a:solidFill>
              <a:latin typeface="Frutiger LT 55 Roman" pitchFamily="2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8B4238-781B-F04D-A073-6714455B4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EF566-5244-8040-9C8E-956D42C6D654}"/>
              </a:ext>
            </a:extLst>
          </p:cNvPr>
          <p:cNvSpPr txBox="1"/>
          <p:nvPr/>
        </p:nvSpPr>
        <p:spPr>
          <a:xfrm>
            <a:off x="639233" y="2767280"/>
            <a:ext cx="786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tx2"/>
                </a:solidFill>
                <a:latin typeface="Frutiger LT 55 Roman" pitchFamily="2" charset="0"/>
              </a:rPr>
              <a:t>nuclear power</a:t>
            </a:r>
          </a:p>
        </p:txBody>
      </p:sp>
    </p:spTree>
    <p:extLst>
      <p:ext uri="{BB962C8B-B14F-4D97-AF65-F5344CB8AC3E}">
        <p14:creationId xmlns:p14="http://schemas.microsoft.com/office/powerpoint/2010/main" val="178600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1389E9-3D0A-6748-831A-07C92800D81E}"/>
              </a:ext>
            </a:extLst>
          </p:cNvPr>
          <p:cNvSpPr txBox="1"/>
          <p:nvPr/>
        </p:nvSpPr>
        <p:spPr>
          <a:xfrm>
            <a:off x="207433" y="1315800"/>
            <a:ext cx="8729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>
                <a:solidFill>
                  <a:srgbClr val="212A72"/>
                </a:solidFill>
                <a:latin typeface="Frutiger LT 55 Roman" pitchFamily="2" charset="0"/>
              </a:rPr>
              <a:t>But did you know the way we get heat from</a:t>
            </a:r>
          </a:p>
          <a:p>
            <a:pPr algn="ctr"/>
            <a:r>
              <a:rPr lang="en-GB" sz="7200" dirty="0">
                <a:solidFill>
                  <a:schemeClr val="tx2"/>
                </a:solidFill>
                <a:latin typeface="Frutiger LT 55 Roman" pitchFamily="2" charset="0"/>
              </a:rPr>
              <a:t>nuclear power</a:t>
            </a:r>
          </a:p>
          <a:p>
            <a:pPr algn="ctr"/>
            <a:r>
              <a:rPr lang="en-GB" sz="5200" dirty="0">
                <a:solidFill>
                  <a:srgbClr val="212A72"/>
                </a:solidFill>
                <a:latin typeface="Frutiger LT 55 Roman" pitchFamily="2" charset="0"/>
              </a:rPr>
              <a:t>is different to coal </a:t>
            </a:r>
            <a:br>
              <a:rPr lang="en-GB" sz="52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5200" dirty="0">
                <a:solidFill>
                  <a:srgbClr val="212A72"/>
                </a:solidFill>
                <a:latin typeface="Frutiger LT 55 Roman" pitchFamily="2" charset="0"/>
              </a:rPr>
              <a:t>and gas?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8B4238-781B-F04D-A073-6714455B4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53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73" y="-40105"/>
            <a:ext cx="9225547" cy="6965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7638A-B762-B146-B3D4-E1381962D3D2}"/>
              </a:ext>
            </a:extLst>
          </p:cNvPr>
          <p:cNvSpPr txBox="1"/>
          <p:nvPr/>
        </p:nvSpPr>
        <p:spPr>
          <a:xfrm>
            <a:off x="372533" y="361130"/>
            <a:ext cx="806026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50" b="1" dirty="0">
                <a:solidFill>
                  <a:schemeClr val="bg1"/>
                </a:solidFill>
                <a:latin typeface="Frutiger LT 55 Roman" pitchFamily="2" charset="0"/>
              </a:rPr>
              <a:t>Watch this film to find out why…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A7F7862-4C97-AD44-A459-213E86481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92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C50BAA-E878-8840-BFAE-496C8306B481}"/>
              </a:ext>
            </a:extLst>
          </p:cNvPr>
          <p:cNvSpPr txBox="1"/>
          <p:nvPr/>
        </p:nvSpPr>
        <p:spPr>
          <a:xfrm>
            <a:off x="552979" y="1306841"/>
            <a:ext cx="80380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5000" dirty="0">
                <a:solidFill>
                  <a:srgbClr val="212A72"/>
                </a:solidFill>
                <a:latin typeface="Frutiger LT 55 Roman" pitchFamily="2" charset="0"/>
              </a:rPr>
              <a:t>Do you know what’s also special about electricity produced from</a:t>
            </a:r>
            <a:br>
              <a:rPr lang="en-GB" sz="50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7000" dirty="0">
                <a:solidFill>
                  <a:schemeClr val="tx2"/>
                </a:solidFill>
                <a:latin typeface="Frutiger LT 55 Roman" pitchFamily="2" charset="0"/>
              </a:rPr>
              <a:t>nuclear power?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093EAE-F022-8741-92A9-7862ABF64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69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C50BAA-E878-8840-BFAE-496C8306B481}"/>
              </a:ext>
            </a:extLst>
          </p:cNvPr>
          <p:cNvSpPr txBox="1"/>
          <p:nvPr/>
        </p:nvSpPr>
        <p:spPr>
          <a:xfrm>
            <a:off x="552979" y="2105561"/>
            <a:ext cx="803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8000" b="1" dirty="0">
                <a:solidFill>
                  <a:schemeClr val="tx2"/>
                </a:solidFill>
                <a:latin typeface="Frutiger LT 55 Roman" pitchFamily="2" charset="0"/>
              </a:rPr>
              <a:t>It’s low-carbon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093EAE-F022-8741-92A9-7862ABF64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15E4A-C083-0346-A33A-F81B82B1DFE6}"/>
              </a:ext>
            </a:extLst>
          </p:cNvPr>
          <p:cNvSpPr txBox="1"/>
          <p:nvPr/>
        </p:nvSpPr>
        <p:spPr>
          <a:xfrm>
            <a:off x="270933" y="3429000"/>
            <a:ext cx="8602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A72"/>
                </a:solidFill>
                <a:latin typeface="Frutiger LT 55 Roman" pitchFamily="2" charset="0"/>
              </a:rPr>
              <a:t>Do you know what this means?</a:t>
            </a:r>
          </a:p>
        </p:txBody>
      </p:sp>
    </p:spTree>
    <p:extLst>
      <p:ext uri="{BB962C8B-B14F-4D97-AF65-F5344CB8AC3E}">
        <p14:creationId xmlns:p14="http://schemas.microsoft.com/office/powerpoint/2010/main" val="242358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grass, smoke, train&#10;&#10;Description automatically generated">
            <a:extLst>
              <a:ext uri="{FF2B5EF4-FFF2-40B4-BE49-F238E27FC236}">
                <a16:creationId xmlns:a16="http://schemas.microsoft.com/office/drawing/2014/main" id="{588BE27B-FE1F-3A4B-8D0C-DCE004A9B2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68"/>
            <a:ext cx="9143999" cy="6879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7638A-B762-B146-B3D4-E1381962D3D2}"/>
              </a:ext>
            </a:extLst>
          </p:cNvPr>
          <p:cNvSpPr txBox="1"/>
          <p:nvPr/>
        </p:nvSpPr>
        <p:spPr>
          <a:xfrm>
            <a:off x="1" y="3555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212A72"/>
                </a:solidFill>
                <a:latin typeface="Frutiger LT 55 Roman" pitchFamily="2" charset="0"/>
              </a:rPr>
              <a:t>The electricity we’ll generate from nuclear power at HPC won’t release any gases that can harm our planet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0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woman, holding, indoor&#10;&#10;Description automatically generated">
            <a:extLst>
              <a:ext uri="{FF2B5EF4-FFF2-40B4-BE49-F238E27FC236}">
                <a16:creationId xmlns:a16="http://schemas.microsoft.com/office/drawing/2014/main" id="{4F9845F0-3D6E-594E-BEB7-CB7E22B2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473" y="-132833"/>
            <a:ext cx="9289473" cy="7013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2A18E-C94E-B24B-BFF6-23B863989C63}"/>
              </a:ext>
            </a:extLst>
          </p:cNvPr>
          <p:cNvSpPr txBox="1"/>
          <p:nvPr/>
        </p:nvSpPr>
        <p:spPr>
          <a:xfrm>
            <a:off x="3911596" y="-156977"/>
            <a:ext cx="5123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r LT 55 Roman" pitchFamily="2" charset="0"/>
              </a:rPr>
              <a:t>It’s never too </a:t>
            </a:r>
            <a:br>
              <a:rPr lang="en-GB" sz="50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5000" dirty="0">
                <a:solidFill>
                  <a:srgbClr val="212A72"/>
                </a:solidFill>
                <a:latin typeface="Frutiger LT 55 Roman" pitchFamily="2" charset="0"/>
              </a:rPr>
              <a:t>early to imagine your future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85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y wearing a blue hat&#10;&#10;Description automatically generated">
            <a:extLst>
              <a:ext uri="{FF2B5EF4-FFF2-40B4-BE49-F238E27FC236}">
                <a16:creationId xmlns:a16="http://schemas.microsoft.com/office/drawing/2014/main" id="{5DAC177A-D92A-BA4A-B2B6-8D8CFEB36C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09" y="-43336"/>
            <a:ext cx="9172709" cy="6901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2F8546-507C-DA46-87B6-AD961F9FC865}"/>
              </a:ext>
            </a:extLst>
          </p:cNvPr>
          <p:cNvSpPr txBox="1"/>
          <p:nvPr/>
        </p:nvSpPr>
        <p:spPr>
          <a:xfrm>
            <a:off x="0" y="8001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Frutiger LT 55 Roman" pitchFamily="2" charset="0"/>
              </a:rPr>
              <a:t>You’re too young to </a:t>
            </a:r>
            <a:br>
              <a:rPr lang="en-GB" sz="4000" dirty="0">
                <a:solidFill>
                  <a:schemeClr val="accent2"/>
                </a:solidFill>
                <a:latin typeface="Frutiger LT 55 Roman" pitchFamily="2" charset="0"/>
              </a:rPr>
            </a:br>
            <a:r>
              <a:rPr lang="en-GB" sz="4000" dirty="0">
                <a:solidFill>
                  <a:schemeClr val="accent2"/>
                </a:solidFill>
                <a:latin typeface="Frutiger LT 55 Roman" pitchFamily="2" charset="0"/>
              </a:rPr>
              <a:t>get a job at HPC right now…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89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A9147657-0A05-1947-98C1-E5A7B215B7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2F8546-507C-DA46-87B6-AD961F9FC865}"/>
              </a:ext>
            </a:extLst>
          </p:cNvPr>
          <p:cNvSpPr txBox="1"/>
          <p:nvPr/>
        </p:nvSpPr>
        <p:spPr>
          <a:xfrm>
            <a:off x="0" y="57150"/>
            <a:ext cx="928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72"/>
                </a:solidFill>
                <a:latin typeface="Frutiger LT 55 Roman" pitchFamily="2" charset="0"/>
              </a:rPr>
              <a:t>…But by the time HPC is built, </a:t>
            </a:r>
            <a:br>
              <a:rPr lang="en-GB" sz="32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3200" dirty="0">
                <a:solidFill>
                  <a:srgbClr val="212A72"/>
                </a:solidFill>
                <a:latin typeface="Frutiger LT 55 Roman" pitchFamily="2" charset="0"/>
              </a:rPr>
              <a:t>you’ll be thinking about getting a job </a:t>
            </a:r>
            <a:br>
              <a:rPr lang="en-GB" sz="32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3200" dirty="0">
                <a:solidFill>
                  <a:srgbClr val="212A72"/>
                </a:solidFill>
                <a:latin typeface="Frutiger LT 55 Roman" pitchFamily="2" charset="0"/>
              </a:rPr>
              <a:t>or going to university/college!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5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5FA214-FCC7-7944-80F5-D1AAFBDD1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4A9F8-1A12-8148-818D-194420100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1039150"/>
            <a:ext cx="7721600" cy="38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96A76D-C574-C04C-A8C0-E00045324AEC}"/>
              </a:ext>
            </a:extLst>
          </p:cNvPr>
          <p:cNvSpPr txBox="1"/>
          <p:nvPr/>
        </p:nvSpPr>
        <p:spPr>
          <a:xfrm>
            <a:off x="250826" y="636828"/>
            <a:ext cx="8548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2"/>
                </a:solidFill>
                <a:latin typeface="Frutiger LT 55 Roman" pitchFamily="2" charset="0"/>
              </a:rPr>
              <a:t>People like YOU, who enjoy: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E7ED7-11A3-FB4D-974F-6FCDC71EE33D}"/>
              </a:ext>
            </a:extLst>
          </p:cNvPr>
          <p:cNvSpPr txBox="1"/>
          <p:nvPr/>
        </p:nvSpPr>
        <p:spPr>
          <a:xfrm>
            <a:off x="1309254" y="1697215"/>
            <a:ext cx="716972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3400" dirty="0">
                <a:solidFill>
                  <a:schemeClr val="tx2"/>
                </a:solidFill>
                <a:latin typeface="Frutiger LT 55 Roman" pitchFamily="2" charset="0"/>
              </a:rPr>
              <a:t>Knowing how things work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3400" dirty="0">
                <a:solidFill>
                  <a:schemeClr val="tx2"/>
                </a:solidFill>
                <a:latin typeface="Frutiger LT 55 Roman" pitchFamily="2" charset="0"/>
              </a:rPr>
              <a:t>Solving problems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3400" dirty="0">
                <a:solidFill>
                  <a:schemeClr val="tx2"/>
                </a:solidFill>
                <a:latin typeface="Frutiger LT 55 Roman" pitchFamily="2" charset="0"/>
              </a:rPr>
              <a:t>Working with other people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3400" dirty="0">
                <a:solidFill>
                  <a:schemeClr val="tx2"/>
                </a:solidFill>
                <a:latin typeface="Frutiger LT 55 Roman" pitchFamily="2" charset="0"/>
              </a:rPr>
              <a:t>Science, Technology, Maths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3400" dirty="0">
                <a:solidFill>
                  <a:schemeClr val="tx2"/>
                </a:solidFill>
                <a:latin typeface="Frutiger LT 55 Roman" pitchFamily="2" charset="0"/>
              </a:rPr>
              <a:t>… and more!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5FA214-FCC7-7944-80F5-D1AAFBDD1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2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, outdoor, indoor&#10;&#10;Description automatically generated">
            <a:extLst>
              <a:ext uri="{FF2B5EF4-FFF2-40B4-BE49-F238E27FC236}">
                <a16:creationId xmlns:a16="http://schemas.microsoft.com/office/drawing/2014/main" id="{EBD9C78E-4559-C94A-B38E-4C39C7B7D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4580" name="Rectangle 8"/>
          <p:cNvSpPr txBox="1">
            <a:spLocks noGrp="1" noChangeArrowheads="1"/>
          </p:cNvSpPr>
          <p:nvPr/>
        </p:nvSpPr>
        <p:spPr bwMode="auto">
          <a:xfrm>
            <a:off x="250825" y="6308725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45 Light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Frutiger LT 45 Light" pitchFamily="34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CAB90A3-5FA2-4B78-9D5B-A83D98F99562}" type="slidenum">
              <a:rPr lang="en-GB" altLang="en-US" sz="800">
                <a:solidFill>
                  <a:srgbClr val="6B6C6E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800">
              <a:solidFill>
                <a:srgbClr val="6B6C6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4C9E3-DC42-3A4E-94DB-9B2355BA9AA4}"/>
              </a:ext>
            </a:extLst>
          </p:cNvPr>
          <p:cNvSpPr txBox="1"/>
          <p:nvPr/>
        </p:nvSpPr>
        <p:spPr>
          <a:xfrm>
            <a:off x="117775" y="244573"/>
            <a:ext cx="8828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chemeClr val="bg1"/>
                </a:solidFill>
                <a:latin typeface="Frutiger LT 55 Roman" pitchFamily="2" charset="0"/>
              </a:rPr>
              <a:t>This is what HPC will look like when it’s finished…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B2BDA-D7C6-A841-BBCE-B27B07C75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4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1AD043-36AB-D34D-8A45-A6545276D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8" y="808841"/>
            <a:ext cx="8347885" cy="5062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BC0F6-B2D1-DD40-BA60-878476D6C949}"/>
              </a:ext>
            </a:extLst>
          </p:cNvPr>
          <p:cNvSpPr txBox="1"/>
          <p:nvPr/>
        </p:nvSpPr>
        <p:spPr>
          <a:xfrm>
            <a:off x="0" y="609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A72"/>
                </a:solidFill>
                <a:latin typeface="Frutiger LT 55 Roman" pitchFamily="2" charset="0"/>
              </a:rPr>
              <a:t>… And these are all the people we’ll need to work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1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D52E0916-4EAE-B441-B49A-055FD05DE9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38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2A18E-C94E-B24B-BFF6-23B863989C63}"/>
              </a:ext>
            </a:extLst>
          </p:cNvPr>
          <p:cNvSpPr txBox="1"/>
          <p:nvPr/>
        </p:nvSpPr>
        <p:spPr>
          <a:xfrm>
            <a:off x="-59551" y="157940"/>
            <a:ext cx="91938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dirty="0">
                <a:solidFill>
                  <a:schemeClr val="bg1"/>
                </a:solidFill>
                <a:latin typeface="Frutiger LT 55 Roman" pitchFamily="2" charset="0"/>
              </a:rPr>
              <a:t>There are going to be all sorts of cool and interesting jobs in the future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72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BB085C46-C0BF-9541-824E-F5F808968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2A18E-C94E-B24B-BFF6-23B863989C63}"/>
              </a:ext>
            </a:extLst>
          </p:cNvPr>
          <p:cNvSpPr txBox="1"/>
          <p:nvPr/>
        </p:nvSpPr>
        <p:spPr>
          <a:xfrm>
            <a:off x="187036" y="41564"/>
            <a:ext cx="86452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00" b="1" dirty="0">
                <a:solidFill>
                  <a:schemeClr val="bg1"/>
                </a:solidFill>
                <a:latin typeface="Frutiger LT 55 Roman" pitchFamily="2" charset="0"/>
              </a:rPr>
              <a:t>Imagine a job where you…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16AAA-ADBD-D848-A4DA-49C4686435FE}"/>
              </a:ext>
            </a:extLst>
          </p:cNvPr>
          <p:cNvSpPr txBox="1"/>
          <p:nvPr/>
        </p:nvSpPr>
        <p:spPr>
          <a:xfrm>
            <a:off x="84665" y="1226127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Frutiger LT 55 Roman" pitchFamily="2" charset="0"/>
              </a:rPr>
              <a:t>Create virtual worlds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E2E04-0CF4-2A4E-AFAB-1D4D1D1CACFA}"/>
              </a:ext>
            </a:extLst>
          </p:cNvPr>
          <p:cNvSpPr txBox="1"/>
          <p:nvPr/>
        </p:nvSpPr>
        <p:spPr>
          <a:xfrm>
            <a:off x="1828801" y="235048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Frutiger LT 55 Roman" pitchFamily="2" charset="0"/>
              </a:rPr>
              <a:t>Design state-of-the-art nuclear equipment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B856F-5C0B-C34F-843E-2D869A73EB60}"/>
              </a:ext>
            </a:extLst>
          </p:cNvPr>
          <p:cNvSpPr txBox="1"/>
          <p:nvPr/>
        </p:nvSpPr>
        <p:spPr>
          <a:xfrm>
            <a:off x="193198" y="3288399"/>
            <a:ext cx="6461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  <a:latin typeface="Frutiger LT 55 Roman" pitchFamily="2" charset="0"/>
              </a:rPr>
              <a:t>Code robots to fix machines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60858-FA08-C544-BE66-EBE0EE1BE1DC}"/>
              </a:ext>
            </a:extLst>
          </p:cNvPr>
          <p:cNvSpPr txBox="1"/>
          <p:nvPr/>
        </p:nvSpPr>
        <p:spPr>
          <a:xfrm>
            <a:off x="1337734" y="4755991"/>
            <a:ext cx="766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Frutiger LT 55 Roman" pitchFamily="2" charset="0"/>
              </a:rPr>
              <a:t>Develop cutting-edge safety 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CAE80-D296-994F-8405-723196BF87E2}"/>
              </a:ext>
            </a:extLst>
          </p:cNvPr>
          <p:cNvSpPr txBox="1"/>
          <p:nvPr/>
        </p:nvSpPr>
        <p:spPr>
          <a:xfrm>
            <a:off x="187036" y="572536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rutiger LT 55 Roman" pitchFamily="2" charset="0"/>
              </a:rPr>
              <a:t>Manage an entire power station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5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A03B4D-70BE-224D-B147-378287235BC3}"/>
              </a:ext>
            </a:extLst>
          </p:cNvPr>
          <p:cNvSpPr txBox="1"/>
          <p:nvPr/>
        </p:nvSpPr>
        <p:spPr>
          <a:xfrm>
            <a:off x="1566333" y="1382286"/>
            <a:ext cx="6011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  <a:t>What job will</a:t>
            </a:r>
            <a:b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8000" b="1" dirty="0">
                <a:solidFill>
                  <a:schemeClr val="tx2"/>
                </a:solidFill>
                <a:latin typeface="Frutiger LT 55 Roman" pitchFamily="2" charset="0"/>
              </a:rPr>
              <a:t>YOU</a:t>
            </a:r>
            <a:br>
              <a:rPr lang="en-GB" sz="6000" dirty="0">
                <a:solidFill>
                  <a:schemeClr val="tx2"/>
                </a:solidFill>
                <a:latin typeface="Frutiger LT 55 Roman" pitchFamily="2" charset="0"/>
              </a:rPr>
            </a:br>
            <a: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  <a:t>do when you’re older?</a:t>
            </a:r>
            <a:endParaRPr lang="en-GB" sz="6000" dirty="0">
              <a:solidFill>
                <a:schemeClr val="tx2"/>
              </a:solidFill>
              <a:latin typeface="Frutiger LT 55 Roman" pitchFamily="2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6C75AE1-6D26-B445-8184-8DF2CDBAB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4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3AD09-3D5E-014C-A042-2F7D22300A25}"/>
              </a:ext>
            </a:extLst>
          </p:cNvPr>
          <p:cNvSpPr txBox="1"/>
          <p:nvPr/>
        </p:nvSpPr>
        <p:spPr>
          <a:xfrm>
            <a:off x="1132609" y="2143928"/>
            <a:ext cx="6878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9600" b="1" dirty="0">
                <a:solidFill>
                  <a:schemeClr val="accent2"/>
                </a:solidFill>
                <a:latin typeface="Frutiger LT 55 Roman" pitchFamily="2" charset="0"/>
              </a:rPr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210521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  <p:pic>
        <p:nvPicPr>
          <p:cNvPr id="5" name="Picture 4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C4590E2C-C6AA-E644-8C0C-311D8C57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749"/>
            <a:ext cx="9215371" cy="6957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ECC51-1F3A-F24F-ABE7-EAB7F5236004}"/>
              </a:ext>
            </a:extLst>
          </p:cNvPr>
          <p:cNvSpPr txBox="1"/>
          <p:nvPr/>
        </p:nvSpPr>
        <p:spPr>
          <a:xfrm>
            <a:off x="170004" y="5767039"/>
            <a:ext cx="882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utiger LT 55 Roman" pitchFamily="2" charset="0"/>
              </a:rPr>
              <a:t>Do you know what this is?</a:t>
            </a:r>
          </a:p>
        </p:txBody>
      </p:sp>
    </p:spTree>
    <p:extLst>
      <p:ext uri="{BB962C8B-B14F-4D97-AF65-F5344CB8AC3E}">
        <p14:creationId xmlns:p14="http://schemas.microsoft.com/office/powerpoint/2010/main" val="3472454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5F137-D9B5-A84D-A80E-B0328CC18B50}"/>
              </a:ext>
            </a:extLst>
          </p:cNvPr>
          <p:cNvSpPr txBox="1"/>
          <p:nvPr/>
        </p:nvSpPr>
        <p:spPr>
          <a:xfrm>
            <a:off x="1092530" y="1816986"/>
            <a:ext cx="6784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Frutiger LT 55 Roman" pitchFamily="2" charset="0"/>
              </a:rPr>
              <a:t>Q. </a:t>
            </a:r>
            <a:r>
              <a:rPr lang="en-GB" sz="3600" b="1" dirty="0">
                <a:solidFill>
                  <a:schemeClr val="tx2"/>
                </a:solidFill>
                <a:latin typeface="Frutiger LT 55 Roman" pitchFamily="2" charset="0"/>
              </a:rPr>
              <a:t>How many homes will HPC provide electricity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65D63-933C-5049-B5E0-20D9B6B7D01F}"/>
              </a:ext>
            </a:extLst>
          </p:cNvPr>
          <p:cNvSpPr txBox="1"/>
          <p:nvPr/>
        </p:nvSpPr>
        <p:spPr>
          <a:xfrm>
            <a:off x="3283526" y="3221182"/>
            <a:ext cx="44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2 million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4 million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6 million</a:t>
            </a:r>
          </a:p>
        </p:txBody>
      </p:sp>
    </p:spTree>
    <p:extLst>
      <p:ext uri="{BB962C8B-B14F-4D97-AF65-F5344CB8AC3E}">
        <p14:creationId xmlns:p14="http://schemas.microsoft.com/office/powerpoint/2010/main" val="2201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E2CEC-999B-3441-B989-5BED438A1592}"/>
              </a:ext>
            </a:extLst>
          </p:cNvPr>
          <p:cNvSpPr txBox="1"/>
          <p:nvPr/>
        </p:nvSpPr>
        <p:spPr>
          <a:xfrm>
            <a:off x="1266825" y="2921168"/>
            <a:ext cx="661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/>
                </a:solidFill>
                <a:latin typeface="Frutiger LT 55 Roman" pitchFamily="2" charset="0"/>
              </a:rPr>
              <a:t>A. </a:t>
            </a:r>
            <a: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  <a:t>3) 6 million</a:t>
            </a:r>
          </a:p>
        </p:txBody>
      </p:sp>
    </p:spTree>
    <p:extLst>
      <p:ext uri="{BB962C8B-B14F-4D97-AF65-F5344CB8AC3E}">
        <p14:creationId xmlns:p14="http://schemas.microsoft.com/office/powerpoint/2010/main" val="500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06040-2204-DC45-BDA7-377CB5E28940}"/>
              </a:ext>
            </a:extLst>
          </p:cNvPr>
          <p:cNvSpPr txBox="1"/>
          <p:nvPr/>
        </p:nvSpPr>
        <p:spPr>
          <a:xfrm>
            <a:off x="570016" y="1910661"/>
            <a:ext cx="790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Frutiger LT 55 Roman" pitchFamily="2" charset="0"/>
              </a:rPr>
              <a:t>Q. </a:t>
            </a:r>
            <a:r>
              <a:rPr lang="en-GB" sz="3600" b="1" dirty="0">
                <a:solidFill>
                  <a:schemeClr val="tx2"/>
                </a:solidFill>
                <a:latin typeface="Frutiger LT 55 Roman" pitchFamily="2" charset="0"/>
              </a:rPr>
              <a:t>Electricity is created when tiny things called WHAT move?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45E0A-0D3C-D045-A4C3-CFC7D52112B9}"/>
              </a:ext>
            </a:extLst>
          </p:cNvPr>
          <p:cNvSpPr txBox="1"/>
          <p:nvPr/>
        </p:nvSpPr>
        <p:spPr>
          <a:xfrm>
            <a:off x="3283526" y="3221182"/>
            <a:ext cx="44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Atoms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Electrons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Sparks</a:t>
            </a:r>
          </a:p>
        </p:txBody>
      </p:sp>
    </p:spTree>
    <p:extLst>
      <p:ext uri="{BB962C8B-B14F-4D97-AF65-F5344CB8AC3E}">
        <p14:creationId xmlns:p14="http://schemas.microsoft.com/office/powerpoint/2010/main" val="15152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58572-4A5D-BC4B-B608-67461CE75B13}"/>
              </a:ext>
            </a:extLst>
          </p:cNvPr>
          <p:cNvSpPr txBox="1"/>
          <p:nvPr/>
        </p:nvSpPr>
        <p:spPr>
          <a:xfrm>
            <a:off x="1266825" y="2921168"/>
            <a:ext cx="661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/>
                </a:solidFill>
                <a:latin typeface="Frutiger LT 55 Roman" pitchFamily="2" charset="0"/>
              </a:rPr>
              <a:t>A. </a:t>
            </a:r>
            <a: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  <a:t>2) Electrons</a:t>
            </a:r>
          </a:p>
        </p:txBody>
      </p:sp>
    </p:spTree>
    <p:extLst>
      <p:ext uri="{BB962C8B-B14F-4D97-AF65-F5344CB8AC3E}">
        <p14:creationId xmlns:p14="http://schemas.microsoft.com/office/powerpoint/2010/main" val="35634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ACB23-ECE2-744A-ACE7-BFB61D574BD0}"/>
              </a:ext>
            </a:extLst>
          </p:cNvPr>
          <p:cNvSpPr txBox="1"/>
          <p:nvPr/>
        </p:nvSpPr>
        <p:spPr>
          <a:xfrm>
            <a:off x="592282" y="1875380"/>
            <a:ext cx="795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Frutiger LT 55 Roman" pitchFamily="2" charset="0"/>
              </a:rPr>
              <a:t>Q. </a:t>
            </a:r>
            <a:r>
              <a:rPr lang="en-GB" sz="3600" b="1" dirty="0">
                <a:solidFill>
                  <a:schemeClr val="tx2"/>
                </a:solidFill>
                <a:latin typeface="Frutiger LT 55 Roman" pitchFamily="2" charset="0"/>
              </a:rPr>
              <a:t>At HPC, we’ll be generating electricity from WHAT?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4D291-9514-674F-B0F2-173DCAA8E021}"/>
              </a:ext>
            </a:extLst>
          </p:cNvPr>
          <p:cNvSpPr txBox="1"/>
          <p:nvPr/>
        </p:nvSpPr>
        <p:spPr>
          <a:xfrm>
            <a:off x="3283526" y="3221182"/>
            <a:ext cx="44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Coal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Nuclear power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 Rubbish</a:t>
            </a:r>
          </a:p>
        </p:txBody>
      </p:sp>
    </p:spTree>
    <p:extLst>
      <p:ext uri="{BB962C8B-B14F-4D97-AF65-F5344CB8AC3E}">
        <p14:creationId xmlns:p14="http://schemas.microsoft.com/office/powerpoint/2010/main" val="6558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D321F-B8A9-074A-86A6-75E86CE66332}"/>
              </a:ext>
            </a:extLst>
          </p:cNvPr>
          <p:cNvSpPr txBox="1"/>
          <p:nvPr/>
        </p:nvSpPr>
        <p:spPr>
          <a:xfrm>
            <a:off x="876856" y="2921168"/>
            <a:ext cx="739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/>
                </a:solidFill>
                <a:latin typeface="Frutiger LT 55 Roman" pitchFamily="2" charset="0"/>
              </a:rPr>
              <a:t>A. </a:t>
            </a:r>
            <a:r>
              <a:rPr lang="en-GB" sz="6000" dirty="0">
                <a:solidFill>
                  <a:srgbClr val="212A72"/>
                </a:solidFill>
                <a:latin typeface="Frutiger LT 55 Roman" pitchFamily="2" charset="0"/>
              </a:rPr>
              <a:t>2) Nuclear power</a:t>
            </a:r>
          </a:p>
        </p:txBody>
      </p:sp>
    </p:spTree>
    <p:extLst>
      <p:ext uri="{BB962C8B-B14F-4D97-AF65-F5344CB8AC3E}">
        <p14:creationId xmlns:p14="http://schemas.microsoft.com/office/powerpoint/2010/main" val="32356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89355-1C99-A44E-9847-1C0718D536A3}"/>
              </a:ext>
            </a:extLst>
          </p:cNvPr>
          <p:cNvSpPr txBox="1"/>
          <p:nvPr/>
        </p:nvSpPr>
        <p:spPr>
          <a:xfrm>
            <a:off x="-33866" y="187205"/>
            <a:ext cx="9144000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4600" dirty="0">
                <a:solidFill>
                  <a:srgbClr val="212A72"/>
                </a:solidFill>
                <a:latin typeface="Frutiger LT 55 Roman" pitchFamily="2" charset="0"/>
              </a:rPr>
              <a:t>Feedback questions for students: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1BBF8-3693-0549-B5A7-23AE02B123E9}"/>
              </a:ext>
            </a:extLst>
          </p:cNvPr>
          <p:cNvSpPr txBox="1"/>
          <p:nvPr/>
        </p:nvSpPr>
        <p:spPr>
          <a:xfrm>
            <a:off x="1" y="1388200"/>
            <a:ext cx="873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59C00"/>
                </a:solidFill>
                <a:latin typeface="Frutiger LT 55 Roman" pitchFamily="2" charset="0"/>
              </a:rPr>
              <a:t>Q. </a:t>
            </a:r>
            <a:r>
              <a:rPr lang="en-GB" sz="4000" b="1" dirty="0">
                <a:solidFill>
                  <a:schemeClr val="tx2"/>
                </a:solidFill>
                <a:latin typeface="Frutiger LT 55 Roman" pitchFamily="2" charset="0"/>
              </a:rPr>
              <a:t>Raise your hand if you know more now about: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29CDC-079F-724E-B679-000AFC40C5B8}"/>
              </a:ext>
            </a:extLst>
          </p:cNvPr>
          <p:cNvSpPr txBox="1"/>
          <p:nvPr/>
        </p:nvSpPr>
        <p:spPr>
          <a:xfrm>
            <a:off x="679980" y="2774906"/>
            <a:ext cx="7716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3600" dirty="0">
                <a:solidFill>
                  <a:srgbClr val="212A72"/>
                </a:solidFill>
                <a:latin typeface="Frutiger LT 55 Roman" pitchFamily="2" charset="0"/>
              </a:rPr>
              <a:t> Hinkley Point C?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600" dirty="0">
                <a:solidFill>
                  <a:srgbClr val="212A72"/>
                </a:solidFill>
                <a:latin typeface="Frutiger LT 55 Roman" pitchFamily="2" charset="0"/>
              </a:rPr>
              <a:t> EDF Energy?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3600" dirty="0">
                <a:solidFill>
                  <a:srgbClr val="212A72"/>
                </a:solidFill>
                <a:latin typeface="Frutiger LT 55 Roman" pitchFamily="2" charset="0"/>
              </a:rPr>
              <a:t> Careers in the nuclear industry?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B1ED4-0E2F-AA4F-87DE-4C625B547966}"/>
              </a:ext>
            </a:extLst>
          </p:cNvPr>
          <p:cNvSpPr txBox="1"/>
          <p:nvPr/>
        </p:nvSpPr>
        <p:spPr>
          <a:xfrm>
            <a:off x="825501" y="4714004"/>
            <a:ext cx="7086599" cy="755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Frutiger LT 55 Roman" pitchFamily="2" charset="0"/>
              </a:rPr>
              <a:t>Students can also share their feedback with us at </a:t>
            </a:r>
            <a:r>
              <a:rPr lang="en-GB" sz="2400" u="sng" dirty="0">
                <a:solidFill>
                  <a:schemeClr val="tx2"/>
                </a:solidFill>
                <a:latin typeface="Frutiger LT 55 Rom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https://www.surveymonkey.co.uk/r/GH9XGCJ</a:t>
            </a:r>
            <a:endParaRPr lang="en-GB" sz="2400" dirty="0">
              <a:solidFill>
                <a:schemeClr val="tx2"/>
              </a:solidFill>
              <a:latin typeface="Frutiger LT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89355-1C99-A44E-9847-1C0718D536A3}"/>
              </a:ext>
            </a:extLst>
          </p:cNvPr>
          <p:cNvSpPr txBox="1"/>
          <p:nvPr/>
        </p:nvSpPr>
        <p:spPr>
          <a:xfrm>
            <a:off x="1014076" y="1421824"/>
            <a:ext cx="6878781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7000" b="1" dirty="0">
                <a:solidFill>
                  <a:srgbClr val="212A72"/>
                </a:solidFill>
                <a:latin typeface="Frutiger LT 55 Roman" pitchFamily="2" charset="0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15D3B-97BF-6041-9EE7-1B98FE12FB80}"/>
              </a:ext>
            </a:extLst>
          </p:cNvPr>
          <p:cNvSpPr txBox="1"/>
          <p:nvPr/>
        </p:nvSpPr>
        <p:spPr>
          <a:xfrm>
            <a:off x="1329266" y="2778266"/>
            <a:ext cx="62484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200" dirty="0" err="1">
                <a:solidFill>
                  <a:schemeClr val="accent1"/>
                </a:solidFill>
                <a:latin typeface="Frutiger LT 55 Roman" pitchFamily="2" charset="0"/>
              </a:rPr>
              <a:t>www.edfenergy.com</a:t>
            </a:r>
            <a:r>
              <a:rPr lang="en-GB" sz="2200" dirty="0">
                <a:solidFill>
                  <a:schemeClr val="accent1"/>
                </a:solidFill>
                <a:latin typeface="Frutiger LT 55 Roman" pitchFamily="2" charset="0"/>
              </a:rPr>
              <a:t>/</a:t>
            </a:r>
            <a:r>
              <a:rPr lang="en-GB" sz="2200" dirty="0" err="1">
                <a:solidFill>
                  <a:schemeClr val="accent1"/>
                </a:solidFill>
                <a:latin typeface="Frutiger LT 55 Roman" pitchFamily="2" charset="0"/>
              </a:rPr>
              <a:t>hinkley</a:t>
            </a:r>
            <a:r>
              <a:rPr lang="en-GB" sz="2200" dirty="0">
                <a:solidFill>
                  <a:schemeClr val="accent1"/>
                </a:solidFill>
                <a:latin typeface="Frutiger LT 55 Roman" pitchFamily="2" charset="0"/>
              </a:rPr>
              <a:t>-point-c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F7DA-1F43-4E4D-B8E2-85EA8ED82867}"/>
              </a:ext>
            </a:extLst>
          </p:cNvPr>
          <p:cNvSpPr txBox="1"/>
          <p:nvPr/>
        </p:nvSpPr>
        <p:spPr>
          <a:xfrm>
            <a:off x="819151" y="3648848"/>
            <a:ext cx="7073706" cy="755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Frutiger LT 55 Roman" pitchFamily="2" charset="0"/>
              </a:rPr>
              <a:t>Please share your feedback with us on this presentation so we can improve our resources at </a:t>
            </a:r>
            <a:r>
              <a:rPr lang="en-GB" sz="2400" u="sng" dirty="0">
                <a:solidFill>
                  <a:schemeClr val="tx2"/>
                </a:solidFill>
                <a:latin typeface="Frutiger LT 55 Rom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https://www.surveymonkey.co.uk/r/GHGVMSS</a:t>
            </a:r>
            <a:endParaRPr lang="en-GB" sz="2400" dirty="0">
              <a:solidFill>
                <a:schemeClr val="tx2"/>
              </a:solidFill>
              <a:latin typeface="Frutiger LT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8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3_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" y="-26813"/>
            <a:ext cx="9137988" cy="6899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BC0F6-B2D1-DD40-BA60-878476D6C949}"/>
              </a:ext>
            </a:extLst>
          </p:cNvPr>
          <p:cNvSpPr txBox="1"/>
          <p:nvPr/>
        </p:nvSpPr>
        <p:spPr>
          <a:xfrm>
            <a:off x="0" y="2720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It’s Hinkley Point C (HPC):</a:t>
            </a:r>
            <a:b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4000" dirty="0">
                <a:solidFill>
                  <a:srgbClr val="212A72"/>
                </a:solidFill>
                <a:latin typeface="Frutiger LT 55 Roman" pitchFamily="2" charset="0"/>
              </a:rPr>
              <a:t>a new nuclear power station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1DA88-249C-B144-BDC5-86FEF8C2189F}"/>
              </a:ext>
            </a:extLst>
          </p:cNvPr>
          <p:cNvSpPr txBox="1"/>
          <p:nvPr/>
        </p:nvSpPr>
        <p:spPr>
          <a:xfrm>
            <a:off x="4235917" y="1323908"/>
            <a:ext cx="402576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rgbClr val="212A72"/>
                </a:solidFill>
                <a:latin typeface="Frutiger LT 55 Roman" pitchFamily="2" charset="0"/>
              </a:rPr>
              <a:t>And we’re still building it – so it looks more </a:t>
            </a:r>
            <a:br>
              <a:rPr lang="en-GB" sz="2300" b="1" dirty="0">
                <a:solidFill>
                  <a:srgbClr val="212A72"/>
                </a:solidFill>
                <a:latin typeface="Frutiger LT 55 Roman" pitchFamily="2" charset="0"/>
              </a:rPr>
            </a:br>
            <a:r>
              <a:rPr lang="en-GB" sz="2300" b="1" dirty="0">
                <a:solidFill>
                  <a:srgbClr val="212A72"/>
                </a:solidFill>
                <a:latin typeface="Frutiger LT 55 Roman" pitchFamily="2" charset="0"/>
              </a:rPr>
              <a:t>like this at the moment!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3533E6-066F-2043-B758-E4A9217F4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24" y="682850"/>
            <a:ext cx="8053751" cy="470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A5872-61D6-9E40-BE05-14F463541895}"/>
              </a:ext>
            </a:extLst>
          </p:cNvPr>
          <p:cNvSpPr txBox="1"/>
          <p:nvPr/>
        </p:nvSpPr>
        <p:spPr>
          <a:xfrm>
            <a:off x="0" y="13504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tx2"/>
                </a:solidFill>
                <a:latin typeface="Frutiger LT 55 Roman" pitchFamily="2" charset="0"/>
              </a:rPr>
              <a:t>It will generate electricity for 6 million homes…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C3CC0-7FE5-D44E-A341-A767916A16A7}"/>
              </a:ext>
            </a:extLst>
          </p:cNvPr>
          <p:cNvSpPr txBox="1"/>
          <p:nvPr/>
        </p:nvSpPr>
        <p:spPr>
          <a:xfrm>
            <a:off x="457200" y="5248308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accent2"/>
                </a:solidFill>
                <a:latin typeface="Frutiger LT 55 Roman" pitchFamily="2" charset="0"/>
              </a:rPr>
              <a:t>… That’s enough electricity to power </a:t>
            </a:r>
            <a:br>
              <a:rPr lang="en-GB" sz="2600" b="1" dirty="0">
                <a:solidFill>
                  <a:schemeClr val="accent2"/>
                </a:solidFill>
                <a:latin typeface="Frutiger LT 55 Roman" pitchFamily="2" charset="0"/>
              </a:rPr>
            </a:br>
            <a:r>
              <a:rPr lang="en-GB" sz="2600" b="1" dirty="0">
                <a:solidFill>
                  <a:schemeClr val="accent2"/>
                </a:solidFill>
                <a:latin typeface="Frutiger LT 55 Roman" pitchFamily="2" charset="0"/>
              </a:rPr>
              <a:t>TWO times the number of homes in Wales! </a:t>
            </a:r>
          </a:p>
        </p:txBody>
      </p:sp>
    </p:spTree>
    <p:extLst>
      <p:ext uri="{BB962C8B-B14F-4D97-AF65-F5344CB8AC3E}">
        <p14:creationId xmlns:p14="http://schemas.microsoft.com/office/powerpoint/2010/main" val="196446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AE634F-5B7F-4B4D-9553-AFA0A3D7C31A}"/>
              </a:ext>
            </a:extLst>
          </p:cNvPr>
          <p:cNvSpPr txBox="1"/>
          <p:nvPr/>
        </p:nvSpPr>
        <p:spPr>
          <a:xfrm>
            <a:off x="1367444" y="2551837"/>
            <a:ext cx="64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6000" dirty="0">
                <a:solidFill>
                  <a:schemeClr val="accent2"/>
                </a:solidFill>
                <a:latin typeface="Frutiger LT 55 Roman" pitchFamily="2" charset="0"/>
              </a:rPr>
              <a:t>Are you listening at the back?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EB3F22-F0C6-E741-A587-18D957300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6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B5F3F3-58C5-214F-BC9D-D310C1DF97D1}"/>
              </a:ext>
            </a:extLst>
          </p:cNvPr>
          <p:cNvSpPr txBox="1"/>
          <p:nvPr/>
        </p:nvSpPr>
        <p:spPr>
          <a:xfrm>
            <a:off x="359833" y="2209968"/>
            <a:ext cx="8424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400" dirty="0">
                <a:solidFill>
                  <a:srgbClr val="212A72"/>
                </a:solidFill>
                <a:latin typeface="Frutiger LT 55 Roman" pitchFamily="2" charset="0"/>
              </a:rPr>
              <a:t>Make sure you pay attention…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52765-AE5F-6C48-87CE-A8C36C7B357A}"/>
              </a:ext>
            </a:extLst>
          </p:cNvPr>
          <p:cNvSpPr txBox="1"/>
          <p:nvPr/>
        </p:nvSpPr>
        <p:spPr>
          <a:xfrm>
            <a:off x="359833" y="3309205"/>
            <a:ext cx="8424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59C00"/>
                </a:solidFill>
                <a:latin typeface="Frutiger LT 55 Roman" pitchFamily="2" charset="0"/>
              </a:rPr>
              <a:t>We’ll be testing how many facts you can remember at the end of the presentation!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F493440-B40B-A44B-A4EC-91BA88E6B8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212" y="6346825"/>
            <a:ext cx="6402388" cy="403225"/>
          </a:xfrm>
        </p:spPr>
        <p:txBody>
          <a:bodyPr/>
          <a:lstStyle/>
          <a:p>
            <a:r>
              <a:rPr lang="en-GB" altLang="en-US" dirty="0"/>
              <a:t>HPC Careers Assembly (KS2) |  | NOT PROTECTIVELY MARKED | © 2019 EDF Energy Ltd. All rights Reserved | For more information visit </a:t>
            </a:r>
            <a:r>
              <a:rPr lang="en-GB" altLang="en-US" dirty="0" err="1"/>
              <a:t>edfenergy.com</a:t>
            </a:r>
            <a:r>
              <a:rPr lang="en-GB" altLang="en-US" dirty="0"/>
              <a:t>/</a:t>
            </a:r>
            <a:r>
              <a:rPr lang="en-GB" altLang="en-US" dirty="0" err="1"/>
              <a:t>hpcinspire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4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animal&#10;&#10;Description automatically generated">
            <a:extLst>
              <a:ext uri="{FF2B5EF4-FFF2-40B4-BE49-F238E27FC236}">
                <a16:creationId xmlns:a16="http://schemas.microsoft.com/office/drawing/2014/main" id="{59F499FE-968C-B24D-BA06-E7EE48FA66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66590" cy="691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EAD022-EADA-4546-B0C8-048CAF34235F}"/>
              </a:ext>
            </a:extLst>
          </p:cNvPr>
          <p:cNvSpPr txBox="1"/>
          <p:nvPr/>
        </p:nvSpPr>
        <p:spPr>
          <a:xfrm>
            <a:off x="67734" y="206515"/>
            <a:ext cx="90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rutiger LT 55 Roman" pitchFamily="2" charset="0"/>
              </a:rPr>
              <a:t>What do you know about electricity?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58E31-0F62-9844-95A5-C1C254499124}"/>
              </a:ext>
            </a:extLst>
          </p:cNvPr>
          <p:cNvSpPr txBox="1"/>
          <p:nvPr/>
        </p:nvSpPr>
        <p:spPr>
          <a:xfrm>
            <a:off x="469900" y="5057707"/>
            <a:ext cx="8204200" cy="1512463"/>
          </a:xfrm>
          <a:prstGeom prst="rect">
            <a:avLst/>
          </a:prstGeom>
          <a:noFill/>
          <a:effectLst>
            <a:outerShdw blurRad="50800" dist="520700" dir="5400000" sx="95000" sy="95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effectLst>
                  <a:outerShdw blurRad="50800" dist="50800" dir="5400000" sx="22000" sy="22000" algn="ctr" rotWithShape="0">
                    <a:srgbClr val="000000">
                      <a:alpha val="43137"/>
                    </a:srgbClr>
                  </a:outerShdw>
                </a:effectLst>
                <a:latin typeface="Frutiger LT 55 Roman" pitchFamily="2" charset="0"/>
              </a:rPr>
              <a:t>Electricity is created when tiny invisible things called electrons move. This flow is called an electric current.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39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E50F2D18-76C5-3641-A71B-C2044EDAA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5C361-241E-F546-91F4-07AF1D7D5DBE}"/>
              </a:ext>
            </a:extLst>
          </p:cNvPr>
          <p:cNvSpPr txBox="1"/>
          <p:nvPr/>
        </p:nvSpPr>
        <p:spPr>
          <a:xfrm>
            <a:off x="272819" y="5043557"/>
            <a:ext cx="8598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Frutiger LT 55 Roman" pitchFamily="2" charset="0"/>
              </a:rPr>
              <a:t>They’re called pylons and they carry the electric current above ground. Electricity can also be carried underground through pipes.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804E8-AFC0-9648-8D7C-809BDC46596D}"/>
              </a:ext>
            </a:extLst>
          </p:cNvPr>
          <p:cNvSpPr txBox="1"/>
          <p:nvPr/>
        </p:nvSpPr>
        <p:spPr>
          <a:xfrm>
            <a:off x="67734" y="206515"/>
            <a:ext cx="90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12A72"/>
                </a:solidFill>
                <a:latin typeface="Frutiger LT 55 Roman" pitchFamily="2" charset="0"/>
              </a:rPr>
              <a:t>Have you seen one of these before?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9271C-E2F7-4941-A6EA-71800DD06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HPC Careers Assembly (KS2) |  | NOT PROTECTIVELY MARKED | © 2019 EDF Energy Ltd. All rights Reserved | For more information visit edfenergy.com/hpcinspire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93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eneric-Template">
  <a:themeElements>
    <a:clrScheme name="EDF COLOURS">
      <a:dk1>
        <a:srgbClr val="000000"/>
      </a:dk1>
      <a:lt1>
        <a:srgbClr val="FFFFFF"/>
      </a:lt1>
      <a:dk2>
        <a:srgbClr val="FE5815"/>
      </a:dk2>
      <a:lt2>
        <a:srgbClr val="005BBB"/>
      </a:lt2>
      <a:accent1>
        <a:srgbClr val="FFA02F"/>
      </a:accent1>
      <a:accent2>
        <a:srgbClr val="001A70"/>
      </a:accent2>
      <a:accent3>
        <a:srgbClr val="FFFFFF"/>
      </a:accent3>
      <a:accent4>
        <a:srgbClr val="000000"/>
      </a:accent4>
      <a:accent5>
        <a:srgbClr val="C4D600"/>
      </a:accent5>
      <a:accent6>
        <a:srgbClr val="509E2F"/>
      </a:accent6>
      <a:hlink>
        <a:srgbClr val="C4D600"/>
      </a:hlink>
      <a:folHlink>
        <a:srgbClr val="509E2F"/>
      </a:folHlink>
    </a:clrScheme>
    <a:fontScheme name="EDF Fonts">
      <a:majorFont>
        <a:latin typeface="Frutiger LT 45 Light"/>
        <a:ea typeface=""/>
        <a:cs typeface=""/>
      </a:majorFont>
      <a:minorFont>
        <a:latin typeface="Frutiger LT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31332C2-A8ED-4132-805E-2E14F82AAEE5}" vid="{17399E88-7322-41D1-AF94-DBB264C489D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Inspire_template</Template>
  <TotalTime>4964</TotalTime>
  <Words>2168</Words>
  <Application>Microsoft Macintosh PowerPoint</Application>
  <PresentationFormat>On-screen Show (4:3)</PresentationFormat>
  <Paragraphs>147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Frutiger LT 45 Light</vt:lpstr>
      <vt:lpstr>Frutiger LT 55 Roman</vt:lpstr>
      <vt:lpstr>Wingdings</vt:lpstr>
      <vt:lpstr>Generic-Template</vt:lpstr>
      <vt:lpstr>Custom Design</vt:lpstr>
      <vt:lpstr>HPC Inspire Assembly for KS2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Furness</dc:creator>
  <cp:lastModifiedBy>Victoria Furness</cp:lastModifiedBy>
  <cp:revision>343</cp:revision>
  <dcterms:created xsi:type="dcterms:W3CDTF">2018-01-09T10:22:41Z</dcterms:created>
  <dcterms:modified xsi:type="dcterms:W3CDTF">2019-10-01T15:10:37Z</dcterms:modified>
</cp:coreProperties>
</file>