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59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5A2C"/>
    <a:srgbClr val="F15921"/>
    <a:srgbClr val="F69366"/>
    <a:srgbClr val="E885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7FD708-705E-4B36-9D0E-8D2BF131969F}" v="1" dt="2024-01-26T15:37:47.8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showGuides="1">
      <p:cViewPr>
        <p:scale>
          <a:sx n="130" d="100"/>
          <a:sy n="130" d="100"/>
        </p:scale>
        <p:origin x="2370" y="-318"/>
      </p:cViewPr>
      <p:guideLst>
        <p:guide orient="horz" pos="3143"/>
        <p:guide pos="5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i, Xinyue (Tavi)" userId="68678910-38a2-4c1e-ac3b-c280e4362e2d" providerId="ADAL" clId="{F434F390-F2F7-47F7-8A65-2251FD3F9D55}"/>
    <pc:docChg chg="modSld">
      <pc:chgData name="Mei, Xinyue (Tavi)" userId="68678910-38a2-4c1e-ac3b-c280e4362e2d" providerId="ADAL" clId="{F434F390-F2F7-47F7-8A65-2251FD3F9D55}" dt="2023-11-24T13:49:42.728" v="11" actId="20577"/>
      <pc:docMkLst>
        <pc:docMk/>
      </pc:docMkLst>
      <pc:sldChg chg="modSp mod">
        <pc:chgData name="Mei, Xinyue (Tavi)" userId="68678910-38a2-4c1e-ac3b-c280e4362e2d" providerId="ADAL" clId="{F434F390-F2F7-47F7-8A65-2251FD3F9D55}" dt="2023-11-24T13:49:42.728" v="11" actId="20577"/>
        <pc:sldMkLst>
          <pc:docMk/>
          <pc:sldMk cId="3688645307" sldId="258"/>
        </pc:sldMkLst>
        <pc:spChg chg="mod">
          <ac:chgData name="Mei, Xinyue (Tavi)" userId="68678910-38a2-4c1e-ac3b-c280e4362e2d" providerId="ADAL" clId="{F434F390-F2F7-47F7-8A65-2251FD3F9D55}" dt="2023-11-24T13:49:42.728" v="11" actId="20577"/>
          <ac:spMkLst>
            <pc:docMk/>
            <pc:sldMk cId="3688645307" sldId="258"/>
            <ac:spMk id="11" creationId="{CE781A6B-C823-4970-96AE-EFAC44BBBE89}"/>
          </ac:spMkLst>
        </pc:spChg>
        <pc:graphicFrameChg chg="mod modGraphic">
          <ac:chgData name="Mei, Xinyue (Tavi)" userId="68678910-38a2-4c1e-ac3b-c280e4362e2d" providerId="ADAL" clId="{F434F390-F2F7-47F7-8A65-2251FD3F9D55}" dt="2023-11-24T13:49:36.627" v="5"/>
          <ac:graphicFrameMkLst>
            <pc:docMk/>
            <pc:sldMk cId="3688645307" sldId="258"/>
            <ac:graphicFrameMk id="9" creationId="{4AAC3CE0-5E0C-464E-A5EF-426BEDC0EE38}"/>
          </ac:graphicFrameMkLst>
        </pc:graphicFrameChg>
      </pc:sldChg>
    </pc:docChg>
  </pc:docChgLst>
  <pc:docChgLst>
    <pc:chgData name="Tavi Mei" userId="68678910-38a2-4c1e-ac3b-c280e4362e2d" providerId="ADAL" clId="{2A7FD708-705E-4B36-9D0E-8D2BF131969F}"/>
    <pc:docChg chg="modSld">
      <pc:chgData name="Tavi Mei" userId="68678910-38a2-4c1e-ac3b-c280e4362e2d" providerId="ADAL" clId="{2A7FD708-705E-4B36-9D0E-8D2BF131969F}" dt="2024-01-26T15:37:47.846" v="19"/>
      <pc:docMkLst>
        <pc:docMk/>
      </pc:docMkLst>
      <pc:sldChg chg="modSp mod">
        <pc:chgData name="Tavi Mei" userId="68678910-38a2-4c1e-ac3b-c280e4362e2d" providerId="ADAL" clId="{2A7FD708-705E-4B36-9D0E-8D2BF131969F}" dt="2024-01-26T15:37:47.846" v="19"/>
        <pc:sldMkLst>
          <pc:docMk/>
          <pc:sldMk cId="3688645307" sldId="258"/>
        </pc:sldMkLst>
        <pc:spChg chg="mod">
          <ac:chgData name="Tavi Mei" userId="68678910-38a2-4c1e-ac3b-c280e4362e2d" providerId="ADAL" clId="{2A7FD708-705E-4B36-9D0E-8D2BF131969F}" dt="2024-01-26T15:37:37.156" v="13" actId="20577"/>
          <ac:spMkLst>
            <pc:docMk/>
            <pc:sldMk cId="3688645307" sldId="258"/>
            <ac:spMk id="11" creationId="{CE781A6B-C823-4970-96AE-EFAC44BBBE89}"/>
          </ac:spMkLst>
        </pc:spChg>
        <pc:graphicFrameChg chg="mod modGraphic">
          <ac:chgData name="Tavi Mei" userId="68678910-38a2-4c1e-ac3b-c280e4362e2d" providerId="ADAL" clId="{2A7FD708-705E-4B36-9D0E-8D2BF131969F}" dt="2024-01-26T15:37:47.846" v="19"/>
          <ac:graphicFrameMkLst>
            <pc:docMk/>
            <pc:sldMk cId="3688645307" sldId="258"/>
            <ac:graphicFrameMk id="9" creationId="{4AAC3CE0-5E0C-464E-A5EF-426BEDC0EE38}"/>
          </ac:graphicFrameMkLst>
        </pc:graphicFrameChg>
      </pc:sldChg>
    </pc:docChg>
  </pc:docChgLst>
  <pc:docChgLst>
    <pc:chgData name="Tavi Mei" userId="68678910-38a2-4c1e-ac3b-c280e4362e2d" providerId="ADAL" clId="{4E138C72-65D6-4390-AFA8-B60807242F9F}"/>
    <pc:docChg chg="modSld">
      <pc:chgData name="Tavi Mei" userId="68678910-38a2-4c1e-ac3b-c280e4362e2d" providerId="ADAL" clId="{4E138C72-65D6-4390-AFA8-B60807242F9F}" dt="2023-10-25T21:34:58.488" v="14"/>
      <pc:docMkLst>
        <pc:docMk/>
      </pc:docMkLst>
      <pc:sldChg chg="modSp mod">
        <pc:chgData name="Tavi Mei" userId="68678910-38a2-4c1e-ac3b-c280e4362e2d" providerId="ADAL" clId="{4E138C72-65D6-4390-AFA8-B60807242F9F}" dt="2023-10-25T21:34:58.488" v="14"/>
        <pc:sldMkLst>
          <pc:docMk/>
          <pc:sldMk cId="3688645307" sldId="258"/>
        </pc:sldMkLst>
        <pc:spChg chg="mod">
          <ac:chgData name="Tavi Mei" userId="68678910-38a2-4c1e-ac3b-c280e4362e2d" providerId="ADAL" clId="{4E138C72-65D6-4390-AFA8-B60807242F9F}" dt="2023-10-25T21:34:58.488" v="14"/>
          <ac:spMkLst>
            <pc:docMk/>
            <pc:sldMk cId="3688645307" sldId="258"/>
            <ac:spMk id="11" creationId="{CE781A6B-C823-4970-96AE-EFAC44BBBE89}"/>
          </ac:spMkLst>
        </pc:spChg>
        <pc:graphicFrameChg chg="mod modGraphic">
          <ac:chgData name="Tavi Mei" userId="68678910-38a2-4c1e-ac3b-c280e4362e2d" providerId="ADAL" clId="{4E138C72-65D6-4390-AFA8-B60807242F9F}" dt="2023-10-25T21:34:46.974" v="5"/>
          <ac:graphicFrameMkLst>
            <pc:docMk/>
            <pc:sldMk cId="3688645307" sldId="258"/>
            <ac:graphicFrameMk id="9" creationId="{4AAC3CE0-5E0C-464E-A5EF-426BEDC0EE38}"/>
          </ac:graphicFrameMkLst>
        </pc:graphicFrameChg>
      </pc:sldChg>
    </pc:docChg>
  </pc:docChgLst>
  <pc:docChgLst>
    <pc:chgData name="Mei, Xinyue (Tavi)" userId="68678910-38a2-4c1e-ac3b-c280e4362e2d" providerId="ADAL" clId="{E6F5FC00-1735-4B5D-8719-745582820EAA}"/>
    <pc:docChg chg="undo custSel modSld">
      <pc:chgData name="Mei, Xinyue (Tavi)" userId="68678910-38a2-4c1e-ac3b-c280e4362e2d" providerId="ADAL" clId="{E6F5FC00-1735-4B5D-8719-745582820EAA}" dt="2023-12-21T14:54:34.891" v="54" actId="20577"/>
      <pc:docMkLst>
        <pc:docMk/>
      </pc:docMkLst>
      <pc:sldChg chg="modSp mod">
        <pc:chgData name="Mei, Xinyue (Tavi)" userId="68678910-38a2-4c1e-ac3b-c280e4362e2d" providerId="ADAL" clId="{E6F5FC00-1735-4B5D-8719-745582820EAA}" dt="2023-12-21T14:54:34.891" v="54" actId="20577"/>
        <pc:sldMkLst>
          <pc:docMk/>
          <pc:sldMk cId="3688645307" sldId="258"/>
        </pc:sldMkLst>
        <pc:spChg chg="mod">
          <ac:chgData name="Mei, Xinyue (Tavi)" userId="68678910-38a2-4c1e-ac3b-c280e4362e2d" providerId="ADAL" clId="{E6F5FC00-1735-4B5D-8719-745582820EAA}" dt="2023-12-21T14:54:34.891" v="54" actId="20577"/>
          <ac:spMkLst>
            <pc:docMk/>
            <pc:sldMk cId="3688645307" sldId="258"/>
            <ac:spMk id="11" creationId="{CE781A6B-C823-4970-96AE-EFAC44BBBE89}"/>
          </ac:spMkLst>
        </pc:spChg>
        <pc:graphicFrameChg chg="mod modGraphic">
          <ac:chgData name="Mei, Xinyue (Tavi)" userId="68678910-38a2-4c1e-ac3b-c280e4362e2d" providerId="ADAL" clId="{E6F5FC00-1735-4B5D-8719-745582820EAA}" dt="2023-12-21T14:54:25.301" v="25"/>
          <ac:graphicFrameMkLst>
            <pc:docMk/>
            <pc:sldMk cId="3688645307" sldId="258"/>
            <ac:graphicFrameMk id="9" creationId="{4AAC3CE0-5E0C-464E-A5EF-426BEDC0EE38}"/>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239968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385273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4124374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568260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F34991-C0CA-4DC1-B3A7-BC07369F89D2}" type="datetimeFigureOut">
              <a:rPr lang="en-GB" smtClean="0"/>
              <a:t>26/01/2024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46468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F34991-C0CA-4DC1-B3A7-BC07369F89D2}" type="datetimeFigureOut">
              <a:rPr lang="en-GB" smtClean="0"/>
              <a:t>26/01/2024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830084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F34991-C0CA-4DC1-B3A7-BC07369F89D2}" type="datetimeFigureOut">
              <a:rPr lang="en-GB" smtClean="0"/>
              <a:t>26/01/2024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60611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F34991-C0CA-4DC1-B3A7-BC07369F89D2}" type="datetimeFigureOut">
              <a:rPr lang="en-GB" smtClean="0"/>
              <a:t>26/01/2024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04833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F34991-C0CA-4DC1-B3A7-BC07369F89D2}" type="datetimeFigureOut">
              <a:rPr lang="en-GB" smtClean="0"/>
              <a:t>26/01/2024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29577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26/01/2024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89100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26/01/2024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87318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8F34991-C0CA-4DC1-B3A7-BC07369F89D2}" type="datetimeFigureOut">
              <a:rPr lang="en-GB" smtClean="0"/>
              <a:t>26/01/2024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62CDD0-3C33-4A5B-9F46-058D7C4C3C77}" type="slidenum">
              <a:rPr lang="en-GB" smtClean="0"/>
              <a:t>‹#›</a:t>
            </a:fld>
            <a:endParaRPr lang="en-GB"/>
          </a:p>
        </p:txBody>
      </p:sp>
    </p:spTree>
    <p:extLst>
      <p:ext uri="{BB962C8B-B14F-4D97-AF65-F5344CB8AC3E}">
        <p14:creationId xmlns:p14="http://schemas.microsoft.com/office/powerpoint/2010/main" val="569113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9EB6FFC-6135-4D8E-9741-DB734D35E847}"/>
              </a:ext>
            </a:extLst>
          </p:cNvPr>
          <p:cNvPicPr>
            <a:picLocks noChangeAspect="1"/>
          </p:cNvPicPr>
          <p:nvPr/>
        </p:nvPicPr>
        <p:blipFill>
          <a:blip r:embed="rId2"/>
          <a:stretch>
            <a:fillRect/>
          </a:stretch>
        </p:blipFill>
        <p:spPr>
          <a:xfrm>
            <a:off x="0" y="0"/>
            <a:ext cx="6858000" cy="3533485"/>
          </a:xfrm>
          <a:prstGeom prst="rect">
            <a:avLst/>
          </a:prstGeom>
        </p:spPr>
      </p:pic>
      <p:cxnSp>
        <p:nvCxnSpPr>
          <p:cNvPr id="7" name="Straight Connector 6">
            <a:extLst>
              <a:ext uri="{FF2B5EF4-FFF2-40B4-BE49-F238E27FC236}">
                <a16:creationId xmlns:a16="http://schemas.microsoft.com/office/drawing/2014/main" id="{C9599491-B9A5-4DC5-95D6-A9D2F2846660}"/>
              </a:ext>
            </a:extLst>
          </p:cNvPr>
          <p:cNvCxnSpPr>
            <a:cxnSpLocks/>
            <a:endCxn id="8" idx="3"/>
          </p:cNvCxnSpPr>
          <p:nvPr/>
        </p:nvCxnSpPr>
        <p:spPr>
          <a:xfrm flipV="1">
            <a:off x="790826" y="9221971"/>
            <a:ext cx="5369342" cy="7754"/>
          </a:xfrm>
          <a:prstGeom prst="line">
            <a:avLst/>
          </a:prstGeom>
          <a:ln w="19050">
            <a:solidFill>
              <a:srgbClr val="E8856C"/>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8B08C2F-09AE-44B5-9D93-F0BA943AC46C}"/>
              </a:ext>
            </a:extLst>
          </p:cNvPr>
          <p:cNvSpPr/>
          <p:nvPr/>
        </p:nvSpPr>
        <p:spPr>
          <a:xfrm>
            <a:off x="702244" y="8906500"/>
            <a:ext cx="5457924" cy="630942"/>
          </a:xfrm>
          <a:prstGeom prst="rect">
            <a:avLst/>
          </a:prstGeom>
        </p:spPr>
        <p:txBody>
          <a:bodyPr wrap="square">
            <a:spAutoFit/>
          </a:bodyPr>
          <a:lstStyle/>
          <a:p>
            <a:endParaRPr lang="en-GB" sz="700" dirty="0">
              <a:solidFill>
                <a:srgbClr val="000000"/>
              </a:solidFill>
              <a:latin typeface="Arial" panose="020B0604020202020204" pitchFamily="34" charset="0"/>
            </a:endParaRPr>
          </a:p>
          <a:p>
            <a:r>
              <a:rPr lang="en-GB" sz="700" b="1" dirty="0">
                <a:solidFill>
                  <a:srgbClr val="DE6136"/>
                </a:solidFill>
                <a:latin typeface="Arial" panose="020B0604020202020204" pitchFamily="34" charset="0"/>
              </a:rPr>
              <a:t>edfenergy.com </a:t>
            </a:r>
          </a:p>
          <a:p>
            <a:endParaRPr lang="en-GB" sz="700" b="1" dirty="0">
              <a:solidFill>
                <a:srgbClr val="DE6136"/>
              </a:solidFill>
              <a:latin typeface="Arial" panose="020B0604020202020204" pitchFamily="34" charset="0"/>
            </a:endParaRPr>
          </a:p>
          <a:p>
            <a:r>
              <a:rPr lang="en-GB" sz="700" dirty="0">
                <a:solidFill>
                  <a:srgbClr val="808285"/>
                </a:solidFill>
                <a:latin typeface="Arial" panose="020B0604020202020204" pitchFamily="34" charset="0"/>
              </a:rPr>
              <a:t>EDF Energy is a trading name used by EDF Energy Customers Ltd, Reg. No. 02228297 whose Registered Office is at 90 Whitfield Street, London, W1T 4EZ, incorporated in England and Wales. </a:t>
            </a:r>
            <a:endParaRPr lang="en-GB" sz="700" dirty="0"/>
          </a:p>
        </p:txBody>
      </p:sp>
      <p:sp>
        <p:nvSpPr>
          <p:cNvPr id="11" name="Rectangle 10">
            <a:extLst>
              <a:ext uri="{FF2B5EF4-FFF2-40B4-BE49-F238E27FC236}">
                <a16:creationId xmlns:a16="http://schemas.microsoft.com/office/drawing/2014/main" id="{CE781A6B-C823-4970-96AE-EFAC44BBBE89}"/>
              </a:ext>
            </a:extLst>
          </p:cNvPr>
          <p:cNvSpPr/>
          <p:nvPr/>
        </p:nvSpPr>
        <p:spPr>
          <a:xfrm>
            <a:off x="838200" y="1670407"/>
            <a:ext cx="5219700" cy="5470728"/>
          </a:xfrm>
          <a:prstGeom prst="rect">
            <a:avLst/>
          </a:prstGeom>
        </p:spPr>
        <p:txBody>
          <a:bodyPr wrap="square">
            <a:spAutoFit/>
          </a:bodyPr>
          <a:lstStyle/>
          <a:p>
            <a:r>
              <a:rPr lang="en-GB" sz="2150" dirty="0">
                <a:solidFill>
                  <a:srgbClr val="F15921"/>
                </a:solidFill>
                <a:latin typeface="Arial" panose="020B0604020202020204" pitchFamily="34" charset="0"/>
              </a:rPr>
              <a:t>Business Electricity</a:t>
            </a: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r>
              <a:rPr lang="en-GB" sz="800" b="1" dirty="0">
                <a:solidFill>
                  <a:srgbClr val="F15921"/>
                </a:solidFill>
                <a:latin typeface="Arial" panose="020B0604020202020204" pitchFamily="34" charset="0"/>
              </a:rPr>
              <a:t>Former Tariff Business Electricity Prices from 1 February 2024 </a:t>
            </a:r>
          </a:p>
          <a:p>
            <a:r>
              <a:rPr lang="en-GB" sz="800" dirty="0">
                <a:solidFill>
                  <a:srgbClr val="211E1F"/>
                </a:solidFill>
                <a:latin typeface="Arial" panose="020B0604020202020204" pitchFamily="34" charset="0"/>
              </a:rPr>
              <a:t>Non Half Hourly Former Tariff Large Business Electricity prices for EDF customers in all areas. </a:t>
            </a: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r>
              <a:rPr lang="en-GB" sz="800" b="1" dirty="0">
                <a:solidFill>
                  <a:srgbClr val="F15921"/>
                </a:solidFill>
                <a:latin typeface="Arial" panose="020B0604020202020204" pitchFamily="34" charset="0"/>
              </a:rPr>
              <a:t>Important Information: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The prices stated here apply from 1 February 2024.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Where there are any changes to your existing prices during a billing period, charges will be pro-rated for the number of days up to the price change. The new charges will apply pro rata for the remaining bill period. Estimated data may be used in accordance with your supply terms.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The Standing Charge is applied per meter.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All unit prices are in pence per kWh and exclude VAT, Climate Change Levy (CCL) and Metering Costs. </a:t>
            </a:r>
          </a:p>
          <a:p>
            <a:pPr marL="171450" indent="-171450">
              <a:buFont typeface="Arial" panose="020B0604020202020204" pitchFamily="34" charset="0"/>
              <a:buChar char="•"/>
            </a:pPr>
            <a:r>
              <a:rPr lang="en-GB" sz="800" dirty="0">
                <a:solidFill>
                  <a:srgbClr val="211E1F"/>
                </a:solidFill>
                <a:latin typeface="Arial" panose="020B0604020202020204" pitchFamily="34" charset="0"/>
              </a:rPr>
              <a:t>The Standing Charge is updated annually from April to reflect changes to TNUOS and DUOS costs.</a:t>
            </a:r>
          </a:p>
          <a:p>
            <a:endParaRPr lang="en-GB" sz="800" dirty="0">
              <a:solidFill>
                <a:srgbClr val="F15921"/>
              </a:solidFill>
              <a:latin typeface="Arial" panose="020B0604020202020204" pitchFamily="34" charset="0"/>
            </a:endParaRPr>
          </a:p>
          <a:p>
            <a:endParaRPr lang="en-GB" sz="800" dirty="0">
              <a:solidFill>
                <a:srgbClr val="F15921"/>
              </a:solidFill>
              <a:latin typeface="Arial" panose="020B0604020202020204" pitchFamily="34" charset="0"/>
            </a:endParaRPr>
          </a:p>
          <a:p>
            <a:r>
              <a:rPr lang="en-GB" sz="800" b="1" dirty="0">
                <a:solidFill>
                  <a:srgbClr val="F15921"/>
                </a:solidFill>
                <a:latin typeface="Arial" panose="020B0604020202020204" pitchFamily="34" charset="0"/>
              </a:rPr>
              <a:t>Definitions: </a:t>
            </a:r>
          </a:p>
          <a:p>
            <a:r>
              <a:rPr lang="en-GB" sz="800" dirty="0">
                <a:solidFill>
                  <a:srgbClr val="211E1F"/>
                </a:solidFill>
                <a:latin typeface="Arial" panose="020B0604020202020204" pitchFamily="34" charset="0"/>
              </a:rPr>
              <a:t>† Charged at pence per day </a:t>
            </a:r>
          </a:p>
          <a:p>
            <a:r>
              <a:rPr lang="en-GB" sz="800" dirty="0">
                <a:solidFill>
                  <a:srgbClr val="211E1F"/>
                </a:solidFill>
                <a:latin typeface="Arial" panose="020B0604020202020204" pitchFamily="34" charset="0"/>
              </a:rPr>
              <a:t>^ Pence per kWh </a:t>
            </a:r>
          </a:p>
          <a:p>
            <a:endParaRPr lang="en-GB" sz="800" dirty="0">
              <a:solidFill>
                <a:srgbClr val="211E1F"/>
              </a:solidFill>
              <a:latin typeface="Arial" panose="020B0604020202020204" pitchFamily="34" charset="0"/>
            </a:endParaRPr>
          </a:p>
          <a:p>
            <a:endParaRPr lang="en-GB" sz="800" dirty="0">
              <a:solidFill>
                <a:srgbClr val="211E1F"/>
              </a:solidFill>
              <a:latin typeface="Arial" panose="020B0604020202020204" pitchFamily="34" charset="0"/>
            </a:endParaRPr>
          </a:p>
          <a:p>
            <a:endParaRPr lang="en-GB" sz="800" dirty="0">
              <a:solidFill>
                <a:srgbClr val="211E1F"/>
              </a:solidFill>
              <a:latin typeface="Arial" panose="020B0604020202020204" pitchFamily="34" charset="0"/>
            </a:endParaRPr>
          </a:p>
          <a:p>
            <a:r>
              <a:rPr lang="en-GB" sz="800" dirty="0">
                <a:solidFill>
                  <a:srgbClr val="211E1F"/>
                </a:solidFill>
                <a:latin typeface="Arial" panose="020B0604020202020204" pitchFamily="34" charset="0"/>
              </a:rPr>
              <a:t>For Terms and Conditions please visit </a:t>
            </a:r>
            <a:r>
              <a:rPr lang="en-GB" sz="800" dirty="0">
                <a:solidFill>
                  <a:srgbClr val="0000FF"/>
                </a:solidFill>
                <a:latin typeface="Arial" panose="020B0604020202020204" pitchFamily="34" charset="0"/>
              </a:rPr>
              <a:t>www.edfenergy.com/t-and-c </a:t>
            </a:r>
          </a:p>
          <a:p>
            <a:endParaRPr lang="en-GB" sz="800" dirty="0">
              <a:solidFill>
                <a:srgbClr val="211E1F"/>
              </a:solidFill>
              <a:latin typeface="Arial" panose="020B0604020202020204" pitchFamily="34" charset="0"/>
            </a:endParaRPr>
          </a:p>
          <a:p>
            <a:r>
              <a:rPr lang="en-GB" sz="800" dirty="0">
                <a:solidFill>
                  <a:srgbClr val="211E1F"/>
                </a:solidFill>
                <a:latin typeface="Arial" panose="020B0604020202020204" pitchFamily="34" charset="0"/>
              </a:rPr>
              <a:t>For more information, please call us on 0845 366 3664. </a:t>
            </a:r>
          </a:p>
          <a:p>
            <a:r>
              <a:rPr lang="en-GB" sz="800" dirty="0">
                <a:solidFill>
                  <a:srgbClr val="211E1F"/>
                </a:solidFill>
                <a:latin typeface="Arial" panose="020B0604020202020204" pitchFamily="34" charset="0"/>
              </a:rPr>
              <a:t>We’re open Monday to Friday between 9am and 5pm. </a:t>
            </a:r>
          </a:p>
          <a:p>
            <a:r>
              <a:rPr lang="en-GB" sz="800" dirty="0">
                <a:solidFill>
                  <a:srgbClr val="211E1F"/>
                </a:solidFill>
                <a:latin typeface="Arial" panose="020B0604020202020204" pitchFamily="34" charset="0"/>
              </a:rPr>
              <a:t>We may monitor and/or record calls for security, quality or training purposes. Calls from BT landlines to numbers beginning with 0845 may be free. The price of calls may vary with other operators and calls from mobiles may be considerably higher. Please check with your operator for exact charges. Calls to ‘0800’ numbers are free from BT landlines, other network operators’ charges may vary. Lines are open Monday - Friday 9am - 5pm. EDF Energy is a trading name used by EDF Energy Customers Ltd, Reg. No. 02228297 whose Registered Office is at 90 Whitfield Street, London, W1T 4EZ, incorporated in England and Wales. </a:t>
            </a:r>
            <a:endParaRPr lang="en-GB" sz="800" dirty="0"/>
          </a:p>
        </p:txBody>
      </p:sp>
      <p:sp>
        <p:nvSpPr>
          <p:cNvPr id="13" name="Rectangle 12">
            <a:extLst>
              <a:ext uri="{FF2B5EF4-FFF2-40B4-BE49-F238E27FC236}">
                <a16:creationId xmlns:a16="http://schemas.microsoft.com/office/drawing/2014/main" id="{7277B9BA-52BD-4B25-987A-38FB130EE8AA}"/>
              </a:ext>
            </a:extLst>
          </p:cNvPr>
          <p:cNvSpPr/>
          <p:nvPr/>
        </p:nvSpPr>
        <p:spPr>
          <a:xfrm>
            <a:off x="5445918" y="164306"/>
            <a:ext cx="1271587" cy="640556"/>
          </a:xfrm>
          <a:prstGeom prst="rect">
            <a:avLst/>
          </a:prstGeom>
          <a:solidFill>
            <a:srgbClr val="EB5A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5" name="Picture 14">
            <a:extLst>
              <a:ext uri="{FF2B5EF4-FFF2-40B4-BE49-F238E27FC236}">
                <a16:creationId xmlns:a16="http://schemas.microsoft.com/office/drawing/2014/main" id="{741E6B50-8E76-4BD0-936B-2D32BF4971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9766" y="-28987"/>
            <a:ext cx="1593471" cy="1000538"/>
          </a:xfrm>
          <a:prstGeom prst="rect">
            <a:avLst/>
          </a:prstGeom>
        </p:spPr>
      </p:pic>
      <p:graphicFrame>
        <p:nvGraphicFramePr>
          <p:cNvPr id="9" name="Table 8">
            <a:extLst>
              <a:ext uri="{FF2B5EF4-FFF2-40B4-BE49-F238E27FC236}">
                <a16:creationId xmlns:a16="http://schemas.microsoft.com/office/drawing/2014/main" id="{4AAC3CE0-5E0C-464E-A5EF-426BEDC0EE38}"/>
              </a:ext>
            </a:extLst>
          </p:cNvPr>
          <p:cNvGraphicFramePr>
            <a:graphicFrameLocks noGrp="1"/>
          </p:cNvGraphicFramePr>
          <p:nvPr>
            <p:extLst>
              <p:ext uri="{D42A27DB-BD31-4B8C-83A1-F6EECF244321}">
                <p14:modId xmlns:p14="http://schemas.microsoft.com/office/powerpoint/2010/main" val="1962252751"/>
              </p:ext>
            </p:extLst>
          </p:nvPr>
        </p:nvGraphicFramePr>
        <p:xfrm>
          <a:off x="933449" y="2667000"/>
          <a:ext cx="5000625" cy="853440"/>
        </p:xfrm>
        <a:graphic>
          <a:graphicData uri="http://schemas.openxmlformats.org/drawingml/2006/table">
            <a:tbl>
              <a:tblPr firstRow="1" bandRow="1">
                <a:tableStyleId>{5C22544A-7EE6-4342-B048-85BDC9FD1C3A}</a:tableStyleId>
              </a:tblPr>
              <a:tblGrid>
                <a:gridCol w="1666875">
                  <a:extLst>
                    <a:ext uri="{9D8B030D-6E8A-4147-A177-3AD203B41FA5}">
                      <a16:colId xmlns:a16="http://schemas.microsoft.com/office/drawing/2014/main" val="3500444101"/>
                    </a:ext>
                  </a:extLst>
                </a:gridCol>
                <a:gridCol w="1666875">
                  <a:extLst>
                    <a:ext uri="{9D8B030D-6E8A-4147-A177-3AD203B41FA5}">
                      <a16:colId xmlns:a16="http://schemas.microsoft.com/office/drawing/2014/main" val="2522958901"/>
                    </a:ext>
                  </a:extLst>
                </a:gridCol>
                <a:gridCol w="1666875">
                  <a:extLst>
                    <a:ext uri="{9D8B030D-6E8A-4147-A177-3AD203B41FA5}">
                      <a16:colId xmlns:a16="http://schemas.microsoft.com/office/drawing/2014/main" val="2321764836"/>
                    </a:ext>
                  </a:extLst>
                </a:gridCol>
              </a:tblGrid>
              <a:tr h="176213">
                <a:tc>
                  <a:txBody>
                    <a:bodyPr/>
                    <a:lstStyle/>
                    <a:p>
                      <a:pPr algn="ctr"/>
                      <a:r>
                        <a:rPr lang="en-GB" sz="800" dirty="0"/>
                        <a:t>Meter Type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dirty="0"/>
                        <a:t>Fixed Daily Charge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dirty="0"/>
                        <a:t>Unit Rate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extLst>
                  <a:ext uri="{0D108BD9-81ED-4DB2-BD59-A6C34878D82A}">
                    <a16:rowId xmlns:a16="http://schemas.microsoft.com/office/drawing/2014/main" val="1680858230"/>
                  </a:ext>
                </a:extLst>
              </a:tr>
              <a:tr h="176213">
                <a:tc>
                  <a:txBody>
                    <a:bodyPr/>
                    <a:lstStyle/>
                    <a:p>
                      <a:r>
                        <a:rPr lang="en-GB" sz="800" dirty="0"/>
                        <a:t>Profile Class 01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t>397.44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27.46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2477849"/>
                  </a:ext>
                </a:extLst>
              </a:tr>
              <a:tr h="176213">
                <a:tc>
                  <a:txBody>
                    <a:bodyPr/>
                    <a:lstStyle/>
                    <a:p>
                      <a:r>
                        <a:rPr lang="en-GB" sz="800" dirty="0"/>
                        <a:t>Profile Class 05 – 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t>397.44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27.46</a:t>
                      </a:r>
                      <a:endPar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7238960"/>
                  </a:ext>
                </a:extLst>
              </a:tr>
              <a:tr h="176213">
                <a:tc>
                  <a:txBody>
                    <a:bodyPr/>
                    <a:lstStyle/>
                    <a:p>
                      <a:r>
                        <a:rPr lang="en-GB" sz="800" dirty="0"/>
                        <a:t>Unmetered Supply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t>397.44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27.46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0683780"/>
                  </a:ext>
                </a:extLst>
              </a:tr>
            </a:tbl>
          </a:graphicData>
        </a:graphic>
      </p:graphicFrame>
    </p:spTree>
    <p:extLst>
      <p:ext uri="{BB962C8B-B14F-4D97-AF65-F5344CB8AC3E}">
        <p14:creationId xmlns:p14="http://schemas.microsoft.com/office/powerpoint/2010/main" val="36886453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165A870677F394CA97AB7EDC9B98F4E" ma:contentTypeVersion="14" ma:contentTypeDescription="Create a new document." ma:contentTypeScope="" ma:versionID="3e47e4d8e8fac3b1758a5c6010b7f917">
  <xsd:schema xmlns:xsd="http://www.w3.org/2001/XMLSchema" xmlns:xs="http://www.w3.org/2001/XMLSchema" xmlns:p="http://schemas.microsoft.com/office/2006/metadata/properties" xmlns:ns2="99c56fac-74db-4097-a212-7317c5c76a41" xmlns:ns3="e29f695a-c882-4701-9e7b-e5781baa4fe0" targetNamespace="http://schemas.microsoft.com/office/2006/metadata/properties" ma:root="true" ma:fieldsID="41f2bccde575d27c89fd5a2226723432" ns2:_="" ns3:_="">
    <xsd:import namespace="99c56fac-74db-4097-a212-7317c5c76a41"/>
    <xsd:import namespace="e29f695a-c882-4701-9e7b-e5781baa4f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c56fac-74db-4097-a212-7317c5c76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c3a9f52-cc49-4e1c-971c-abeceeca225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29f695a-c882-4701-9e7b-e5781baa4fe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824ceff4-3fc2-407e-bd47-a1b13fb444e0}" ma:internalName="TaxCatchAll" ma:showField="CatchAllData" ma:web="e29f695a-c882-4701-9e7b-e5781baa4f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9c56fac-74db-4097-a212-7317c5c76a41">
      <Terms xmlns="http://schemas.microsoft.com/office/infopath/2007/PartnerControls"/>
    </lcf76f155ced4ddcb4097134ff3c332f>
    <TaxCatchAll xmlns="e29f695a-c882-4701-9e7b-e5781baa4fe0" xsi:nil="true"/>
  </documentManagement>
</p:properties>
</file>

<file path=customXml/itemProps1.xml><?xml version="1.0" encoding="utf-8"?>
<ds:datastoreItem xmlns:ds="http://schemas.openxmlformats.org/officeDocument/2006/customXml" ds:itemID="{E460997C-B0E0-4A34-9F35-D320884241BC}">
  <ds:schemaRefs>
    <ds:schemaRef ds:uri="http://schemas.microsoft.com/sharepoint/v3/contenttype/forms"/>
  </ds:schemaRefs>
</ds:datastoreItem>
</file>

<file path=customXml/itemProps2.xml><?xml version="1.0" encoding="utf-8"?>
<ds:datastoreItem xmlns:ds="http://schemas.openxmlformats.org/officeDocument/2006/customXml" ds:itemID="{3DB66B65-34E1-4BEC-878A-C137011C30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c56fac-74db-4097-a212-7317c5c76a41"/>
    <ds:schemaRef ds:uri="e29f695a-c882-4701-9e7b-e5781baa4f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FC86A6-E21A-4D61-B188-EFA4396C2913}">
  <ds:schemaRefs>
    <ds:schemaRef ds:uri="http://schemas.microsoft.com/office/2006/metadata/properties"/>
    <ds:schemaRef ds:uri="http://schemas.microsoft.com/office/infopath/2007/PartnerControls"/>
    <ds:schemaRef ds:uri="99c56fac-74db-4097-a212-7317c5c76a41"/>
    <ds:schemaRef ds:uri="e29f695a-c882-4701-9e7b-e5781baa4fe0"/>
  </ds:schemaRefs>
</ds:datastoreItem>
</file>

<file path=docProps/app.xml><?xml version="1.0" encoding="utf-8"?>
<Properties xmlns="http://schemas.openxmlformats.org/officeDocument/2006/extended-properties" xmlns:vt="http://schemas.openxmlformats.org/officeDocument/2006/docPropsVTypes">
  <Template>Office Theme</Template>
  <TotalTime>631</TotalTime>
  <Words>378</Words>
  <Application>Microsoft Office PowerPoint</Application>
  <PresentationFormat>A4 Paper (210x297 mm)</PresentationFormat>
  <Paragraphs>50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Haynes, Rosie</dc:creator>
  <cp:lastModifiedBy>Tavi Mei</cp:lastModifiedBy>
  <cp:revision>24</cp:revision>
  <dcterms:created xsi:type="dcterms:W3CDTF">2022-07-28T13:21:37Z</dcterms:created>
  <dcterms:modified xsi:type="dcterms:W3CDTF">2024-01-26T15:37:51Z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0x0101005165A870677F394CA97AB7EDC9B98F4E</vt:lpwstr>
  </property>
  <property fmtid="{D5CDD505-2E9C-101B-9397-08002B2CF9AE}" pid="3" name="MediaServiceImageTags">
    <vt:lpwstr/>
  </property>
</Properties>
</file>