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9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9933"/>
    <a:srgbClr val="FE5817"/>
    <a:srgbClr val="E7E7E8"/>
    <a:srgbClr val="E7F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5C3167-FA82-42B5-9CCE-6C24A83BCBC7}" v="7" dt="2024-01-30T10:23:33.6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89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i, Xinyue (Tavi)" userId="68678910-38a2-4c1e-ac3b-c280e4362e2d" providerId="ADAL" clId="{B95C3167-FA82-42B5-9CCE-6C24A83BCBC7}"/>
    <pc:docChg chg="modSld">
      <pc:chgData name="Mei, Xinyue (Tavi)" userId="68678910-38a2-4c1e-ac3b-c280e4362e2d" providerId="ADAL" clId="{B95C3167-FA82-42B5-9CCE-6C24A83BCBC7}" dt="2024-01-30T10:23:33.694" v="1" actId="20577"/>
      <pc:docMkLst>
        <pc:docMk/>
      </pc:docMkLst>
      <pc:sldChg chg="modSp mod">
        <pc:chgData name="Mei, Xinyue (Tavi)" userId="68678910-38a2-4c1e-ac3b-c280e4362e2d" providerId="ADAL" clId="{B95C3167-FA82-42B5-9CCE-6C24A83BCBC7}" dt="2024-01-30T10:19:39.036" v="0" actId="20577"/>
        <pc:sldMkLst>
          <pc:docMk/>
          <pc:sldMk cId="3151571921" sldId="257"/>
        </pc:sldMkLst>
        <pc:spChg chg="mod">
          <ac:chgData name="Mei, Xinyue (Tavi)" userId="68678910-38a2-4c1e-ac3b-c280e4362e2d" providerId="ADAL" clId="{B95C3167-FA82-42B5-9CCE-6C24A83BCBC7}" dt="2024-01-30T10:19:39.036" v="0" actId="20577"/>
          <ac:spMkLst>
            <pc:docMk/>
            <pc:sldMk cId="3151571921" sldId="257"/>
            <ac:spMk id="23" creationId="{BB4BC376-B040-4CEC-9F8B-96599F809F7C}"/>
          </ac:spMkLst>
        </pc:spChg>
      </pc:sldChg>
      <pc:sldChg chg="modSp mod">
        <pc:chgData name="Mei, Xinyue (Tavi)" userId="68678910-38a2-4c1e-ac3b-c280e4362e2d" providerId="ADAL" clId="{B95C3167-FA82-42B5-9CCE-6C24A83BCBC7}" dt="2024-01-30T10:23:33.694" v="1" actId="20577"/>
        <pc:sldMkLst>
          <pc:docMk/>
          <pc:sldMk cId="2764996651" sldId="258"/>
        </pc:sldMkLst>
        <pc:spChg chg="mod">
          <ac:chgData name="Mei, Xinyue (Tavi)" userId="68678910-38a2-4c1e-ac3b-c280e4362e2d" providerId="ADAL" clId="{B95C3167-FA82-42B5-9CCE-6C24A83BCBC7}" dt="2024-01-30T10:23:33.694" v="1" actId="20577"/>
          <ac:spMkLst>
            <pc:docMk/>
            <pc:sldMk cId="2764996651" sldId="258"/>
            <ac:spMk id="15" creationId="{FEE71C46-D531-44F3-8F30-BABABB078D99}"/>
          </ac:spMkLst>
        </pc:spChg>
      </pc:sldChg>
    </pc:docChg>
  </pc:docChgLst>
  <pc:docChgLst>
    <pc:chgData name="Mei, Xinyue (Tavi)" userId="68678910-38a2-4c1e-ac3b-c280e4362e2d" providerId="ADAL" clId="{D7DE0A47-DFAD-42BD-9843-5CFF425004C8}"/>
    <pc:docChg chg="undo custSel modSld">
      <pc:chgData name="Mei, Xinyue (Tavi)" userId="68678910-38a2-4c1e-ac3b-c280e4362e2d" providerId="ADAL" clId="{D7DE0A47-DFAD-42BD-9843-5CFF425004C8}" dt="2023-12-21T14:52:50.005" v="14"/>
      <pc:docMkLst>
        <pc:docMk/>
      </pc:docMkLst>
      <pc:sldChg chg="modSp mod">
        <pc:chgData name="Mei, Xinyue (Tavi)" userId="68678910-38a2-4c1e-ac3b-c280e4362e2d" providerId="ADAL" clId="{D7DE0A47-DFAD-42BD-9843-5CFF425004C8}" dt="2023-12-21T14:52:50.005" v="14"/>
        <pc:sldMkLst>
          <pc:docMk/>
          <pc:sldMk cId="3151571921" sldId="257"/>
        </pc:sldMkLst>
        <pc:spChg chg="mod">
          <ac:chgData name="Mei, Xinyue (Tavi)" userId="68678910-38a2-4c1e-ac3b-c280e4362e2d" providerId="ADAL" clId="{D7DE0A47-DFAD-42BD-9843-5CFF425004C8}" dt="2023-12-21T14:51:39.440" v="2" actId="20577"/>
          <ac:spMkLst>
            <pc:docMk/>
            <pc:sldMk cId="3151571921" sldId="257"/>
            <ac:spMk id="19" creationId="{E315108B-42AB-4EF9-842D-5742019B4EB0}"/>
          </ac:spMkLst>
        </pc:spChg>
        <pc:graphicFrameChg chg="mod">
          <ac:chgData name="Mei, Xinyue (Tavi)" userId="68678910-38a2-4c1e-ac3b-c280e4362e2d" providerId="ADAL" clId="{D7DE0A47-DFAD-42BD-9843-5CFF425004C8}" dt="2023-12-21T14:52:50.005" v="14"/>
          <ac:graphicFrameMkLst>
            <pc:docMk/>
            <pc:sldMk cId="3151571921" sldId="257"/>
            <ac:graphicFrameMk id="5" creationId="{95762F3D-E537-43AB-B4C6-CA1E1AB639CD}"/>
          </ac:graphicFrameMkLst>
        </pc:graphicFrameChg>
      </pc:sldChg>
      <pc:sldChg chg="addSp delSp modSp mod">
        <pc:chgData name="Mei, Xinyue (Tavi)" userId="68678910-38a2-4c1e-ac3b-c280e4362e2d" providerId="ADAL" clId="{D7DE0A47-DFAD-42BD-9843-5CFF425004C8}" dt="2023-12-21T14:51:58.289" v="7" actId="20577"/>
        <pc:sldMkLst>
          <pc:docMk/>
          <pc:sldMk cId="2764996651" sldId="258"/>
        </pc:sldMkLst>
        <pc:spChg chg="mod">
          <ac:chgData name="Mei, Xinyue (Tavi)" userId="68678910-38a2-4c1e-ac3b-c280e4362e2d" providerId="ADAL" clId="{D7DE0A47-DFAD-42BD-9843-5CFF425004C8}" dt="2023-12-21T14:51:58.289" v="7" actId="20577"/>
          <ac:spMkLst>
            <pc:docMk/>
            <pc:sldMk cId="2764996651" sldId="258"/>
            <ac:spMk id="12" creationId="{89F42D43-490B-42FB-AC93-57238804BDBE}"/>
          </ac:spMkLst>
        </pc:spChg>
        <pc:picChg chg="add del">
          <ac:chgData name="Mei, Xinyue (Tavi)" userId="68678910-38a2-4c1e-ac3b-c280e4362e2d" providerId="ADAL" clId="{D7DE0A47-DFAD-42BD-9843-5CFF425004C8}" dt="2023-12-21T14:51:51.182" v="4" actId="22"/>
          <ac:picMkLst>
            <pc:docMk/>
            <pc:sldMk cId="2764996651" sldId="258"/>
            <ac:picMk id="4" creationId="{E1482C46-10DA-DBA6-BBEC-FFE24481442A}"/>
          </ac:picMkLst>
        </pc:picChg>
      </pc:sldChg>
    </pc:docChg>
  </pc:docChgLst>
  <pc:docChgLst>
    <pc:chgData name="Tavi Mei" userId="68678910-38a2-4c1e-ac3b-c280e4362e2d" providerId="ADAL" clId="{B31E9404-ED0C-4457-B254-BFD705683123}"/>
    <pc:docChg chg="modSld">
      <pc:chgData name="Tavi Mei" userId="68678910-38a2-4c1e-ac3b-c280e4362e2d" providerId="ADAL" clId="{B31E9404-ED0C-4457-B254-BFD705683123}" dt="2023-11-29T10:52:14.617" v="0"/>
      <pc:docMkLst>
        <pc:docMk/>
      </pc:docMkLst>
      <pc:sldChg chg="modSp">
        <pc:chgData name="Tavi Mei" userId="68678910-38a2-4c1e-ac3b-c280e4362e2d" providerId="ADAL" clId="{B31E9404-ED0C-4457-B254-BFD705683123}" dt="2023-11-29T10:52:14.617" v="0"/>
        <pc:sldMkLst>
          <pc:docMk/>
          <pc:sldMk cId="3151571921" sldId="257"/>
        </pc:sldMkLst>
        <pc:graphicFrameChg chg="mod">
          <ac:chgData name="Tavi Mei" userId="68678910-38a2-4c1e-ac3b-c280e4362e2d" providerId="ADAL" clId="{B31E9404-ED0C-4457-B254-BFD705683123}" dt="2023-11-29T10:52:14.617" v="0"/>
          <ac:graphicFrameMkLst>
            <pc:docMk/>
            <pc:sldMk cId="3151571921" sldId="257"/>
            <ac:graphicFrameMk id="5" creationId="{95762F3D-E537-43AB-B4C6-CA1E1AB639CD}"/>
          </ac:graphicFrameMkLst>
        </pc:graphicFrameChg>
      </pc:sldChg>
    </pc:docChg>
  </pc:docChgLst>
  <pc:docChgLst>
    <pc:chgData name="Tavi Mei" userId="68678910-38a2-4c1e-ac3b-c280e4362e2d" providerId="ADAL" clId="{A5C20F0D-4262-4907-AC29-A5D4C053E884}"/>
    <pc:docChg chg="modSld">
      <pc:chgData name="Tavi Mei" userId="68678910-38a2-4c1e-ac3b-c280e4362e2d" providerId="ADAL" clId="{A5C20F0D-4262-4907-AC29-A5D4C053E884}" dt="2023-10-25T21:39:05.945" v="13" actId="20577"/>
      <pc:docMkLst>
        <pc:docMk/>
      </pc:docMkLst>
      <pc:sldChg chg="modSp mod">
        <pc:chgData name="Tavi Mei" userId="68678910-38a2-4c1e-ac3b-c280e4362e2d" providerId="ADAL" clId="{A5C20F0D-4262-4907-AC29-A5D4C053E884}" dt="2023-10-25T21:38:51.153" v="8" actId="20577"/>
        <pc:sldMkLst>
          <pc:docMk/>
          <pc:sldMk cId="3151571921" sldId="257"/>
        </pc:sldMkLst>
        <pc:spChg chg="mod">
          <ac:chgData name="Tavi Mei" userId="68678910-38a2-4c1e-ac3b-c280e4362e2d" providerId="ADAL" clId="{A5C20F0D-4262-4907-AC29-A5D4C053E884}" dt="2023-10-25T21:38:51.153" v="8" actId="20577"/>
          <ac:spMkLst>
            <pc:docMk/>
            <pc:sldMk cId="3151571921" sldId="257"/>
            <ac:spMk id="19" creationId="{E315108B-42AB-4EF9-842D-5742019B4EB0}"/>
          </ac:spMkLst>
        </pc:spChg>
        <pc:graphicFrameChg chg="mod">
          <ac:chgData name="Tavi Mei" userId="68678910-38a2-4c1e-ac3b-c280e4362e2d" providerId="ADAL" clId="{A5C20F0D-4262-4907-AC29-A5D4C053E884}" dt="2023-10-25T21:38:44.061" v="0"/>
          <ac:graphicFrameMkLst>
            <pc:docMk/>
            <pc:sldMk cId="3151571921" sldId="257"/>
            <ac:graphicFrameMk id="5" creationId="{95762F3D-E537-43AB-B4C6-CA1E1AB639CD}"/>
          </ac:graphicFrameMkLst>
        </pc:graphicFrameChg>
      </pc:sldChg>
      <pc:sldChg chg="modSp mod">
        <pc:chgData name="Tavi Mei" userId="68678910-38a2-4c1e-ac3b-c280e4362e2d" providerId="ADAL" clId="{A5C20F0D-4262-4907-AC29-A5D4C053E884}" dt="2023-10-25T21:39:05.945" v="13" actId="20577"/>
        <pc:sldMkLst>
          <pc:docMk/>
          <pc:sldMk cId="2764996651" sldId="258"/>
        </pc:sldMkLst>
        <pc:spChg chg="mod">
          <ac:chgData name="Tavi Mei" userId="68678910-38a2-4c1e-ac3b-c280e4362e2d" providerId="ADAL" clId="{A5C20F0D-4262-4907-AC29-A5D4C053E884}" dt="2023-10-25T21:39:05.945" v="13" actId="20577"/>
          <ac:spMkLst>
            <pc:docMk/>
            <pc:sldMk cId="2764996651" sldId="258"/>
            <ac:spMk id="12" creationId="{89F42D43-490B-42FB-AC93-57238804BDBE}"/>
          </ac:spMkLst>
        </pc:spChg>
      </pc:sldChg>
    </pc:docChg>
  </pc:docChgLst>
  <pc:docChgLst>
    <pc:chgData name="Tavi Mei" userId="68678910-38a2-4c1e-ac3b-c280e4362e2d" providerId="ADAL" clId="{B95C3167-FA82-42B5-9CCE-6C24A83BCBC7}"/>
    <pc:docChg chg="modSld">
      <pc:chgData name="Tavi Mei" userId="68678910-38a2-4c1e-ac3b-c280e4362e2d" providerId="ADAL" clId="{B95C3167-FA82-42B5-9CCE-6C24A83BCBC7}" dt="2024-01-26T15:41:47.313" v="18" actId="20577"/>
      <pc:docMkLst>
        <pc:docMk/>
      </pc:docMkLst>
      <pc:sldChg chg="modSp mod">
        <pc:chgData name="Tavi Mei" userId="68678910-38a2-4c1e-ac3b-c280e4362e2d" providerId="ADAL" clId="{B95C3167-FA82-42B5-9CCE-6C24A83BCBC7}" dt="2024-01-26T15:41:42.602" v="11" actId="20577"/>
        <pc:sldMkLst>
          <pc:docMk/>
          <pc:sldMk cId="3151571921" sldId="257"/>
        </pc:sldMkLst>
        <pc:spChg chg="mod">
          <ac:chgData name="Tavi Mei" userId="68678910-38a2-4c1e-ac3b-c280e4362e2d" providerId="ADAL" clId="{B95C3167-FA82-42B5-9CCE-6C24A83BCBC7}" dt="2024-01-26T15:41:42.602" v="11" actId="20577"/>
          <ac:spMkLst>
            <pc:docMk/>
            <pc:sldMk cId="3151571921" sldId="257"/>
            <ac:spMk id="19" creationId="{E315108B-42AB-4EF9-842D-5742019B4EB0}"/>
          </ac:spMkLst>
        </pc:spChg>
        <pc:graphicFrameChg chg="mod">
          <ac:chgData name="Tavi Mei" userId="68678910-38a2-4c1e-ac3b-c280e4362e2d" providerId="ADAL" clId="{B95C3167-FA82-42B5-9CCE-6C24A83BCBC7}" dt="2024-01-26T15:41:38.330" v="4"/>
          <ac:graphicFrameMkLst>
            <pc:docMk/>
            <pc:sldMk cId="3151571921" sldId="257"/>
            <ac:graphicFrameMk id="5" creationId="{95762F3D-E537-43AB-B4C6-CA1E1AB639CD}"/>
          </ac:graphicFrameMkLst>
        </pc:graphicFrameChg>
      </pc:sldChg>
      <pc:sldChg chg="modSp mod">
        <pc:chgData name="Tavi Mei" userId="68678910-38a2-4c1e-ac3b-c280e4362e2d" providerId="ADAL" clId="{B95C3167-FA82-42B5-9CCE-6C24A83BCBC7}" dt="2024-01-26T15:41:47.313" v="18" actId="20577"/>
        <pc:sldMkLst>
          <pc:docMk/>
          <pc:sldMk cId="2764996651" sldId="258"/>
        </pc:sldMkLst>
        <pc:spChg chg="mod">
          <ac:chgData name="Tavi Mei" userId="68678910-38a2-4c1e-ac3b-c280e4362e2d" providerId="ADAL" clId="{B95C3167-FA82-42B5-9CCE-6C24A83BCBC7}" dt="2024-01-26T15:41:47.313" v="18" actId="20577"/>
          <ac:spMkLst>
            <pc:docMk/>
            <pc:sldMk cId="2764996651" sldId="258"/>
            <ac:spMk id="12" creationId="{89F42D43-490B-42FB-AC93-57238804BDBE}"/>
          </ac:spMkLst>
        </pc:spChg>
      </pc:sldChg>
    </pc:docChg>
  </pc:docChgLst>
  <pc:docChgLst>
    <pc:chgData name="Mei, Xinyue (Tavi)" userId="68678910-38a2-4c1e-ac3b-c280e4362e2d" providerId="ADAL" clId="{B31E9404-ED0C-4457-B254-BFD705683123}"/>
    <pc:docChg chg="undo custSel modSld">
      <pc:chgData name="Mei, Xinyue (Tavi)" userId="68678910-38a2-4c1e-ac3b-c280e4362e2d" providerId="ADAL" clId="{B31E9404-ED0C-4457-B254-BFD705683123}" dt="2023-11-27T15:49:07.273" v="18"/>
      <pc:docMkLst>
        <pc:docMk/>
      </pc:docMkLst>
      <pc:sldChg chg="modSp mod">
        <pc:chgData name="Mei, Xinyue (Tavi)" userId="68678910-38a2-4c1e-ac3b-c280e4362e2d" providerId="ADAL" clId="{B31E9404-ED0C-4457-B254-BFD705683123}" dt="2023-11-27T15:49:07.273" v="18"/>
        <pc:sldMkLst>
          <pc:docMk/>
          <pc:sldMk cId="3151571921" sldId="257"/>
        </pc:sldMkLst>
        <pc:spChg chg="mod">
          <ac:chgData name="Mei, Xinyue (Tavi)" userId="68678910-38a2-4c1e-ac3b-c280e4362e2d" providerId="ADAL" clId="{B31E9404-ED0C-4457-B254-BFD705683123}" dt="2023-11-27T15:47:36.726" v="5" actId="20577"/>
          <ac:spMkLst>
            <pc:docMk/>
            <pc:sldMk cId="3151571921" sldId="257"/>
            <ac:spMk id="19" creationId="{E315108B-42AB-4EF9-842D-5742019B4EB0}"/>
          </ac:spMkLst>
        </pc:spChg>
        <pc:graphicFrameChg chg="mod modGraphic">
          <ac:chgData name="Mei, Xinyue (Tavi)" userId="68678910-38a2-4c1e-ac3b-c280e4362e2d" providerId="ADAL" clId="{B31E9404-ED0C-4457-B254-BFD705683123}" dt="2023-11-27T15:49:07.273" v="18"/>
          <ac:graphicFrameMkLst>
            <pc:docMk/>
            <pc:sldMk cId="3151571921" sldId="257"/>
            <ac:graphicFrameMk id="5" creationId="{95762F3D-E537-43AB-B4C6-CA1E1AB639CD}"/>
          </ac:graphicFrameMkLst>
        </pc:graphicFrameChg>
      </pc:sldChg>
      <pc:sldChg chg="modSp mod">
        <pc:chgData name="Mei, Xinyue (Tavi)" userId="68678910-38a2-4c1e-ac3b-c280e4362e2d" providerId="ADAL" clId="{B31E9404-ED0C-4457-B254-BFD705683123}" dt="2023-11-27T15:47:41.849" v="11" actId="20577"/>
        <pc:sldMkLst>
          <pc:docMk/>
          <pc:sldMk cId="2764996651" sldId="258"/>
        </pc:sldMkLst>
        <pc:spChg chg="mod">
          <ac:chgData name="Mei, Xinyue (Tavi)" userId="68678910-38a2-4c1e-ac3b-c280e4362e2d" providerId="ADAL" clId="{B31E9404-ED0C-4457-B254-BFD705683123}" dt="2023-11-27T15:47:41.849" v="11" actId="20577"/>
          <ac:spMkLst>
            <pc:docMk/>
            <pc:sldMk cId="2764996651" sldId="258"/>
            <ac:spMk id="12" creationId="{89F42D43-490B-42FB-AC93-57238804BDBE}"/>
          </ac:spMkLst>
        </pc:spChg>
      </pc:sldChg>
    </pc:docChg>
  </pc:docChgLst>
  <pc:docChgLst>
    <pc:chgData name="Mei, Xinyue (Tavi)" userId="68678910-38a2-4c1e-ac3b-c280e4362e2d" providerId="ADAL" clId="{39ACA1E5-BB9B-4E0D-BE97-89D4F41C902D}"/>
    <pc:docChg chg="modSld">
      <pc:chgData name="Mei, Xinyue (Tavi)" userId="68678910-38a2-4c1e-ac3b-c280e4362e2d" providerId="ADAL" clId="{39ACA1E5-BB9B-4E0D-BE97-89D4F41C902D}" dt="2023-07-28T09:30:04.602" v="12"/>
      <pc:docMkLst>
        <pc:docMk/>
      </pc:docMkLst>
      <pc:sldChg chg="modSp mod">
        <pc:chgData name="Mei, Xinyue (Tavi)" userId="68678910-38a2-4c1e-ac3b-c280e4362e2d" providerId="ADAL" clId="{39ACA1E5-BB9B-4E0D-BE97-89D4F41C902D}" dt="2023-07-28T09:30:04.602" v="12"/>
        <pc:sldMkLst>
          <pc:docMk/>
          <pc:sldMk cId="3151571921" sldId="257"/>
        </pc:sldMkLst>
        <pc:spChg chg="mod">
          <ac:chgData name="Mei, Xinyue (Tavi)" userId="68678910-38a2-4c1e-ac3b-c280e4362e2d" providerId="ADAL" clId="{39ACA1E5-BB9B-4E0D-BE97-89D4F41C902D}" dt="2023-07-28T09:25:05.406" v="5" actId="20577"/>
          <ac:spMkLst>
            <pc:docMk/>
            <pc:sldMk cId="3151571921" sldId="257"/>
            <ac:spMk id="19" creationId="{E315108B-42AB-4EF9-842D-5742019B4EB0}"/>
          </ac:spMkLst>
        </pc:spChg>
        <pc:graphicFrameChg chg="mod">
          <ac:chgData name="Mei, Xinyue (Tavi)" userId="68678910-38a2-4c1e-ac3b-c280e4362e2d" providerId="ADAL" clId="{39ACA1E5-BB9B-4E0D-BE97-89D4F41C902D}" dt="2023-07-28T09:30:04.602" v="12"/>
          <ac:graphicFrameMkLst>
            <pc:docMk/>
            <pc:sldMk cId="3151571921" sldId="257"/>
            <ac:graphicFrameMk id="5" creationId="{95762F3D-E537-43AB-B4C6-CA1E1AB639CD}"/>
          </ac:graphicFrameMkLst>
        </pc:graphicFrameChg>
      </pc:sldChg>
      <pc:sldChg chg="modSp mod">
        <pc:chgData name="Mei, Xinyue (Tavi)" userId="68678910-38a2-4c1e-ac3b-c280e4362e2d" providerId="ADAL" clId="{39ACA1E5-BB9B-4E0D-BE97-89D4F41C902D}" dt="2023-07-28T09:25:12.950" v="11" actId="20577"/>
        <pc:sldMkLst>
          <pc:docMk/>
          <pc:sldMk cId="2764996651" sldId="258"/>
        </pc:sldMkLst>
        <pc:spChg chg="mod">
          <ac:chgData name="Mei, Xinyue (Tavi)" userId="68678910-38a2-4c1e-ac3b-c280e4362e2d" providerId="ADAL" clId="{39ACA1E5-BB9B-4E0D-BE97-89D4F41C902D}" dt="2023-07-28T09:25:12.950" v="11" actId="20577"/>
          <ac:spMkLst>
            <pc:docMk/>
            <pc:sldMk cId="2764996651" sldId="258"/>
            <ac:spMk id="12" creationId="{89F42D43-490B-42FB-AC93-57238804BDB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3288430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1960279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7490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417575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A9D7AA-11B1-45CE-81D5-213E7ECAD859}" type="datetimeFigureOut">
              <a:rPr lang="en-GB" smtClean="0"/>
              <a:t>30/01/2024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3651029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0A9D7AA-11B1-45CE-81D5-213E7ECAD859}"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2743437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0A9D7AA-11B1-45CE-81D5-213E7ECAD859}" type="datetimeFigureOut">
              <a:rPr lang="en-GB" smtClean="0"/>
              <a:t>30/01/2024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856601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0A9D7AA-11B1-45CE-81D5-213E7ECAD859}" type="datetimeFigureOut">
              <a:rPr lang="en-GB" smtClean="0"/>
              <a:t>30/01/2024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4055068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A9D7AA-11B1-45CE-81D5-213E7ECAD859}" type="datetimeFigureOut">
              <a:rPr lang="en-GB" smtClean="0"/>
              <a:t>30/01/2024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2689087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A9D7AA-11B1-45CE-81D5-213E7ECAD859}"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1467465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A9D7AA-11B1-45CE-81D5-213E7ECAD859}" type="datetimeFigureOut">
              <a:rPr lang="en-GB" smtClean="0"/>
              <a:t>30/01/2024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EBF63E5-5544-464D-9087-795F945D40FF}" type="slidenum">
              <a:rPr lang="en-GB" smtClean="0"/>
              <a:t>‹#›</a:t>
            </a:fld>
            <a:endParaRPr lang="en-GB"/>
          </a:p>
        </p:txBody>
      </p:sp>
    </p:spTree>
    <p:extLst>
      <p:ext uri="{BB962C8B-B14F-4D97-AF65-F5344CB8AC3E}">
        <p14:creationId xmlns:p14="http://schemas.microsoft.com/office/powerpoint/2010/main" val="1192976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A9D7AA-11B1-45CE-81D5-213E7ECAD859}" type="datetimeFigureOut">
              <a:rPr lang="en-GB" smtClean="0"/>
              <a:t>30/01/2024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BF63E5-5544-464D-9087-795F945D40FF}" type="slidenum">
              <a:rPr lang="en-GB" smtClean="0"/>
              <a:t>‹#›</a:t>
            </a:fld>
            <a:endParaRPr lang="en-GB"/>
          </a:p>
        </p:txBody>
      </p:sp>
    </p:spTree>
    <p:extLst>
      <p:ext uri="{BB962C8B-B14F-4D97-AF65-F5344CB8AC3E}">
        <p14:creationId xmlns:p14="http://schemas.microsoft.com/office/powerpoint/2010/main" val="3013792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dfenergy.com/t-and-c"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edfenergy.com/large-business/talk-power/blogs/ofgems-targeted-charging-review-what-you-need-know"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E86DFFE-0967-44B8-A3FA-F8CAC82166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878" y="148640"/>
            <a:ext cx="936702" cy="458674"/>
          </a:xfrm>
          <a:prstGeom prst="rect">
            <a:avLst/>
          </a:prstGeom>
        </p:spPr>
      </p:pic>
      <p:sp>
        <p:nvSpPr>
          <p:cNvPr id="13" name="Rectangle 12">
            <a:extLst>
              <a:ext uri="{FF2B5EF4-FFF2-40B4-BE49-F238E27FC236}">
                <a16:creationId xmlns:a16="http://schemas.microsoft.com/office/drawing/2014/main" id="{663BED72-A360-447C-B45F-7321C8D4E357}"/>
              </a:ext>
            </a:extLst>
          </p:cNvPr>
          <p:cNvSpPr/>
          <p:nvPr/>
        </p:nvSpPr>
        <p:spPr>
          <a:xfrm>
            <a:off x="230273" y="-242933"/>
            <a:ext cx="4572000" cy="830997"/>
          </a:xfrm>
          <a:prstGeom prst="rect">
            <a:avLst/>
          </a:prstGeom>
        </p:spPr>
        <p:txBody>
          <a:bodyPr>
            <a:spAutoFit/>
          </a:bodyPr>
          <a:lstStyle/>
          <a:p>
            <a:endParaRPr lang="en-GB" sz="1200">
              <a:solidFill>
                <a:srgbClr val="000000"/>
              </a:solidFill>
              <a:latin typeface="Frutiger 55 Roman"/>
            </a:endParaRPr>
          </a:p>
          <a:p>
            <a:r>
              <a:rPr lang="en-GB" sz="1200">
                <a:solidFill>
                  <a:srgbClr val="FE5817"/>
                </a:solidFill>
                <a:latin typeface="Frutiger 55 Roman"/>
              </a:rPr>
              <a:t> </a:t>
            </a:r>
            <a:r>
              <a:rPr lang="en-GB" sz="3600">
                <a:solidFill>
                  <a:srgbClr val="FE5817"/>
                </a:solidFill>
                <a:latin typeface="Frutiger 55 Roman"/>
              </a:rPr>
              <a:t>Business Electricity </a:t>
            </a:r>
            <a:endParaRPr lang="en-GB">
              <a:solidFill>
                <a:srgbClr val="FE5817"/>
              </a:solidFill>
            </a:endParaRPr>
          </a:p>
        </p:txBody>
      </p:sp>
      <p:sp>
        <p:nvSpPr>
          <p:cNvPr id="16" name="Rectangle 15">
            <a:extLst>
              <a:ext uri="{FF2B5EF4-FFF2-40B4-BE49-F238E27FC236}">
                <a16:creationId xmlns:a16="http://schemas.microsoft.com/office/drawing/2014/main" id="{8110D0E9-0418-445C-A3E3-FBE28C03344A}"/>
              </a:ext>
            </a:extLst>
          </p:cNvPr>
          <p:cNvSpPr/>
          <p:nvPr/>
        </p:nvSpPr>
        <p:spPr>
          <a:xfrm>
            <a:off x="3931920" y="0"/>
            <a:ext cx="4572000" cy="461665"/>
          </a:xfrm>
          <a:prstGeom prst="rect">
            <a:avLst/>
          </a:prstGeom>
        </p:spPr>
        <p:txBody>
          <a:bodyPr>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1000">
                <a:solidFill>
                  <a:srgbClr val="000000"/>
                </a:solidFill>
                <a:latin typeface="Frutiger 55 Roman"/>
              </a:rPr>
              <a:t>For EDF and Former British Energy Customers</a:t>
            </a:r>
            <a:endParaRPr lang="en-GB"/>
          </a:p>
        </p:txBody>
      </p:sp>
      <p:sp>
        <p:nvSpPr>
          <p:cNvPr id="17" name="Rectangle 16">
            <a:extLst>
              <a:ext uri="{FF2B5EF4-FFF2-40B4-BE49-F238E27FC236}">
                <a16:creationId xmlns:a16="http://schemas.microsoft.com/office/drawing/2014/main" id="{543E7FB1-498D-45B3-A5FA-5F83D9B5C54E}"/>
              </a:ext>
            </a:extLst>
          </p:cNvPr>
          <p:cNvSpPr/>
          <p:nvPr/>
        </p:nvSpPr>
        <p:spPr>
          <a:xfrm>
            <a:off x="7575550" y="464214"/>
            <a:ext cx="1314450" cy="4770537"/>
          </a:xfrm>
          <a:prstGeom prst="rect">
            <a:avLst/>
          </a:prstGeom>
        </p:spPr>
        <p:txBody>
          <a:bodyPr wrap="square">
            <a:spAutoFit/>
          </a:bodyPr>
          <a:lstStyle/>
          <a:p>
            <a:endParaRPr lang="en-GB" sz="1200">
              <a:solidFill>
                <a:srgbClr val="000000"/>
              </a:solidFill>
              <a:latin typeface="Frutiger 55 Roman"/>
            </a:endParaRPr>
          </a:p>
          <a:p>
            <a:r>
              <a:rPr lang="en-GB" sz="1200" b="1">
                <a:solidFill>
                  <a:srgbClr val="000000"/>
                </a:solidFill>
                <a:latin typeface="Frutiger 55 Roman"/>
              </a:rPr>
              <a:t> </a:t>
            </a:r>
            <a:r>
              <a:rPr lang="en-GB" sz="700" b="1">
                <a:solidFill>
                  <a:srgbClr val="000000"/>
                </a:solidFill>
                <a:latin typeface="Frutiger 55 Roman"/>
              </a:rPr>
              <a:t>Definitions</a:t>
            </a:r>
          </a:p>
          <a:p>
            <a:r>
              <a:rPr lang="en-GB" sz="700">
                <a:solidFill>
                  <a:srgbClr val="000000"/>
                </a:solidFill>
                <a:latin typeface="Frutiger 55 Roman"/>
              </a:rPr>
              <a:t>* Charges at pounds per kVA per day</a:t>
            </a:r>
          </a:p>
          <a:p>
            <a:r>
              <a:rPr lang="en-GB" sz="700">
                <a:solidFill>
                  <a:srgbClr val="000000"/>
                </a:solidFill>
                <a:latin typeface="Frutiger 55 Roman"/>
              </a:rPr>
              <a:t>^ Pence per kWh</a:t>
            </a:r>
          </a:p>
          <a:p>
            <a:endParaRPr lang="en-GB" sz="700">
              <a:solidFill>
                <a:srgbClr val="000000"/>
              </a:solidFill>
              <a:latin typeface="Frutiger 55 Roman"/>
            </a:endParaRPr>
          </a:p>
          <a:p>
            <a:r>
              <a:rPr lang="en-GB" sz="700">
                <a:solidFill>
                  <a:srgbClr val="000000"/>
                </a:solidFill>
                <a:latin typeface="Frutiger 55 Roman"/>
              </a:rPr>
              <a:t>Time Periods: </a:t>
            </a:r>
          </a:p>
          <a:p>
            <a:r>
              <a:rPr lang="en-GB" sz="700">
                <a:solidFill>
                  <a:srgbClr val="000000"/>
                </a:solidFill>
                <a:latin typeface="Frutiger 55 Roman"/>
              </a:rPr>
              <a:t>All times shown are GMT.</a:t>
            </a:r>
          </a:p>
          <a:p>
            <a:r>
              <a:rPr lang="en-GB" sz="700">
                <a:solidFill>
                  <a:srgbClr val="000000"/>
                </a:solidFill>
                <a:latin typeface="Frutiger 55 Roman"/>
              </a:rPr>
              <a:t>All Other Times - All times other than those covered by any of the other time periods defined below.</a:t>
            </a:r>
          </a:p>
          <a:p>
            <a:endParaRPr lang="en-GB" sz="700">
              <a:solidFill>
                <a:srgbClr val="000000"/>
              </a:solidFill>
              <a:latin typeface="Frutiger 55 Roman"/>
            </a:endParaRPr>
          </a:p>
          <a:p>
            <a:r>
              <a:rPr lang="en-GB" sz="700">
                <a:solidFill>
                  <a:srgbClr val="000000"/>
                </a:solidFill>
                <a:latin typeface="Frutiger 55 Roman"/>
              </a:rPr>
              <a:t>Dec &amp; Jan Peak - 1 December to 31 January: from 16:00 to 19:00, weekdays only.</a:t>
            </a:r>
          </a:p>
          <a:p>
            <a:endParaRPr lang="en-GB" sz="700">
              <a:solidFill>
                <a:srgbClr val="000000"/>
              </a:solidFill>
              <a:latin typeface="Frutiger 55 Roman"/>
            </a:endParaRPr>
          </a:p>
          <a:p>
            <a:r>
              <a:rPr lang="en-GB" sz="700">
                <a:solidFill>
                  <a:srgbClr val="000000"/>
                </a:solidFill>
                <a:latin typeface="Frutiger 55 Roman"/>
              </a:rPr>
              <a:t>Nov &amp; Feb Peak - 1 November to 31 November: from 16:00 to 19:00, weekdays only; and</a:t>
            </a:r>
          </a:p>
          <a:p>
            <a:r>
              <a:rPr lang="en-GB" sz="700">
                <a:solidFill>
                  <a:srgbClr val="000000"/>
                </a:solidFill>
                <a:latin typeface="Frutiger 55 Roman"/>
              </a:rPr>
              <a:t>1 February to 29 February: 16:00 to 19:00, weekdays only.</a:t>
            </a:r>
          </a:p>
          <a:p>
            <a:endParaRPr lang="en-GB" sz="700">
              <a:solidFill>
                <a:srgbClr val="000000"/>
              </a:solidFill>
              <a:latin typeface="Frutiger 55 Roman"/>
            </a:endParaRPr>
          </a:p>
          <a:p>
            <a:r>
              <a:rPr lang="en-GB" sz="700">
                <a:solidFill>
                  <a:srgbClr val="000000"/>
                </a:solidFill>
                <a:latin typeface="Frutiger 55 Roman"/>
              </a:rPr>
              <a:t>Night - 1 January to 31 December: from 00:00 to 07:00, all week.</a:t>
            </a:r>
          </a:p>
          <a:p>
            <a:endParaRPr lang="en-GB" sz="700">
              <a:solidFill>
                <a:srgbClr val="000000"/>
              </a:solidFill>
              <a:latin typeface="Frutiger 55 Roman"/>
            </a:endParaRPr>
          </a:p>
          <a:p>
            <a:r>
              <a:rPr lang="en-GB" sz="700">
                <a:solidFill>
                  <a:srgbClr val="000000"/>
                </a:solidFill>
                <a:latin typeface="Frutiger 55 Roman"/>
              </a:rPr>
              <a:t>Winter Weekday - 1 November to 28 February: from 08:00 to 16:00 and from 19:00 to 20:00, weekdays only; and 1 March to 31 March: from 08:00 to 20:00, weekdays only.</a:t>
            </a:r>
          </a:p>
          <a:p>
            <a:endParaRPr lang="en-GB" sz="700">
              <a:solidFill>
                <a:srgbClr val="000000"/>
              </a:solidFill>
              <a:latin typeface="Frutiger 55 Roman"/>
            </a:endParaRPr>
          </a:p>
          <a:p>
            <a:r>
              <a:rPr lang="en-GB" sz="700">
                <a:solidFill>
                  <a:srgbClr val="000000"/>
                </a:solidFill>
                <a:latin typeface="Frutiger 55 Roman"/>
              </a:rPr>
              <a:t>If you are unsure in what distribution zone your site(s) is located then please call us on 0845 366 3664.</a:t>
            </a:r>
          </a:p>
          <a:p>
            <a:endParaRPr lang="en-GB" sz="700">
              <a:solidFill>
                <a:srgbClr val="000000"/>
              </a:solidFill>
              <a:latin typeface="Frutiger 55 Roman"/>
            </a:endParaRPr>
          </a:p>
          <a:p>
            <a:r>
              <a:rPr lang="en-GB" sz="700">
                <a:solidFill>
                  <a:srgbClr val="000000"/>
                </a:solidFill>
                <a:latin typeface="Frutiger 55 Roman"/>
              </a:rPr>
              <a:t>For Terms and Conditions please visit: </a:t>
            </a:r>
            <a:r>
              <a:rPr lang="en-GB" sz="700">
                <a:solidFill>
                  <a:srgbClr val="000000"/>
                </a:solidFill>
                <a:latin typeface="Frutiger 55 Roman"/>
                <a:hlinkClick r:id="rId3"/>
              </a:rPr>
              <a:t>www.edfenergy.com/t-and-c</a:t>
            </a:r>
            <a:endParaRPr lang="en-GB"/>
          </a:p>
        </p:txBody>
      </p:sp>
      <p:sp>
        <p:nvSpPr>
          <p:cNvPr id="19" name="Rectangle 18">
            <a:extLst>
              <a:ext uri="{FF2B5EF4-FFF2-40B4-BE49-F238E27FC236}">
                <a16:creationId xmlns:a16="http://schemas.microsoft.com/office/drawing/2014/main" id="{E315108B-42AB-4EF9-842D-5742019B4EB0}"/>
              </a:ext>
            </a:extLst>
          </p:cNvPr>
          <p:cNvSpPr/>
          <p:nvPr/>
        </p:nvSpPr>
        <p:spPr>
          <a:xfrm>
            <a:off x="76200" y="5005656"/>
            <a:ext cx="4438649" cy="1323439"/>
          </a:xfrm>
          <a:prstGeom prst="rect">
            <a:avLst/>
          </a:prstGeom>
        </p:spPr>
        <p:txBody>
          <a:bodyPr wrap="square">
            <a:spAutoFit/>
          </a:bodyPr>
          <a:lstStyle/>
          <a:p>
            <a:pPr marL="171450" indent="-171450">
              <a:buFont typeface="Arial" panose="020B0604020202020204" pitchFamily="34" charset="0"/>
              <a:buChar char="•"/>
            </a:pPr>
            <a:endParaRPr lang="en-GB" sz="1200">
              <a:solidFill>
                <a:srgbClr val="000000"/>
              </a:solidFill>
              <a:latin typeface="Frutiger 45 Light"/>
            </a:endParaRPr>
          </a:p>
          <a:p>
            <a:endParaRPr lang="en-GB" sz="1200">
              <a:solidFill>
                <a:srgbClr val="000000"/>
              </a:solidFill>
              <a:latin typeface="Frutiger 45 Light"/>
            </a:endParaRPr>
          </a:p>
          <a:p>
            <a:pPr marL="171450" indent="-171450">
              <a:buFont typeface="Arial" panose="020B0604020202020204" pitchFamily="34" charset="0"/>
              <a:buChar char="•"/>
            </a:pPr>
            <a:r>
              <a:rPr lang="en-GB" sz="700" b="1">
                <a:solidFill>
                  <a:srgbClr val="000000"/>
                </a:solidFill>
                <a:latin typeface="Frutiger 45 Light"/>
              </a:rPr>
              <a:t>The prices stated here apply from 01 February 2024 until further notice</a:t>
            </a:r>
            <a:endParaRPr lang="en-GB" sz="700">
              <a:solidFill>
                <a:srgbClr val="000000"/>
              </a:solidFill>
              <a:latin typeface="Frutiger 45 Light"/>
            </a:endParaRPr>
          </a:p>
          <a:p>
            <a:pPr marL="171450" indent="-171450">
              <a:buFont typeface="Arial" panose="020B0604020202020204" pitchFamily="34" charset="0"/>
              <a:buChar char="•"/>
            </a:pPr>
            <a:r>
              <a:rPr lang="en-GB" sz="700">
                <a:solidFill>
                  <a:srgbClr val="000000"/>
                </a:solidFill>
                <a:latin typeface="Frutiger 55 Roman"/>
              </a:rPr>
              <a:t>Where there are any changes to these prices during any period, charges will be pro rated for the number of days up to the price change. The new charges will apply pro rata for the remainder of that period. Estimated data may be used in accordance with your supply terms.</a:t>
            </a:r>
          </a:p>
          <a:p>
            <a:pPr marL="171450" indent="-171450">
              <a:buFont typeface="Arial" panose="020B0604020202020204" pitchFamily="34" charset="0"/>
              <a:buChar char="•"/>
            </a:pPr>
            <a:r>
              <a:rPr lang="en-GB" sz="700">
                <a:solidFill>
                  <a:srgbClr val="000000"/>
                </a:solidFill>
                <a:latin typeface="Frutiger 55 Roman"/>
              </a:rPr>
              <a:t>The Fixed Daily Charge is applied per meter</a:t>
            </a:r>
          </a:p>
          <a:p>
            <a:pPr marL="171450" indent="-171450">
              <a:buFont typeface="Arial" panose="020B0604020202020204" pitchFamily="34" charset="0"/>
              <a:buChar char="•"/>
            </a:pPr>
            <a:r>
              <a:rPr lang="en-GB" sz="700">
                <a:solidFill>
                  <a:srgbClr val="000000"/>
                </a:solidFill>
                <a:latin typeface="Frutiger 55 Roman"/>
              </a:rPr>
              <a:t>All unit prices are in pence per kWh and exclude VAT, Climate Change Levy (CCL), Metering Costs, Reactive Power and Excess Capacity Charges</a:t>
            </a:r>
          </a:p>
          <a:p>
            <a:pPr marL="171450" indent="-171450">
              <a:buFont typeface="Arial" panose="020B0604020202020204" pitchFamily="34" charset="0"/>
              <a:buChar char="•"/>
            </a:pPr>
            <a:r>
              <a:rPr lang="en-GB" sz="700">
                <a:solidFill>
                  <a:srgbClr val="000000"/>
                </a:solidFill>
                <a:latin typeface="Frutiger 55 Roman"/>
              </a:rPr>
              <a:t>All times shown are GMT</a:t>
            </a:r>
          </a:p>
        </p:txBody>
      </p:sp>
      <p:sp>
        <p:nvSpPr>
          <p:cNvPr id="21" name="Rectangle 20">
            <a:extLst>
              <a:ext uri="{FF2B5EF4-FFF2-40B4-BE49-F238E27FC236}">
                <a16:creationId xmlns:a16="http://schemas.microsoft.com/office/drawing/2014/main" id="{0BBFE156-AD2F-4630-8B06-CD6FCCA45C64}"/>
              </a:ext>
            </a:extLst>
          </p:cNvPr>
          <p:cNvSpPr/>
          <p:nvPr/>
        </p:nvSpPr>
        <p:spPr>
          <a:xfrm>
            <a:off x="38100" y="4988868"/>
            <a:ext cx="4819650" cy="461665"/>
          </a:xfrm>
          <a:prstGeom prst="rect">
            <a:avLst/>
          </a:prstGeom>
        </p:spPr>
        <p:txBody>
          <a:bodyPr wrap="square">
            <a:spAutoFit/>
          </a:bodyPr>
          <a:lstStyle/>
          <a:p>
            <a:endParaRPr lang="en-GB" sz="1200" b="1">
              <a:solidFill>
                <a:srgbClr val="FE5817"/>
              </a:solidFill>
              <a:latin typeface="Frutiger 55 Roman"/>
            </a:endParaRPr>
          </a:p>
          <a:p>
            <a:r>
              <a:rPr lang="en-GB" sz="1200" b="1">
                <a:solidFill>
                  <a:srgbClr val="FE5817"/>
                </a:solidFill>
                <a:latin typeface="Frutiger 55 Roman"/>
              </a:rPr>
              <a:t> </a:t>
            </a:r>
            <a:r>
              <a:rPr lang="en-GB" sz="700" b="1">
                <a:solidFill>
                  <a:srgbClr val="FE5817"/>
                </a:solidFill>
                <a:latin typeface="Frutiger 55 Roman"/>
              </a:rPr>
              <a:t>Important Information </a:t>
            </a:r>
            <a:endParaRPr lang="en-GB" b="1">
              <a:solidFill>
                <a:srgbClr val="FE5817"/>
              </a:solidFill>
            </a:endParaRPr>
          </a:p>
        </p:txBody>
      </p:sp>
      <p:sp>
        <p:nvSpPr>
          <p:cNvPr id="22" name="Rectangle 21">
            <a:extLst>
              <a:ext uri="{FF2B5EF4-FFF2-40B4-BE49-F238E27FC236}">
                <a16:creationId xmlns:a16="http://schemas.microsoft.com/office/drawing/2014/main" id="{A9B2DE4E-091D-41B6-89F9-7252A97E1805}"/>
              </a:ext>
            </a:extLst>
          </p:cNvPr>
          <p:cNvSpPr/>
          <p:nvPr/>
        </p:nvSpPr>
        <p:spPr>
          <a:xfrm>
            <a:off x="123825" y="6183422"/>
            <a:ext cx="8934450" cy="646331"/>
          </a:xfrm>
          <a:prstGeom prst="rect">
            <a:avLst/>
          </a:prstGeom>
        </p:spPr>
        <p:txBody>
          <a:bodyPr wrap="square">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400">
                <a:solidFill>
                  <a:srgbClr val="000000"/>
                </a:solidFill>
                <a:latin typeface="Frutiger 55 Roman"/>
              </a:rPr>
              <a:t>(a) </a:t>
            </a:r>
            <a:r>
              <a:rPr lang="en-GB" sz="600">
                <a:solidFill>
                  <a:srgbClr val="000000"/>
                </a:solidFill>
                <a:latin typeface="Frutiger 55 Roman"/>
              </a:rPr>
              <a:t>We may monitor and/or record calls for security, quality or training purposes. Calls from BT landlines to numbers beginning with 0845 may be free. The price of calls may vary with other operators and calls from mobiles may be considerably higher. Please check with your operator for exact charges. Calls to ‘0800’ numbers are free from BT landlines, other network operators’ charges may vary. Lines are open Monday - Friday 9am - 5pm. EDF Energy is a trading name used by EDF Energy Customers Ltd, Reg. No. 02228297 whose Registered Office is at 90 Whitfield Street, London, W1T 4EZ, incorporated in England and Wales.</a:t>
            </a:r>
            <a:endParaRPr lang="en-GB"/>
          </a:p>
        </p:txBody>
      </p:sp>
      <p:sp>
        <p:nvSpPr>
          <p:cNvPr id="23" name="Rectangle 22">
            <a:extLst>
              <a:ext uri="{FF2B5EF4-FFF2-40B4-BE49-F238E27FC236}">
                <a16:creationId xmlns:a16="http://schemas.microsoft.com/office/drawing/2014/main" id="{BB4BC376-B040-4CEC-9F8B-96599F809F7C}"/>
              </a:ext>
            </a:extLst>
          </p:cNvPr>
          <p:cNvSpPr/>
          <p:nvPr/>
        </p:nvSpPr>
        <p:spPr>
          <a:xfrm>
            <a:off x="4572000" y="5117688"/>
            <a:ext cx="4572000" cy="1600438"/>
          </a:xfrm>
          <a:prstGeom prst="rect">
            <a:avLst/>
          </a:prstGeom>
        </p:spPr>
        <p:txBody>
          <a:bodyPr>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700">
                <a:solidFill>
                  <a:srgbClr val="000000"/>
                </a:solidFill>
                <a:latin typeface="Frutiger 55 Roman"/>
              </a:rPr>
              <a:t>° Extended Supply Prices for Extra High Voltage (EHV) customers depend on the characteristics of each customer, such as load, metering, network costs, etc. We are therefore unable to set fixed EHV prices for all customers. The prices shown are for indicative purposes only and do not include Distribution or Transmission charges (including for Distribution losses), which will be applied with the best view of forecast at time of pricing. Actual prices vary and we will seek to communicate them to the relevant customer in writing as soon as reasonably practicable after they take a supply of electricity on an Extended Supply basis, or, where we require any information about the customer in order to determine actual prices, as soon as reasonably practicable after we receive that information. EHV prices, and all associated distribution and transmission pass through costs, will be binding from the point the relevant customer takes a supply on an Extended Supply basis, regardless of when they are communicated.</a:t>
            </a:r>
          </a:p>
          <a:p>
            <a:endParaRPr lang="en-GB"/>
          </a:p>
        </p:txBody>
      </p:sp>
      <p:cxnSp>
        <p:nvCxnSpPr>
          <p:cNvPr id="25" name="Straight Connector 24">
            <a:extLst>
              <a:ext uri="{FF2B5EF4-FFF2-40B4-BE49-F238E27FC236}">
                <a16:creationId xmlns:a16="http://schemas.microsoft.com/office/drawing/2014/main" id="{CC5C4446-E42A-43D3-8C81-BD19D7CA754B}"/>
              </a:ext>
            </a:extLst>
          </p:cNvPr>
          <p:cNvCxnSpPr/>
          <p:nvPr/>
        </p:nvCxnSpPr>
        <p:spPr>
          <a:xfrm>
            <a:off x="7667625" y="1256694"/>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6326F5B-11F3-46EE-95E3-49B66F209296}"/>
              </a:ext>
            </a:extLst>
          </p:cNvPr>
          <p:cNvCxnSpPr/>
          <p:nvPr/>
        </p:nvCxnSpPr>
        <p:spPr>
          <a:xfrm>
            <a:off x="7658100" y="1999644"/>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7D1ECC73-B7D7-42F7-BFCD-5312B3097477}"/>
              </a:ext>
            </a:extLst>
          </p:cNvPr>
          <p:cNvCxnSpPr/>
          <p:nvPr/>
        </p:nvCxnSpPr>
        <p:spPr>
          <a:xfrm>
            <a:off x="7658100" y="2428269"/>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1541A27-11DB-44CC-88D5-F5B6A80AAA8D}"/>
              </a:ext>
            </a:extLst>
          </p:cNvPr>
          <p:cNvCxnSpPr/>
          <p:nvPr/>
        </p:nvCxnSpPr>
        <p:spPr>
          <a:xfrm>
            <a:off x="7667625" y="3066444"/>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BDD94456-15AB-48E3-8C6E-F84B3F32DE35}"/>
              </a:ext>
            </a:extLst>
          </p:cNvPr>
          <p:cNvCxnSpPr/>
          <p:nvPr/>
        </p:nvCxnSpPr>
        <p:spPr>
          <a:xfrm>
            <a:off x="7667625" y="3495069"/>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9CC3017-91F1-4BD9-8064-3530F62154A0}"/>
              </a:ext>
            </a:extLst>
          </p:cNvPr>
          <p:cNvCxnSpPr/>
          <p:nvPr/>
        </p:nvCxnSpPr>
        <p:spPr>
          <a:xfrm>
            <a:off x="7667625" y="4247544"/>
            <a:ext cx="12573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15690DF3-214A-46CB-AB32-E367990B469C}"/>
              </a:ext>
            </a:extLst>
          </p:cNvPr>
          <p:cNvSpPr/>
          <p:nvPr/>
        </p:nvSpPr>
        <p:spPr>
          <a:xfrm>
            <a:off x="3924300" y="-135582"/>
            <a:ext cx="4572000" cy="461665"/>
          </a:xfrm>
          <a:prstGeom prst="rect">
            <a:avLst/>
          </a:prstGeom>
        </p:spPr>
        <p:txBody>
          <a:bodyPr>
            <a:spAutoFit/>
          </a:bodyPr>
          <a:lstStyle/>
          <a:p>
            <a:endParaRPr lang="en-GB" sz="1200">
              <a:solidFill>
                <a:srgbClr val="FE5817"/>
              </a:solidFill>
              <a:latin typeface="Frutiger 45 Light"/>
            </a:endParaRPr>
          </a:p>
          <a:p>
            <a:r>
              <a:rPr lang="en-GB" sz="1200">
                <a:solidFill>
                  <a:srgbClr val="FE5817"/>
                </a:solidFill>
                <a:latin typeface="Frutiger 45 Light"/>
              </a:rPr>
              <a:t> </a:t>
            </a:r>
            <a:r>
              <a:rPr lang="en-GB" sz="1000" b="1">
                <a:solidFill>
                  <a:srgbClr val="FE5817"/>
                </a:solidFill>
                <a:latin typeface="Frutiger 45 Light"/>
              </a:rPr>
              <a:t>Half Hourly Extended Supply Large Business Electricity Prices</a:t>
            </a:r>
            <a:endParaRPr lang="en-GB">
              <a:solidFill>
                <a:srgbClr val="FE5817"/>
              </a:solidFill>
            </a:endParaRPr>
          </a:p>
        </p:txBody>
      </p:sp>
      <p:sp>
        <p:nvSpPr>
          <p:cNvPr id="2" name="Rectangle 1">
            <a:extLst>
              <a:ext uri="{FF2B5EF4-FFF2-40B4-BE49-F238E27FC236}">
                <a16:creationId xmlns:a16="http://schemas.microsoft.com/office/drawing/2014/main" id="{6931149D-8288-47CC-B37F-C95EDC8D02C3}"/>
              </a:ext>
            </a:extLst>
          </p:cNvPr>
          <p:cNvSpPr/>
          <p:nvPr/>
        </p:nvSpPr>
        <p:spPr>
          <a:xfrm>
            <a:off x="5121428" y="4696480"/>
            <a:ext cx="4572000" cy="584775"/>
          </a:xfrm>
          <a:prstGeom prst="rect">
            <a:avLst/>
          </a:prstGeom>
        </p:spPr>
        <p:txBody>
          <a:bodyPr>
            <a:spAutoFit/>
          </a:bodyPr>
          <a:lstStyle/>
          <a:p>
            <a:endParaRPr lang="en-GB" sz="1600">
              <a:solidFill>
                <a:srgbClr val="000000"/>
              </a:solidFill>
              <a:latin typeface="Calibri" panose="020F0502020204030204" pitchFamily="34" charset="0"/>
            </a:endParaRPr>
          </a:p>
          <a:p>
            <a:r>
              <a:rPr lang="en-GB" sz="1600">
                <a:solidFill>
                  <a:srgbClr val="000000"/>
                </a:solidFill>
                <a:latin typeface="Calibri" panose="020F0502020204030204" pitchFamily="34" charset="0"/>
              </a:rPr>
              <a:t> </a:t>
            </a:r>
            <a:r>
              <a:rPr lang="en-GB" sz="1400" b="1">
                <a:solidFill>
                  <a:srgbClr val="000000"/>
                </a:solidFill>
                <a:latin typeface="Calibri" panose="020F0502020204030204" pitchFamily="34" charset="0"/>
              </a:rPr>
              <a:t>See page 2 for standing charges</a:t>
            </a:r>
            <a:endParaRPr lang="en-GB" sz="1400"/>
          </a:p>
        </p:txBody>
      </p:sp>
      <p:graphicFrame>
        <p:nvGraphicFramePr>
          <p:cNvPr id="5" name="Table 4">
            <a:extLst>
              <a:ext uri="{FF2B5EF4-FFF2-40B4-BE49-F238E27FC236}">
                <a16:creationId xmlns:a16="http://schemas.microsoft.com/office/drawing/2014/main" id="{95762F3D-E537-43AB-B4C6-CA1E1AB639CD}"/>
              </a:ext>
            </a:extLst>
          </p:cNvPr>
          <p:cNvGraphicFramePr>
            <a:graphicFrameLocks noGrp="1"/>
          </p:cNvGraphicFramePr>
          <p:nvPr>
            <p:extLst>
              <p:ext uri="{D42A27DB-BD31-4B8C-83A1-F6EECF244321}">
                <p14:modId xmlns:p14="http://schemas.microsoft.com/office/powerpoint/2010/main" val="476883496"/>
              </p:ext>
            </p:extLst>
          </p:nvPr>
        </p:nvGraphicFramePr>
        <p:xfrm>
          <a:off x="123825" y="603219"/>
          <a:ext cx="7451730" cy="4351327"/>
        </p:xfrm>
        <a:graphic>
          <a:graphicData uri="http://schemas.openxmlformats.org/drawingml/2006/table">
            <a:tbl>
              <a:tblPr/>
              <a:tblGrid>
                <a:gridCol w="180227">
                  <a:extLst>
                    <a:ext uri="{9D8B030D-6E8A-4147-A177-3AD203B41FA5}">
                      <a16:colId xmlns:a16="http://schemas.microsoft.com/office/drawing/2014/main" val="3071777342"/>
                    </a:ext>
                  </a:extLst>
                </a:gridCol>
                <a:gridCol w="1060571">
                  <a:extLst>
                    <a:ext uri="{9D8B030D-6E8A-4147-A177-3AD203B41FA5}">
                      <a16:colId xmlns:a16="http://schemas.microsoft.com/office/drawing/2014/main" val="729088376"/>
                    </a:ext>
                  </a:extLst>
                </a:gridCol>
                <a:gridCol w="443638">
                  <a:extLst>
                    <a:ext uri="{9D8B030D-6E8A-4147-A177-3AD203B41FA5}">
                      <a16:colId xmlns:a16="http://schemas.microsoft.com/office/drawing/2014/main" val="1240581763"/>
                    </a:ext>
                  </a:extLst>
                </a:gridCol>
                <a:gridCol w="443638">
                  <a:extLst>
                    <a:ext uri="{9D8B030D-6E8A-4147-A177-3AD203B41FA5}">
                      <a16:colId xmlns:a16="http://schemas.microsoft.com/office/drawing/2014/main" val="2340891279"/>
                    </a:ext>
                  </a:extLst>
                </a:gridCol>
                <a:gridCol w="443638">
                  <a:extLst>
                    <a:ext uri="{9D8B030D-6E8A-4147-A177-3AD203B41FA5}">
                      <a16:colId xmlns:a16="http://schemas.microsoft.com/office/drawing/2014/main" val="1185106362"/>
                    </a:ext>
                  </a:extLst>
                </a:gridCol>
                <a:gridCol w="443638">
                  <a:extLst>
                    <a:ext uri="{9D8B030D-6E8A-4147-A177-3AD203B41FA5}">
                      <a16:colId xmlns:a16="http://schemas.microsoft.com/office/drawing/2014/main" val="787799541"/>
                    </a:ext>
                  </a:extLst>
                </a:gridCol>
                <a:gridCol w="443638">
                  <a:extLst>
                    <a:ext uri="{9D8B030D-6E8A-4147-A177-3AD203B41FA5}">
                      <a16:colId xmlns:a16="http://schemas.microsoft.com/office/drawing/2014/main" val="3927427324"/>
                    </a:ext>
                  </a:extLst>
                </a:gridCol>
                <a:gridCol w="443638">
                  <a:extLst>
                    <a:ext uri="{9D8B030D-6E8A-4147-A177-3AD203B41FA5}">
                      <a16:colId xmlns:a16="http://schemas.microsoft.com/office/drawing/2014/main" val="3608657660"/>
                    </a:ext>
                  </a:extLst>
                </a:gridCol>
                <a:gridCol w="443638">
                  <a:extLst>
                    <a:ext uri="{9D8B030D-6E8A-4147-A177-3AD203B41FA5}">
                      <a16:colId xmlns:a16="http://schemas.microsoft.com/office/drawing/2014/main" val="190451799"/>
                    </a:ext>
                  </a:extLst>
                </a:gridCol>
                <a:gridCol w="443638">
                  <a:extLst>
                    <a:ext uri="{9D8B030D-6E8A-4147-A177-3AD203B41FA5}">
                      <a16:colId xmlns:a16="http://schemas.microsoft.com/office/drawing/2014/main" val="753034653"/>
                    </a:ext>
                  </a:extLst>
                </a:gridCol>
                <a:gridCol w="443638">
                  <a:extLst>
                    <a:ext uri="{9D8B030D-6E8A-4147-A177-3AD203B41FA5}">
                      <a16:colId xmlns:a16="http://schemas.microsoft.com/office/drawing/2014/main" val="2162810097"/>
                    </a:ext>
                  </a:extLst>
                </a:gridCol>
                <a:gridCol w="443638">
                  <a:extLst>
                    <a:ext uri="{9D8B030D-6E8A-4147-A177-3AD203B41FA5}">
                      <a16:colId xmlns:a16="http://schemas.microsoft.com/office/drawing/2014/main" val="1482990950"/>
                    </a:ext>
                  </a:extLst>
                </a:gridCol>
                <a:gridCol w="443638">
                  <a:extLst>
                    <a:ext uri="{9D8B030D-6E8A-4147-A177-3AD203B41FA5}">
                      <a16:colId xmlns:a16="http://schemas.microsoft.com/office/drawing/2014/main" val="3149361608"/>
                    </a:ext>
                  </a:extLst>
                </a:gridCol>
                <a:gridCol w="443638">
                  <a:extLst>
                    <a:ext uri="{9D8B030D-6E8A-4147-A177-3AD203B41FA5}">
                      <a16:colId xmlns:a16="http://schemas.microsoft.com/office/drawing/2014/main" val="2941860238"/>
                    </a:ext>
                  </a:extLst>
                </a:gridCol>
                <a:gridCol w="443638">
                  <a:extLst>
                    <a:ext uri="{9D8B030D-6E8A-4147-A177-3AD203B41FA5}">
                      <a16:colId xmlns:a16="http://schemas.microsoft.com/office/drawing/2014/main" val="1963609809"/>
                    </a:ext>
                  </a:extLst>
                </a:gridCol>
                <a:gridCol w="443638">
                  <a:extLst>
                    <a:ext uri="{9D8B030D-6E8A-4147-A177-3AD203B41FA5}">
                      <a16:colId xmlns:a16="http://schemas.microsoft.com/office/drawing/2014/main" val="2086556558"/>
                    </a:ext>
                  </a:extLst>
                </a:gridCol>
              </a:tblGrid>
              <a:tr h="128358">
                <a:tc gridSpan="16">
                  <a:txBody>
                    <a:bodyPr/>
                    <a:lstStyle/>
                    <a:p>
                      <a:pPr algn="ctr" fontAlgn="b"/>
                      <a:r>
                        <a:rPr lang="en-GB" sz="700" b="1" i="0" u="none" strike="noStrike">
                          <a:solidFill>
                            <a:srgbClr val="404040"/>
                          </a:solidFill>
                          <a:effectLst/>
                          <a:latin typeface="Calibri" panose="020F0502020204030204" pitchFamily="34" charset="0"/>
                        </a:rPr>
                        <a:t>Electricity Distribution Zones</a:t>
                      </a:r>
                    </a:p>
                  </a:txBody>
                  <a:tcPr marL="6418" marR="6418" marT="6418" marB="0" anchor="b">
                    <a:lnL>
                      <a:noFill/>
                    </a:lnL>
                    <a:lnR>
                      <a:noFill/>
                    </a:lnR>
                    <a:lnT>
                      <a:noFill/>
                    </a:lnT>
                    <a:lnB>
                      <a:noFill/>
                    </a:lnB>
                    <a:solidFill>
                      <a:srgbClr val="D9D9D9"/>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46274315"/>
                  </a:ext>
                </a:extLst>
              </a:tr>
              <a:tr h="256716">
                <a:tc rowSpan="2" gridSpan="2">
                  <a:txBody>
                    <a:bodyPr/>
                    <a:lstStyle/>
                    <a:p>
                      <a:pPr algn="l" fontAlgn="b"/>
                      <a:r>
                        <a:rPr lang="en-GB" sz="700" b="0" i="0" u="none" strike="noStrike">
                          <a:solidFill>
                            <a:srgbClr val="FFFFFF"/>
                          </a:solidFill>
                          <a:effectLst/>
                          <a:latin typeface="Calibri" panose="020F0502020204030204" pitchFamily="34" charset="0"/>
                        </a:rPr>
                        <a:t>Component</a:t>
                      </a:r>
                    </a:p>
                  </a:txBody>
                  <a:tcPr marL="6418" marR="6418" marT="6418" marB="0" anchor="b">
                    <a:lnL>
                      <a:noFill/>
                    </a:lnL>
                    <a:lnR w="6350" cap="flat" cmpd="sng" algn="ctr">
                      <a:solidFill>
                        <a:srgbClr val="FFFFFF"/>
                      </a:solidFill>
                      <a:prstDash val="solid"/>
                      <a:round/>
                      <a:headEnd type="none" w="med" len="med"/>
                      <a:tailEnd type="none" w="med" len="med"/>
                    </a:lnR>
                    <a:lnT>
                      <a:noFill/>
                    </a:lnT>
                    <a:lnB>
                      <a:noFill/>
                    </a:lnB>
                    <a:solidFill>
                      <a:srgbClr val="ED7D31"/>
                    </a:solidFill>
                  </a:tcPr>
                </a:tc>
                <a:tc rowSpan="2" hMerge="1">
                  <a:txBody>
                    <a:bodyPr/>
                    <a:lstStyle/>
                    <a:p>
                      <a:endParaRPr lang="en-GB"/>
                    </a:p>
                  </a:txBody>
                  <a:tcPr/>
                </a:tc>
                <a:tc>
                  <a:txBody>
                    <a:bodyPr/>
                    <a:lstStyle/>
                    <a:p>
                      <a:pPr algn="ctr" fontAlgn="ctr"/>
                      <a:r>
                        <a:rPr lang="en-GB" sz="700" b="1" i="0" u="none" strike="noStrike">
                          <a:solidFill>
                            <a:srgbClr val="FFFFFF"/>
                          </a:solidFill>
                          <a:effectLst/>
                          <a:latin typeface="Calibri" panose="020F0502020204030204" pitchFamily="34" charset="0"/>
                        </a:rPr>
                        <a:t>Eastern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East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Midland</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London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Manweb</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Midlands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Northern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Norweb</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Scottish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Hydro</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Scottish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power</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Seeboard</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Southern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Swalec</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South </a:t>
                      </a:r>
                      <a:br>
                        <a:rPr lang="en-GB" sz="700" b="1" i="0" u="none" strike="noStrike">
                          <a:solidFill>
                            <a:srgbClr val="FFFFFF"/>
                          </a:solidFill>
                          <a:effectLst/>
                          <a:latin typeface="Calibri" panose="020F0502020204030204" pitchFamily="34" charset="0"/>
                        </a:rPr>
                      </a:br>
                      <a:r>
                        <a:rPr lang="en-GB" sz="700" b="1" i="0" u="none" strike="noStrike">
                          <a:solidFill>
                            <a:srgbClr val="FFFFFF"/>
                          </a:solidFill>
                          <a:effectLst/>
                          <a:latin typeface="Calibri" panose="020F0502020204030204" pitchFamily="34" charset="0"/>
                        </a:rPr>
                        <a:t>Western</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ctr"/>
                      <a:r>
                        <a:rPr lang="en-GB" sz="700" b="1" i="0" u="none" strike="noStrike">
                          <a:solidFill>
                            <a:srgbClr val="FFFFFF"/>
                          </a:solidFill>
                          <a:effectLst/>
                          <a:latin typeface="Calibri" panose="020F0502020204030204" pitchFamily="34" charset="0"/>
                        </a:rPr>
                        <a:t>Yorkshire</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extLst>
                  <a:ext uri="{0D108BD9-81ED-4DB2-BD59-A6C34878D82A}">
                    <a16:rowId xmlns:a16="http://schemas.microsoft.com/office/drawing/2014/main" val="2147037825"/>
                  </a:ext>
                </a:extLst>
              </a:tr>
              <a:tr h="128358">
                <a:tc gridSpan="2" vMerge="1">
                  <a:txBody>
                    <a:bodyPr/>
                    <a:lstStyle/>
                    <a:p>
                      <a:endParaRPr lang="en-GB"/>
                    </a:p>
                  </a:txBody>
                  <a:tcPr/>
                </a:tc>
                <a:tc hMerge="1" vMerge="1">
                  <a:txBody>
                    <a:bodyPr/>
                    <a:lstStyle/>
                    <a:p>
                      <a:endParaRPr lang="en-GB"/>
                    </a:p>
                  </a:txBody>
                  <a:tcPr/>
                </a:tc>
                <a:tc>
                  <a:txBody>
                    <a:bodyPr/>
                    <a:lstStyle/>
                    <a:p>
                      <a:pPr algn="ctr" fontAlgn="b"/>
                      <a:r>
                        <a:rPr lang="en-GB" sz="700" b="1" i="0" u="none" strike="noStrike">
                          <a:solidFill>
                            <a:srgbClr val="FFFFFF"/>
                          </a:solidFill>
                          <a:effectLst/>
                          <a:latin typeface="Calibri" panose="020F0502020204030204" pitchFamily="34" charset="0"/>
                        </a:rPr>
                        <a:t>10</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11</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12</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13</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14</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15</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16</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17</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18</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19</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20</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21</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22</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tc>
                  <a:txBody>
                    <a:bodyPr/>
                    <a:lstStyle/>
                    <a:p>
                      <a:pPr algn="ctr" fontAlgn="b"/>
                      <a:r>
                        <a:rPr lang="en-GB" sz="700" b="1" i="0" u="none" strike="noStrike">
                          <a:solidFill>
                            <a:srgbClr val="FFFFFF"/>
                          </a:solidFill>
                          <a:effectLst/>
                          <a:latin typeface="Calibri" panose="020F0502020204030204" pitchFamily="34" charset="0"/>
                        </a:rPr>
                        <a:t>23</a:t>
                      </a:r>
                    </a:p>
                  </a:txBody>
                  <a:tcPr marL="6418" marR="6418" marT="6418"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D7D31"/>
                    </a:solidFill>
                  </a:tcPr>
                </a:tc>
                <a:extLst>
                  <a:ext uri="{0D108BD9-81ED-4DB2-BD59-A6C34878D82A}">
                    <a16:rowId xmlns:a16="http://schemas.microsoft.com/office/drawing/2014/main" val="1463094341"/>
                  </a:ext>
                </a:extLst>
              </a:tr>
              <a:tr h="166865">
                <a:tc rowSpan="6">
                  <a:txBody>
                    <a:bodyPr/>
                    <a:lstStyle/>
                    <a:p>
                      <a:pPr algn="ctr" fontAlgn="ctr"/>
                      <a:r>
                        <a:rPr lang="en-GB" sz="700" b="0" i="0" u="none" strike="noStrike">
                          <a:solidFill>
                            <a:srgbClr val="FFFFFF"/>
                          </a:solidFill>
                          <a:effectLst/>
                          <a:latin typeface="Calibri" panose="020F0502020204030204" pitchFamily="34" charset="0"/>
                        </a:rPr>
                        <a:t>Low Voltage</a:t>
                      </a:r>
                    </a:p>
                  </a:txBody>
                  <a:tcPr marL="6418" marR="6418" marT="6418"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ctr"/>
                      <a:r>
                        <a:rPr lang="en-GB" sz="700" b="0" i="0" u="none" strike="noStrike">
                          <a:solidFill>
                            <a:srgbClr val="000000"/>
                          </a:solidFill>
                          <a:effectLst/>
                          <a:latin typeface="Calibri" panose="020F0502020204030204" pitchFamily="34" charset="0"/>
                        </a:rPr>
                        <a:t>Capacity Charge*</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0.0348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0.0326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0.0319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0.0207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0.0371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0.0668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0.0260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0.0371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0.0366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0.0454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0.0137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487749314"/>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All Other Times^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41.259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40.575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41.705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42.085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40.540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40.840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41.280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42.018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40.721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40.949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40.825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40.914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40.288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40.529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994858267"/>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Dec &amp; Jan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461713427"/>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Nov &amp; Feb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92.474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84.032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87.529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88.707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85.590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85.862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88.347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86.081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86.082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92.668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86.661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87.149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88.551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82.830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847759641"/>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Night^</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32.570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32.482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32.536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32.674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32.520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32.567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32.515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33.102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32.533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32.436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32.522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32.345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32.562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690976451"/>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Winter Weekday^</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9933"/>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43.981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44.158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46.463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46.053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43.980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44.294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44.806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45.342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44.125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43.575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44.022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44.366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43.242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44.200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extLst>
                  <a:ext uri="{0D108BD9-81ED-4DB2-BD59-A6C34878D82A}">
                    <a16:rowId xmlns:a16="http://schemas.microsoft.com/office/drawing/2014/main" val="3518565352"/>
                  </a:ext>
                </a:extLst>
              </a:tr>
              <a:tr h="166865">
                <a:tc rowSpan="6">
                  <a:txBody>
                    <a:bodyPr/>
                    <a:lstStyle/>
                    <a:p>
                      <a:pPr algn="r" fontAlgn="ctr"/>
                      <a:r>
                        <a:rPr lang="en-GB" sz="700" b="0" i="0" u="none" strike="noStrike">
                          <a:solidFill>
                            <a:srgbClr val="FFFFFF"/>
                          </a:solidFill>
                          <a:effectLst/>
                          <a:latin typeface="Calibri" panose="020F0502020204030204" pitchFamily="34" charset="0"/>
                        </a:rPr>
                        <a:t>LV Substation</a:t>
                      </a:r>
                    </a:p>
                  </a:txBody>
                  <a:tcPr marL="6418" marR="6418" marT="6418" marB="0" vert="vert270" anchor="ctr">
                    <a:lnL>
                      <a:noFill/>
                    </a:lnL>
                    <a:lnR w="6350" cap="flat" cmpd="sng" algn="ctr">
                      <a:solidFill>
                        <a:srgbClr val="FFFFFF"/>
                      </a:solidFill>
                      <a:prstDash val="solid"/>
                      <a:round/>
                      <a:headEnd type="none" w="med" len="med"/>
                      <a:tailEnd type="none" w="med" len="med"/>
                    </a:lnR>
                    <a:lnT>
                      <a:noFill/>
                    </a:lnT>
                    <a:lnB>
                      <a:noFill/>
                    </a:lnB>
                    <a:solidFill>
                      <a:srgbClr val="FF9933"/>
                    </a:solidFill>
                  </a:tcPr>
                </a:tc>
                <a:tc>
                  <a:txBody>
                    <a:bodyPr/>
                    <a:lstStyle/>
                    <a:p>
                      <a:pPr algn="l" fontAlgn="ctr"/>
                      <a:r>
                        <a:rPr lang="en-GB" sz="700" b="0" i="0" u="none" strike="noStrike">
                          <a:solidFill>
                            <a:srgbClr val="000000"/>
                          </a:solidFill>
                          <a:effectLst/>
                          <a:latin typeface="Calibri" panose="020F0502020204030204" pitchFamily="34" charset="0"/>
                        </a:rPr>
                        <a:t>Capacity Charge*</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0.0450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0.0710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0.0623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0.0281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0.1049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0.0492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0.0156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96591627"/>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All Other Times^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40.290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39.838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40.688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40.972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39.727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39.935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40.548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40.371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39.744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40.125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39.928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40.268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40.288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39.847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750610788"/>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Dec &amp; Jan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4006165839"/>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Nov &amp; Feb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86.235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80.628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83.841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84.544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81.331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81.245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85.163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80.800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80.431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86.654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82.842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84.459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88.551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79.351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911479373"/>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Night^</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32.411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32.457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32.395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32.655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32.226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32.387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32.466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32.345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32.381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033431295"/>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Winter Weekday^</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9933"/>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43.273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43.315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45.149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44.798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43.127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43.366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44.088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43.619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43.093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43.035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43.165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43.740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43.242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43.428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extLst>
                  <a:ext uri="{0D108BD9-81ED-4DB2-BD59-A6C34878D82A}">
                    <a16:rowId xmlns:a16="http://schemas.microsoft.com/office/drawing/2014/main" val="4082453664"/>
                  </a:ext>
                </a:extLst>
              </a:tr>
              <a:tr h="166865">
                <a:tc rowSpan="6">
                  <a:txBody>
                    <a:bodyPr/>
                    <a:lstStyle/>
                    <a:p>
                      <a:pPr algn="r" fontAlgn="ctr"/>
                      <a:r>
                        <a:rPr lang="en-GB" sz="700" b="0" i="0" u="none" strike="noStrike">
                          <a:solidFill>
                            <a:srgbClr val="FFFFFF"/>
                          </a:solidFill>
                          <a:effectLst/>
                          <a:latin typeface="Calibri" panose="020F0502020204030204" pitchFamily="34" charset="0"/>
                        </a:rPr>
                        <a:t>High Voltage</a:t>
                      </a:r>
                    </a:p>
                  </a:txBody>
                  <a:tcPr marL="6418" marR="6418" marT="6418" marB="0" vert="vert270" anchor="ctr">
                    <a:lnL>
                      <a:noFill/>
                    </a:lnL>
                    <a:lnR w="6350" cap="flat" cmpd="sng" algn="ctr">
                      <a:solidFill>
                        <a:srgbClr val="FFFFFF"/>
                      </a:solidFill>
                      <a:prstDash val="solid"/>
                      <a:round/>
                      <a:headEnd type="none" w="med" len="med"/>
                      <a:tailEnd type="none" w="med" len="med"/>
                    </a:lnR>
                    <a:lnT>
                      <a:noFill/>
                    </a:lnT>
                    <a:lnB w="6350" cap="flat" cmpd="sng" algn="ctr">
                      <a:solidFill>
                        <a:srgbClr val="ED7D31"/>
                      </a:solidFill>
                      <a:prstDash val="solid"/>
                      <a:round/>
                      <a:headEnd type="none" w="med" len="med"/>
                      <a:tailEnd type="none" w="med" len="med"/>
                    </a:lnB>
                    <a:solidFill>
                      <a:srgbClr val="FF9933"/>
                    </a:solidFill>
                  </a:tcPr>
                </a:tc>
                <a:tc>
                  <a:txBody>
                    <a:bodyPr/>
                    <a:lstStyle/>
                    <a:p>
                      <a:pPr algn="l" fontAlgn="ctr"/>
                      <a:r>
                        <a:rPr lang="en-GB" sz="700" b="0" i="0" u="none" strike="noStrike">
                          <a:solidFill>
                            <a:srgbClr val="000000"/>
                          </a:solidFill>
                          <a:effectLst/>
                          <a:latin typeface="Calibri" panose="020F0502020204030204" pitchFamily="34" charset="0"/>
                        </a:rPr>
                        <a:t>Capacity Charge*</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0.0375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0.0731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0.0501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0.0286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0.1390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0.0425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0.0587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0.0484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0.0372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0.0188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68840836"/>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All Other Times^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40.361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39.448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40.113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40.324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39.312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39.651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40.001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39.577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39.461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39.934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39.697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39.908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39.650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39.500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805745607"/>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Dec &amp; Jan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797184560"/>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Nov &amp; Feb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86.234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78.570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81.396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81.730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78.842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79.541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82.042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77.405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78.609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84.629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81.521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82.481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84.098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77.717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864490571"/>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Night^</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32.415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32.313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32.339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32.243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32.161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32.244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111253473"/>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Winter Weekday^</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9933"/>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43.399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42.803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44.163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43.974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42.584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43.051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43.396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42.792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42.786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42.940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42.971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43.346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42.721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42.967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9933"/>
                      </a:solidFill>
                      <a:prstDash val="solid"/>
                      <a:round/>
                      <a:headEnd type="none" w="med" len="med"/>
                      <a:tailEnd type="none" w="med" len="med"/>
                    </a:lnB>
                  </a:tcPr>
                </a:tc>
                <a:extLst>
                  <a:ext uri="{0D108BD9-81ED-4DB2-BD59-A6C34878D82A}">
                    <a16:rowId xmlns:a16="http://schemas.microsoft.com/office/drawing/2014/main" val="4114969501"/>
                  </a:ext>
                </a:extLst>
              </a:tr>
              <a:tr h="166865">
                <a:tc rowSpan="5">
                  <a:txBody>
                    <a:bodyPr/>
                    <a:lstStyle/>
                    <a:p>
                      <a:pPr algn="ctr" fontAlgn="ctr"/>
                      <a:r>
                        <a:rPr lang="en-GB" sz="700" b="0" i="0" u="none" strike="noStrike">
                          <a:solidFill>
                            <a:srgbClr val="FFFFFF"/>
                          </a:solidFill>
                          <a:effectLst/>
                          <a:latin typeface="Calibri" panose="020F0502020204030204" pitchFamily="34" charset="0"/>
                        </a:rPr>
                        <a:t>Extra High Voltage</a:t>
                      </a:r>
                    </a:p>
                  </a:txBody>
                  <a:tcPr marL="6418" marR="6418" marT="6418" marB="0" vert="vert270" anchor="ctr">
                    <a:lnL>
                      <a:noFill/>
                    </a:lnL>
                    <a:lnR w="6350" cap="flat" cmpd="sng" algn="ctr">
                      <a:solidFill>
                        <a:srgbClr val="FFFFFF"/>
                      </a:solidFill>
                      <a:prstDash val="solid"/>
                      <a:round/>
                      <a:headEnd type="none" w="med" len="med"/>
                      <a:tailEnd type="none" w="med" len="med"/>
                    </a:lnR>
                    <a:lnT w="6350" cap="flat" cmpd="sng" algn="ctr">
                      <a:solidFill>
                        <a:srgbClr val="ED7D31"/>
                      </a:solidFill>
                      <a:prstDash val="solid"/>
                      <a:round/>
                      <a:headEnd type="none" w="med" len="med"/>
                      <a:tailEnd type="none" w="med" len="med"/>
                    </a:lnT>
                    <a:lnB w="6350" cap="flat" cmpd="sng" algn="ctr">
                      <a:solidFill>
                        <a:srgbClr val="ED7D31"/>
                      </a:solidFill>
                      <a:prstDash val="solid"/>
                      <a:round/>
                      <a:headEnd type="none" w="med" len="med"/>
                      <a:tailEnd type="none" w="med" len="med"/>
                    </a:lnB>
                    <a:solidFill>
                      <a:srgbClr val="FF9933"/>
                    </a:solidFill>
                  </a:tcPr>
                </a:tc>
                <a:tc>
                  <a:txBody>
                    <a:bodyPr/>
                    <a:lstStyle/>
                    <a:p>
                      <a:pPr algn="l" fontAlgn="ctr"/>
                      <a:r>
                        <a:rPr lang="en-GB" sz="700" b="0" i="0" u="none" strike="noStrike">
                          <a:solidFill>
                            <a:srgbClr val="000000"/>
                          </a:solidFill>
                          <a:effectLst/>
                          <a:latin typeface="Calibri" panose="020F0502020204030204" pitchFamily="34" charset="0"/>
                        </a:rPr>
                        <a:t>All Other Times^</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40.361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39.448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40.113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40.324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39.312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39.651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40.001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39.577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39.461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39.934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39.697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39.908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39.650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39.500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9933"/>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665671193"/>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Dec &amp; Jan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72706285"/>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Nov &amp; Feb Peak^</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86.234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78.570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81.396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81.730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78.842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79.541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82.042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77.405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78.609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84.629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81.521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82.481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84.098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77.717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853104535"/>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Night^</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32.415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32.313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32.339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32.243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32.161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32.360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32.244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32.264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979521560"/>
                  </a:ext>
                </a:extLst>
              </a:tr>
              <a:tr h="166865">
                <a:tc vMerge="1">
                  <a:txBody>
                    <a:bodyPr/>
                    <a:lstStyle/>
                    <a:p>
                      <a:endParaRPr lang="en-GB"/>
                    </a:p>
                  </a:txBody>
                  <a:tcPr/>
                </a:tc>
                <a:tc>
                  <a:txBody>
                    <a:bodyPr/>
                    <a:lstStyle/>
                    <a:p>
                      <a:pPr algn="l" fontAlgn="ctr"/>
                      <a:r>
                        <a:rPr lang="en-GB" sz="700" b="0" i="0" u="none" strike="noStrike">
                          <a:solidFill>
                            <a:srgbClr val="000000"/>
                          </a:solidFill>
                          <a:effectLst/>
                          <a:latin typeface="Calibri" panose="020F0502020204030204" pitchFamily="34" charset="0"/>
                        </a:rPr>
                        <a:t>Winter Weekday^</a:t>
                      </a:r>
                    </a:p>
                  </a:txBody>
                  <a:tcPr marL="6418" marR="6418" marT="6418"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43.399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42.803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44.163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43.974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42.584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43.051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43.396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42.792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42.786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42.940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42.971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43.346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42.721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tc>
                  <a:txBody>
                    <a:bodyPr/>
                    <a:lstStyle/>
                    <a:p>
                      <a:pPr algn="ctr" rtl="0" fontAlgn="ctr"/>
                      <a:r>
                        <a:rPr lang="en-GB" sz="700" b="0" i="0" u="none" strike="noStrike">
                          <a:solidFill>
                            <a:srgbClr val="000000"/>
                          </a:solidFill>
                          <a:effectLst/>
                          <a:latin typeface="Calibri" panose="020F0502020204030204" pitchFamily="34" charset="0"/>
                        </a:rPr>
                        <a:t>42.967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1479447642"/>
                  </a:ext>
                </a:extLst>
              </a:tr>
            </a:tbl>
          </a:graphicData>
        </a:graphic>
      </p:graphicFrame>
    </p:spTree>
    <p:extLst>
      <p:ext uri="{BB962C8B-B14F-4D97-AF65-F5344CB8AC3E}">
        <p14:creationId xmlns:p14="http://schemas.microsoft.com/office/powerpoint/2010/main" val="3151571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A594EF7-4EDA-4A20-84EC-4078F9E21DD1}"/>
              </a:ext>
            </a:extLst>
          </p:cNvPr>
          <p:cNvGraphicFramePr>
            <a:graphicFrameLocks noGrp="1"/>
          </p:cNvGraphicFramePr>
          <p:nvPr>
            <p:extLst>
              <p:ext uri="{D42A27DB-BD31-4B8C-83A1-F6EECF244321}">
                <p14:modId xmlns:p14="http://schemas.microsoft.com/office/powerpoint/2010/main" val="4101953804"/>
              </p:ext>
            </p:extLst>
          </p:nvPr>
        </p:nvGraphicFramePr>
        <p:xfrm>
          <a:off x="149149" y="770706"/>
          <a:ext cx="7461322" cy="3535076"/>
        </p:xfrm>
        <a:graphic>
          <a:graphicData uri="http://schemas.openxmlformats.org/drawingml/2006/table">
            <a:tbl>
              <a:tblPr/>
              <a:tblGrid>
                <a:gridCol w="159253">
                  <a:extLst>
                    <a:ext uri="{9D8B030D-6E8A-4147-A177-3AD203B41FA5}">
                      <a16:colId xmlns:a16="http://schemas.microsoft.com/office/drawing/2014/main" val="2841362956"/>
                    </a:ext>
                  </a:extLst>
                </a:gridCol>
                <a:gridCol w="943725">
                  <a:extLst>
                    <a:ext uri="{9D8B030D-6E8A-4147-A177-3AD203B41FA5}">
                      <a16:colId xmlns:a16="http://schemas.microsoft.com/office/drawing/2014/main" val="3538271288"/>
                    </a:ext>
                  </a:extLst>
                </a:gridCol>
                <a:gridCol w="395184">
                  <a:extLst>
                    <a:ext uri="{9D8B030D-6E8A-4147-A177-3AD203B41FA5}">
                      <a16:colId xmlns:a16="http://schemas.microsoft.com/office/drawing/2014/main" val="3408563476"/>
                    </a:ext>
                  </a:extLst>
                </a:gridCol>
                <a:gridCol w="601626">
                  <a:extLst>
                    <a:ext uri="{9D8B030D-6E8A-4147-A177-3AD203B41FA5}">
                      <a16:colId xmlns:a16="http://schemas.microsoft.com/office/drawing/2014/main" val="2892560798"/>
                    </a:ext>
                  </a:extLst>
                </a:gridCol>
                <a:gridCol w="395184">
                  <a:extLst>
                    <a:ext uri="{9D8B030D-6E8A-4147-A177-3AD203B41FA5}">
                      <a16:colId xmlns:a16="http://schemas.microsoft.com/office/drawing/2014/main" val="2653180312"/>
                    </a:ext>
                  </a:extLst>
                </a:gridCol>
                <a:gridCol w="395184">
                  <a:extLst>
                    <a:ext uri="{9D8B030D-6E8A-4147-A177-3AD203B41FA5}">
                      <a16:colId xmlns:a16="http://schemas.microsoft.com/office/drawing/2014/main" val="1650558749"/>
                    </a:ext>
                  </a:extLst>
                </a:gridCol>
                <a:gridCol w="395184">
                  <a:extLst>
                    <a:ext uri="{9D8B030D-6E8A-4147-A177-3AD203B41FA5}">
                      <a16:colId xmlns:a16="http://schemas.microsoft.com/office/drawing/2014/main" val="1384352990"/>
                    </a:ext>
                  </a:extLst>
                </a:gridCol>
                <a:gridCol w="395184">
                  <a:extLst>
                    <a:ext uri="{9D8B030D-6E8A-4147-A177-3AD203B41FA5}">
                      <a16:colId xmlns:a16="http://schemas.microsoft.com/office/drawing/2014/main" val="4174218859"/>
                    </a:ext>
                  </a:extLst>
                </a:gridCol>
                <a:gridCol w="395184">
                  <a:extLst>
                    <a:ext uri="{9D8B030D-6E8A-4147-A177-3AD203B41FA5}">
                      <a16:colId xmlns:a16="http://schemas.microsoft.com/office/drawing/2014/main" val="3661656766"/>
                    </a:ext>
                  </a:extLst>
                </a:gridCol>
                <a:gridCol w="601626">
                  <a:extLst>
                    <a:ext uri="{9D8B030D-6E8A-4147-A177-3AD203B41FA5}">
                      <a16:colId xmlns:a16="http://schemas.microsoft.com/office/drawing/2014/main" val="691491747"/>
                    </a:ext>
                  </a:extLst>
                </a:gridCol>
                <a:gridCol w="601626">
                  <a:extLst>
                    <a:ext uri="{9D8B030D-6E8A-4147-A177-3AD203B41FA5}">
                      <a16:colId xmlns:a16="http://schemas.microsoft.com/office/drawing/2014/main" val="3937391695"/>
                    </a:ext>
                  </a:extLst>
                </a:gridCol>
                <a:gridCol w="395184">
                  <a:extLst>
                    <a:ext uri="{9D8B030D-6E8A-4147-A177-3AD203B41FA5}">
                      <a16:colId xmlns:a16="http://schemas.microsoft.com/office/drawing/2014/main" val="2542699283"/>
                    </a:ext>
                  </a:extLst>
                </a:gridCol>
                <a:gridCol w="395184">
                  <a:extLst>
                    <a:ext uri="{9D8B030D-6E8A-4147-A177-3AD203B41FA5}">
                      <a16:colId xmlns:a16="http://schemas.microsoft.com/office/drawing/2014/main" val="2156295495"/>
                    </a:ext>
                  </a:extLst>
                </a:gridCol>
                <a:gridCol w="395184">
                  <a:extLst>
                    <a:ext uri="{9D8B030D-6E8A-4147-A177-3AD203B41FA5}">
                      <a16:colId xmlns:a16="http://schemas.microsoft.com/office/drawing/2014/main" val="2608179120"/>
                    </a:ext>
                  </a:extLst>
                </a:gridCol>
                <a:gridCol w="601626">
                  <a:extLst>
                    <a:ext uri="{9D8B030D-6E8A-4147-A177-3AD203B41FA5}">
                      <a16:colId xmlns:a16="http://schemas.microsoft.com/office/drawing/2014/main" val="2070739189"/>
                    </a:ext>
                  </a:extLst>
                </a:gridCol>
                <a:gridCol w="395184">
                  <a:extLst>
                    <a:ext uri="{9D8B030D-6E8A-4147-A177-3AD203B41FA5}">
                      <a16:colId xmlns:a16="http://schemas.microsoft.com/office/drawing/2014/main" val="225078662"/>
                    </a:ext>
                  </a:extLst>
                </a:gridCol>
              </a:tblGrid>
              <a:tr h="148340">
                <a:tc gridSpan="16">
                  <a:txBody>
                    <a:bodyPr/>
                    <a:lstStyle/>
                    <a:p>
                      <a:pPr algn="ctr" fontAlgn="b"/>
                      <a:r>
                        <a:rPr lang="en-GB" sz="700" b="1" i="0" u="none" strike="noStrike">
                          <a:solidFill>
                            <a:srgbClr val="404040"/>
                          </a:solidFill>
                          <a:effectLst/>
                          <a:latin typeface="+mn-lt"/>
                        </a:rPr>
                        <a:t>Electricity Distribution Zones</a:t>
                      </a:r>
                    </a:p>
                  </a:txBody>
                  <a:tcPr marL="4612" marR="4612" marT="4612" marB="0" anchor="b">
                    <a:lnL>
                      <a:noFill/>
                    </a:lnL>
                    <a:lnR>
                      <a:noFill/>
                    </a:lnR>
                    <a:lnT>
                      <a:noFill/>
                    </a:lnT>
                    <a:lnB>
                      <a:noFill/>
                    </a:lnB>
                    <a:solidFill>
                      <a:srgbClr val="E7E7E8"/>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979138734"/>
                  </a:ext>
                </a:extLst>
              </a:tr>
              <a:tr h="296678">
                <a:tc rowSpan="2" gridSpan="2">
                  <a:txBody>
                    <a:bodyPr/>
                    <a:lstStyle/>
                    <a:p>
                      <a:pPr algn="l" fontAlgn="b"/>
                      <a:r>
                        <a:rPr lang="en-GB" sz="700" b="0" i="0" u="none" strike="noStrike">
                          <a:solidFill>
                            <a:srgbClr val="FFFFFF"/>
                          </a:solidFill>
                          <a:effectLst/>
                          <a:latin typeface="+mn-lt"/>
                        </a:rPr>
                        <a:t>Component</a:t>
                      </a:r>
                    </a:p>
                  </a:txBody>
                  <a:tcPr marL="4612" marR="4612" marT="4612" marB="0" anchor="b">
                    <a:lnL>
                      <a:noFill/>
                    </a:lnL>
                    <a:lnR w="6350" cap="flat" cmpd="sng" algn="ctr">
                      <a:solidFill>
                        <a:srgbClr val="FFFFFF"/>
                      </a:solidFill>
                      <a:prstDash val="solid"/>
                      <a:round/>
                      <a:headEnd type="none" w="med" len="med"/>
                      <a:tailEnd type="none" w="med" len="med"/>
                    </a:lnR>
                    <a:lnT>
                      <a:noFill/>
                    </a:lnT>
                    <a:lnB>
                      <a:noFill/>
                    </a:lnB>
                    <a:solidFill>
                      <a:srgbClr val="FE5817"/>
                    </a:solidFill>
                  </a:tcPr>
                </a:tc>
                <a:tc rowSpan="2" hMerge="1">
                  <a:txBody>
                    <a:bodyPr/>
                    <a:lstStyle/>
                    <a:p>
                      <a:endParaRPr lang="en-GB"/>
                    </a:p>
                  </a:txBody>
                  <a:tcPr/>
                </a:tc>
                <a:tc>
                  <a:txBody>
                    <a:bodyPr/>
                    <a:lstStyle/>
                    <a:p>
                      <a:pPr algn="ctr" fontAlgn="ctr"/>
                      <a:r>
                        <a:rPr lang="en-GB" sz="700" b="1" i="0" u="none" strike="noStrike">
                          <a:solidFill>
                            <a:srgbClr val="FFFFFF"/>
                          </a:solidFill>
                          <a:effectLst/>
                          <a:latin typeface="+mn-lt"/>
                        </a:rPr>
                        <a:t>Eastern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East </a:t>
                      </a:r>
                      <a:br>
                        <a:rPr lang="en-GB" sz="700" b="1" i="0" u="none" strike="noStrike">
                          <a:solidFill>
                            <a:srgbClr val="FFFFFF"/>
                          </a:solidFill>
                          <a:effectLst/>
                          <a:latin typeface="+mn-lt"/>
                        </a:rPr>
                      </a:br>
                      <a:r>
                        <a:rPr lang="en-GB" sz="700" b="1" i="0" u="none" strike="noStrike">
                          <a:solidFill>
                            <a:srgbClr val="FFFFFF"/>
                          </a:solidFill>
                          <a:effectLst/>
                          <a:latin typeface="+mn-lt"/>
                        </a:rPr>
                        <a:t>Midlands</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London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Manweb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Midlands</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Northern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Norweb</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Scottish </a:t>
                      </a:r>
                      <a:br>
                        <a:rPr lang="en-GB" sz="700" b="1" i="0" u="none" strike="noStrike">
                          <a:solidFill>
                            <a:srgbClr val="FFFFFF"/>
                          </a:solidFill>
                          <a:effectLst/>
                          <a:latin typeface="+mn-lt"/>
                        </a:rPr>
                      </a:br>
                      <a:r>
                        <a:rPr lang="en-GB" sz="700" b="1" i="0" u="none" strike="noStrike">
                          <a:solidFill>
                            <a:srgbClr val="FFFFFF"/>
                          </a:solidFill>
                          <a:effectLst/>
                          <a:latin typeface="+mn-lt"/>
                        </a:rPr>
                        <a:t>Hydro</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Scottish </a:t>
                      </a:r>
                      <a:br>
                        <a:rPr lang="en-GB" sz="700" b="1" i="0" u="none" strike="noStrike">
                          <a:solidFill>
                            <a:srgbClr val="FFFFFF"/>
                          </a:solidFill>
                          <a:effectLst/>
                          <a:latin typeface="+mn-lt"/>
                        </a:rPr>
                      </a:br>
                      <a:r>
                        <a:rPr lang="en-GB" sz="700" b="1" i="0" u="none" strike="noStrike">
                          <a:solidFill>
                            <a:srgbClr val="FFFFFF"/>
                          </a:solidFill>
                          <a:effectLst/>
                          <a:latin typeface="+mn-lt"/>
                        </a:rPr>
                        <a:t>power</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err="1">
                          <a:solidFill>
                            <a:srgbClr val="FFFFFF"/>
                          </a:solidFill>
                          <a:effectLst/>
                          <a:latin typeface="+mn-lt"/>
                        </a:rPr>
                        <a:t>Seeboard</a:t>
                      </a:r>
                      <a:endParaRPr lang="en-GB" sz="700" b="1" i="0" u="none" strike="noStrike">
                        <a:solidFill>
                          <a:srgbClr val="FFFFFF"/>
                        </a:solidFill>
                        <a:effectLst/>
                        <a:latin typeface="+mn-lt"/>
                      </a:endParaRP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Southern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Swalec</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South </a:t>
                      </a:r>
                      <a:br>
                        <a:rPr lang="en-GB" sz="700" b="1" i="0" u="none" strike="noStrike">
                          <a:solidFill>
                            <a:srgbClr val="FFFFFF"/>
                          </a:solidFill>
                          <a:effectLst/>
                          <a:latin typeface="+mn-lt"/>
                        </a:rPr>
                      </a:br>
                      <a:r>
                        <a:rPr lang="en-GB" sz="700" b="1" i="0" u="none" strike="noStrike">
                          <a:solidFill>
                            <a:srgbClr val="FFFFFF"/>
                          </a:solidFill>
                          <a:effectLst/>
                          <a:latin typeface="+mn-lt"/>
                        </a:rPr>
                        <a:t>Western</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ctr"/>
                      <a:r>
                        <a:rPr lang="en-GB" sz="700" b="1" i="0" u="none" strike="noStrike">
                          <a:solidFill>
                            <a:srgbClr val="FFFFFF"/>
                          </a:solidFill>
                          <a:effectLst/>
                          <a:latin typeface="+mn-lt"/>
                        </a:rPr>
                        <a:t>Yorkshire</a:t>
                      </a:r>
                    </a:p>
                  </a:txBody>
                  <a:tcPr marL="4612" marR="4612" marT="461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2462380040"/>
                  </a:ext>
                </a:extLst>
              </a:tr>
              <a:tr h="148340">
                <a:tc gridSpan="2" vMerge="1">
                  <a:txBody>
                    <a:bodyPr/>
                    <a:lstStyle/>
                    <a:p>
                      <a:endParaRPr lang="en-GB"/>
                    </a:p>
                  </a:txBody>
                  <a:tcPr/>
                </a:tc>
                <a:tc hMerge="1" vMerge="1">
                  <a:txBody>
                    <a:bodyPr/>
                    <a:lstStyle/>
                    <a:p>
                      <a:endParaRPr lang="en-GB"/>
                    </a:p>
                  </a:txBody>
                  <a:tcPr/>
                </a:tc>
                <a:tc>
                  <a:txBody>
                    <a:bodyPr/>
                    <a:lstStyle/>
                    <a:p>
                      <a:pPr algn="ctr" fontAlgn="b"/>
                      <a:r>
                        <a:rPr lang="en-GB" sz="700" b="1" i="0" u="none" strike="noStrike">
                          <a:solidFill>
                            <a:srgbClr val="FFFFFF"/>
                          </a:solidFill>
                          <a:effectLst/>
                          <a:latin typeface="+mn-lt"/>
                        </a:rPr>
                        <a:t>10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11</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12</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14</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15</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16</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17</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18</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19</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20</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21</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22</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tc>
                  <a:txBody>
                    <a:bodyPr/>
                    <a:lstStyle/>
                    <a:p>
                      <a:pPr algn="ctr" fontAlgn="b"/>
                      <a:r>
                        <a:rPr lang="en-GB" sz="700" b="1" i="0" u="none" strike="noStrike">
                          <a:solidFill>
                            <a:srgbClr val="FFFFFF"/>
                          </a:solidFill>
                          <a:effectLst/>
                          <a:latin typeface="+mn-lt"/>
                        </a:rPr>
                        <a:t>23</a:t>
                      </a:r>
                    </a:p>
                  </a:txBody>
                  <a:tcPr marL="4612" marR="4612" marT="461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E5817"/>
                    </a:solidFill>
                  </a:tcPr>
                </a:tc>
                <a:extLst>
                  <a:ext uri="{0D108BD9-81ED-4DB2-BD59-A6C34878D82A}">
                    <a16:rowId xmlns:a16="http://schemas.microsoft.com/office/drawing/2014/main" val="1341922407"/>
                  </a:ext>
                </a:extLst>
              </a:tr>
              <a:tr h="148340">
                <a:tc rowSpan="5">
                  <a:txBody>
                    <a:bodyPr/>
                    <a:lstStyle/>
                    <a:p>
                      <a:pPr algn="ctr" fontAlgn="ctr"/>
                      <a:r>
                        <a:rPr lang="en-GB" sz="700" b="0" i="0" u="none" strike="noStrike">
                          <a:solidFill>
                            <a:srgbClr val="FFFFFF"/>
                          </a:solidFill>
                          <a:effectLst/>
                          <a:latin typeface="+mn-lt"/>
                        </a:rPr>
                        <a:t>Low Voltage</a:t>
                      </a:r>
                    </a:p>
                  </a:txBody>
                  <a:tcPr marL="4612" marR="4612" marT="4612" marB="0" vert="vert270" anchor="ctr">
                    <a:lnL>
                      <a:noFill/>
                    </a:lnL>
                    <a:lnR w="635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solidFill>
                      <a:srgbClr val="FF9933"/>
                    </a:solidFill>
                  </a:tcPr>
                </a:tc>
                <a:tc>
                  <a:txBody>
                    <a:bodyPr/>
                    <a:lstStyle/>
                    <a:p>
                      <a:pPr algn="l" fontAlgn="ctr"/>
                      <a:r>
                        <a:rPr lang="en-GB" sz="700" b="0" i="0" u="none" strike="noStrike">
                          <a:solidFill>
                            <a:srgbClr val="000000"/>
                          </a:solidFill>
                          <a:effectLst/>
                          <a:latin typeface="+mn-lt"/>
                        </a:rPr>
                        <a:t>No Residual</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101.69</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101.76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100.69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104.95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107.87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105.11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103.27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102.32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99521785"/>
                  </a:ext>
                </a:extLst>
              </a:tr>
              <a:tr h="148340">
                <a:tc vMerge="1">
                  <a:txBody>
                    <a:bodyPr/>
                    <a:lstStyle/>
                    <a:p>
                      <a:endParaRPr lang="en-GB"/>
                    </a:p>
                  </a:txBody>
                  <a:tcPr>
                    <a:lnT w="12700" cmpd="sng">
                      <a:noFill/>
                      <a:prstDash val="solid"/>
                    </a:lnT>
                  </a:tcPr>
                </a:tc>
                <a:tc>
                  <a:txBody>
                    <a:bodyPr/>
                    <a:lstStyle/>
                    <a:p>
                      <a:pPr algn="l" fontAlgn="ctr"/>
                      <a:r>
                        <a:rPr lang="en-GB" sz="700" b="0" i="0" u="none" strike="noStrike">
                          <a:solidFill>
                            <a:srgbClr val="000000"/>
                          </a:solidFill>
                          <a:effectLst/>
                          <a:latin typeface="+mn-lt"/>
                        </a:rPr>
                        <a:t>Band 1</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208.45</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262.03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199.24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356.35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280.26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292.35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252.70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273.50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378.84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239.11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240.27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278.73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301.16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280.73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4054305623"/>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295.69</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391.65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283.54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595.46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432.43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490.28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407.59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410.76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595.60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348.24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355.86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437.86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470.18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445.51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831233554"/>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418.08</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571.82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399.72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890.63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634.29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715.12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598.13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605.24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925.74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503.06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509.13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649.10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686.00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654.91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06953948"/>
                  </a:ext>
                </a:extLst>
              </a:tr>
              <a:tr h="0">
                <a:tc vMerge="1">
                  <a:txBody>
                    <a:bodyPr/>
                    <a:lstStyle/>
                    <a:p>
                      <a:endParaRPr lang="en-GB"/>
                    </a:p>
                  </a:txBody>
                  <a:tcPr>
                    <a:lnT w="12700" cmpd="sng">
                      <a:noFill/>
                      <a:prstDash val="soli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b="0" i="0" u="none" strike="noStrike">
                          <a:solidFill>
                            <a:srgbClr val="000000"/>
                          </a:solidFill>
                          <a:effectLst/>
                          <a:latin typeface="+mn-lt"/>
                        </a:rPr>
                        <a:t>Band 4</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812.78</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1124.53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777.18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1894.99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1181.56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1584.93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1186.91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1239.94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1872.55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1002.68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1049.77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1363.77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1388.51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1279.72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3461145802"/>
                  </a:ext>
                </a:extLst>
              </a:tr>
              <a:tr h="148340">
                <a:tc rowSpan="5">
                  <a:txBody>
                    <a:bodyPr/>
                    <a:lstStyle/>
                    <a:p>
                      <a:pPr algn="ctr" fontAlgn="ctr"/>
                      <a:r>
                        <a:rPr lang="en-GB" sz="700" b="0" i="0" u="none" strike="noStrike">
                          <a:solidFill>
                            <a:srgbClr val="FFFFFF"/>
                          </a:solidFill>
                          <a:effectLst/>
                          <a:latin typeface="+mn-lt"/>
                        </a:rPr>
                        <a:t>LV Substation</a:t>
                      </a:r>
                    </a:p>
                  </a:txBody>
                  <a:tcPr marL="4612" marR="4612" marT="4612" marB="0" vert="vert270" anchor="ctr">
                    <a:lnL>
                      <a:noFill/>
                    </a:lnL>
                    <a:lnR w="6350" cap="flat" cmpd="sng" algn="ctr">
                      <a:noFill/>
                      <a:prstDash val="solid"/>
                      <a:round/>
                      <a:headEnd type="none" w="med" len="med"/>
                      <a:tailEnd type="none" w="med" len="med"/>
                    </a:lnR>
                    <a:lnT w="12700" cmpd="sng">
                      <a:noFill/>
                      <a:prstDash val="solid"/>
                    </a:lnT>
                    <a:lnB>
                      <a:noFill/>
                    </a:lnB>
                    <a:solidFill>
                      <a:srgbClr val="FF9933"/>
                    </a:solidFill>
                  </a:tcPr>
                </a:tc>
                <a:tc>
                  <a:txBody>
                    <a:bodyPr/>
                    <a:lstStyle/>
                    <a:p>
                      <a:pPr algn="l" fontAlgn="ctr"/>
                      <a:r>
                        <a:rPr lang="en-GB" sz="700" b="0" i="0" u="none" strike="noStrike">
                          <a:solidFill>
                            <a:srgbClr val="000000"/>
                          </a:solidFill>
                          <a:effectLst/>
                          <a:latin typeface="+mn-lt"/>
                        </a:rPr>
                        <a:t>No Residual</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100.82</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100.04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100.32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101.15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119.80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124.99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101.09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109.99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101.63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102.32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56391725"/>
                  </a:ext>
                </a:extLst>
              </a:tr>
              <a:tr h="148340">
                <a:tc vMerge="1">
                  <a:txBody>
                    <a:bodyPr/>
                    <a:lstStyle/>
                    <a:p>
                      <a:endParaRPr lang="en-GB"/>
                    </a:p>
                  </a:txBody>
                  <a:tcPr>
                    <a:lnT w="12700" cmpd="sng">
                      <a:noFill/>
                      <a:prstDash val="solid"/>
                    </a:lnT>
                  </a:tcPr>
                </a:tc>
                <a:tc>
                  <a:txBody>
                    <a:bodyPr/>
                    <a:lstStyle/>
                    <a:p>
                      <a:pPr algn="l" fontAlgn="ctr"/>
                      <a:r>
                        <a:rPr lang="en-GB" sz="700" b="0" i="0" u="none" strike="noStrike">
                          <a:solidFill>
                            <a:srgbClr val="000000"/>
                          </a:solidFill>
                          <a:effectLst/>
                          <a:latin typeface="+mn-lt"/>
                        </a:rPr>
                        <a:t>Band 1</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207.57</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261.16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198.59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351.73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279.31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292.35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267.90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290.62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374.10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238.17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247.27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277.53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300.09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280.73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495569467"/>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294.81</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390.78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282.89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590.83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431.48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490.28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422.79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427.87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590.86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347.29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362.86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436.66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469.10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445.51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178816322"/>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417.20</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570.96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399.07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886.00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633.34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715.12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613.33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622.36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920.99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502.11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516.12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647.90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684.93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654.91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502253"/>
                  </a:ext>
                </a:extLst>
              </a:tr>
              <a:tr h="153454">
                <a:tc vMerge="1">
                  <a:txBody>
                    <a:bodyPr/>
                    <a:lstStyle/>
                    <a:p>
                      <a:endParaRPr lang="en-GB"/>
                    </a:p>
                  </a:txBody>
                  <a:tcPr>
                    <a:lnT w="12700" cmpd="sng">
                      <a:noFill/>
                      <a:prstDash val="soli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b="0" i="0" u="none" strike="noStrike">
                          <a:solidFill>
                            <a:srgbClr val="000000"/>
                          </a:solidFill>
                          <a:effectLst/>
                          <a:latin typeface="+mn-lt"/>
                        </a:rPr>
                        <a:t>Band 4</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811.91</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1123.66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776.53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1890.36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1180.62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1584.93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1202.11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1257.06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1867.81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1001.74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1056.77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1362.57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1387.44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1279.72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2143762540"/>
                  </a:ext>
                </a:extLst>
              </a:tr>
              <a:tr h="148340">
                <a:tc rowSpan="5">
                  <a:txBody>
                    <a:bodyPr/>
                    <a:lstStyle/>
                    <a:p>
                      <a:pPr algn="ctr" fontAlgn="ctr"/>
                      <a:r>
                        <a:rPr lang="en-GB" sz="700" b="0" i="0" u="none" strike="noStrike">
                          <a:solidFill>
                            <a:srgbClr val="FFFFFF"/>
                          </a:solidFill>
                          <a:effectLst/>
                          <a:latin typeface="+mn-lt"/>
                        </a:rPr>
                        <a:t>High Voltage</a:t>
                      </a:r>
                    </a:p>
                  </a:txBody>
                  <a:tcPr marL="4612" marR="4612" marT="4612" marB="0" vert="vert270" anchor="ctr">
                    <a:lnL>
                      <a:noFill/>
                    </a:lnL>
                    <a:lnR w="6350" cap="flat" cmpd="sng" algn="ctr">
                      <a:noFill/>
                      <a:prstDash val="solid"/>
                      <a:round/>
                      <a:headEnd type="none" w="med" len="med"/>
                      <a:tailEnd type="none" w="med" len="med"/>
                    </a:lnR>
                    <a:lnT>
                      <a:noFill/>
                    </a:lnT>
                    <a:lnB>
                      <a:noFill/>
                    </a:lnB>
                    <a:solidFill>
                      <a:srgbClr val="FF9933"/>
                    </a:solidFill>
                  </a:tcPr>
                </a:tc>
                <a:tc>
                  <a:txBody>
                    <a:bodyPr/>
                    <a:lstStyle/>
                    <a:p>
                      <a:pPr algn="l" fontAlgn="ctr"/>
                      <a:r>
                        <a:rPr lang="en-GB" sz="700" b="0" i="0" u="none" strike="noStrike">
                          <a:solidFill>
                            <a:srgbClr val="000000"/>
                          </a:solidFill>
                          <a:effectLst/>
                          <a:latin typeface="+mn-lt"/>
                        </a:rPr>
                        <a:t>No Residual</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136.48</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126.25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126.58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128.84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149.49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146.21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217.57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139.73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150.77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137.22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132.97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153.23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737032404"/>
                  </a:ext>
                </a:extLst>
              </a:tr>
              <a:tr h="148340">
                <a:tc vMerge="1">
                  <a:txBody>
                    <a:bodyPr/>
                    <a:lstStyle/>
                    <a:p>
                      <a:endParaRPr lang="en-GB"/>
                    </a:p>
                  </a:txBody>
                  <a:tcPr>
                    <a:lnT w="12700" cmpd="sng">
                      <a:noFill/>
                      <a:prstDash val="solid"/>
                    </a:lnT>
                  </a:tcPr>
                </a:tc>
                <a:tc>
                  <a:txBody>
                    <a:bodyPr/>
                    <a:lstStyle/>
                    <a:p>
                      <a:pPr algn="l" fontAlgn="ctr"/>
                      <a:r>
                        <a:rPr lang="en-GB" sz="700" b="0" i="0" u="none" strike="noStrike">
                          <a:solidFill>
                            <a:srgbClr val="000000"/>
                          </a:solidFill>
                          <a:effectLst/>
                          <a:latin typeface="+mn-lt"/>
                        </a:rPr>
                        <a:t>Band 1</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698.96</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928.49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622.98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1452.76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1003.84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1321.15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972.83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882.99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1548.97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813.79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899.37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1037.60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1245.03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1141.07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2909059538"/>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1920.95</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2693.72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1788.40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4398.48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2916.78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3514.31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2822.03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2795.40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4571.47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2670.75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2493.12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3206.30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3312.57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3237.50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4272458964"/>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3648.07</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5466.15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3417.28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9076.97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5897.96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6528.56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5530.89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5661.75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9099.15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4191.56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4666.48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6287.48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6721.43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6428.70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194569695"/>
                  </a:ext>
                </a:extLst>
              </a:tr>
              <a:tr h="153454">
                <a:tc vMerge="1">
                  <a:txBody>
                    <a:bodyPr/>
                    <a:lstStyle/>
                    <a:p>
                      <a:endParaRPr lang="en-GB"/>
                    </a:p>
                  </a:txBody>
                  <a:tcPr>
                    <a:lnT w="12700" cmpd="sng">
                      <a:noFill/>
                      <a:prstDash val="soli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700" b="0" i="0" u="none" strike="noStrike">
                          <a:solidFill>
                            <a:srgbClr val="000000"/>
                          </a:solidFill>
                          <a:effectLst/>
                          <a:latin typeface="+mn-lt"/>
                        </a:rPr>
                        <a:t>Band 4</a:t>
                      </a:r>
                    </a:p>
                  </a:txBody>
                  <a:tcPr marL="6350" marR="6350" marT="6350" marB="0" anchor="ctr">
                    <a:lnL w="12700" cmpd="sng">
                      <a:noFill/>
                      <a:prstDash val="soli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9031.03</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13989.28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8522.80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19572.18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16184.63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16690.17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13387.22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13031.31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23258.58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10453.41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11718.31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14883.78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16741.70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15685.34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E7F3FF"/>
                    </a:solidFill>
                  </a:tcPr>
                </a:tc>
                <a:extLst>
                  <a:ext uri="{0D108BD9-81ED-4DB2-BD59-A6C34878D82A}">
                    <a16:rowId xmlns:a16="http://schemas.microsoft.com/office/drawing/2014/main" val="739966171"/>
                  </a:ext>
                </a:extLst>
              </a:tr>
              <a:tr h="148340">
                <a:tc rowSpan="5">
                  <a:txBody>
                    <a:bodyPr/>
                    <a:lstStyle/>
                    <a:p>
                      <a:pPr algn="ctr"/>
                      <a:r>
                        <a:rPr lang="en-GB" sz="700">
                          <a:solidFill>
                            <a:schemeClr val="bg1"/>
                          </a:solidFill>
                          <a:latin typeface="+mn-lt"/>
                        </a:rPr>
                        <a:t>Extra High Voltage</a:t>
                      </a:r>
                    </a:p>
                  </a:txBody>
                  <a:tcPr marL="0" marR="0" marT="0" marB="0" vert="vert27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solidFill>
                      <a:srgbClr val="FF9933"/>
                    </a:solidFill>
                  </a:tcPr>
                </a:tc>
                <a:tc>
                  <a:txBody>
                    <a:bodyPr/>
                    <a:lstStyle/>
                    <a:p>
                      <a:pPr algn="l" fontAlgn="ctr"/>
                      <a:r>
                        <a:rPr lang="en-GB" sz="700" b="0" i="0" u="none" strike="noStrike">
                          <a:solidFill>
                            <a:srgbClr val="000000"/>
                          </a:solidFill>
                          <a:effectLst/>
                          <a:latin typeface="+mn-lt"/>
                        </a:rPr>
                        <a:t>No Residual</a:t>
                      </a:r>
                    </a:p>
                  </a:txBody>
                  <a:tcPr marL="6350" marR="6350" marT="6350" marB="0" anchor="ctr">
                    <a:lnL w="12700" cmpd="sng">
                      <a:noFill/>
                      <a:prstDash val="solid"/>
                    </a:lnL>
                    <a:lnR w="6350" cap="flat" cmpd="sng" algn="ctr">
                      <a:no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136.48</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126.25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126.58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128.84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149.49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146.21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217.57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136.94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139.73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150.77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137.22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132.97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153.23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2700" cap="flat" cmpd="sng" algn="ctr">
                      <a:solidFill>
                        <a:srgbClr val="FFC00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590632957"/>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1</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698.96</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928.49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622.98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1452.76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1003.84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1321.15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972.83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882.99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1548.97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813.79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899.37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1037.60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1245.03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1141.07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664076310"/>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2</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1920.95</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2693.72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1788.40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4398.48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2916.78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3514.31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2822.03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2795.40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4571.47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2670.75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2493.12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3206.30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3312.57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3237.50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4508010"/>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3</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3648.07</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5466.15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3417.28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9076.97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5897.96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6528.56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5530.89</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5661.75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9099.15</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4191.56</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4666.48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6287.48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6721.43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6428.70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327096801"/>
                  </a:ext>
                </a:extLst>
              </a:tr>
              <a:tr h="148340">
                <a:tc vMerge="1">
                  <a:txBody>
                    <a:bodyPr/>
                    <a:lstStyle/>
                    <a:p>
                      <a:endParaRPr lang="en-GB"/>
                    </a:p>
                  </a:txBody>
                  <a:tcPr/>
                </a:tc>
                <a:tc>
                  <a:txBody>
                    <a:bodyPr/>
                    <a:lstStyle/>
                    <a:p>
                      <a:pPr algn="l" fontAlgn="ctr"/>
                      <a:r>
                        <a:rPr lang="en-GB" sz="700" b="0" i="0" u="none" strike="noStrike">
                          <a:solidFill>
                            <a:srgbClr val="000000"/>
                          </a:solidFill>
                          <a:effectLst/>
                          <a:latin typeface="+mn-lt"/>
                        </a:rPr>
                        <a:t>Band 4</a:t>
                      </a:r>
                    </a:p>
                  </a:txBody>
                  <a:tcPr marL="6350" marR="6350" marT="635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2CC"/>
                    </a:solidFill>
                  </a:tcPr>
                </a:tc>
                <a:tc>
                  <a:txBody>
                    <a:bodyPr/>
                    <a:lstStyle/>
                    <a:p>
                      <a:pPr algn="ctr" rtl="0" fontAlgn="ctr"/>
                      <a:r>
                        <a:rPr lang="en-GB" sz="700" b="0" i="0" u="none" strike="noStrike">
                          <a:solidFill>
                            <a:srgbClr val="000000"/>
                          </a:solidFill>
                          <a:effectLst/>
                          <a:latin typeface="Calibri" panose="020F0502020204030204" pitchFamily="34" charset="0"/>
                        </a:rPr>
                        <a:t>9031.03</a:t>
                      </a:r>
                    </a:p>
                  </a:txBody>
                  <a:tcPr marL="6350" marR="6350" marT="6350" marB="0" anchor="ctr">
                    <a:lnL w="6350" cap="flat" cmpd="sng" algn="ctr">
                      <a:no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13989.28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8522.80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19572.18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16184.63</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16690.17</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13387.22</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13031.31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23258.58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10453.41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11718.31</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14883.78</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16741.70</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tc>
                  <a:txBody>
                    <a:bodyPr/>
                    <a:lstStyle/>
                    <a:p>
                      <a:pPr algn="ctr" rtl="0" fontAlgn="ctr"/>
                      <a:r>
                        <a:rPr lang="en-GB" sz="700" b="0" i="0" u="none" strike="noStrike">
                          <a:solidFill>
                            <a:srgbClr val="000000"/>
                          </a:solidFill>
                          <a:effectLst/>
                          <a:latin typeface="Calibri" panose="020F0502020204030204" pitchFamily="34" charset="0"/>
                        </a:rPr>
                        <a:t>15685.34</a:t>
                      </a:r>
                    </a:p>
                  </a:txBody>
                  <a:tcPr marL="6350" marR="6350" marT="635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E7F3FF"/>
                    </a:solidFill>
                  </a:tcPr>
                </a:tc>
                <a:extLst>
                  <a:ext uri="{0D108BD9-81ED-4DB2-BD59-A6C34878D82A}">
                    <a16:rowId xmlns:a16="http://schemas.microsoft.com/office/drawing/2014/main" val="2267195214"/>
                  </a:ext>
                </a:extLst>
              </a:tr>
            </a:tbl>
          </a:graphicData>
        </a:graphic>
      </p:graphicFrame>
      <p:pic>
        <p:nvPicPr>
          <p:cNvPr id="10" name="Picture 9">
            <a:extLst>
              <a:ext uri="{FF2B5EF4-FFF2-40B4-BE49-F238E27FC236}">
                <a16:creationId xmlns:a16="http://schemas.microsoft.com/office/drawing/2014/main" id="{0E86DFFE-0967-44B8-A3FA-F8CAC82166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878" y="148640"/>
            <a:ext cx="936702" cy="458674"/>
          </a:xfrm>
          <a:prstGeom prst="rect">
            <a:avLst/>
          </a:prstGeom>
        </p:spPr>
      </p:pic>
      <p:sp>
        <p:nvSpPr>
          <p:cNvPr id="13" name="Rectangle 12">
            <a:extLst>
              <a:ext uri="{FF2B5EF4-FFF2-40B4-BE49-F238E27FC236}">
                <a16:creationId xmlns:a16="http://schemas.microsoft.com/office/drawing/2014/main" id="{663BED72-A360-447C-B45F-7321C8D4E357}"/>
              </a:ext>
            </a:extLst>
          </p:cNvPr>
          <p:cNvSpPr/>
          <p:nvPr/>
        </p:nvSpPr>
        <p:spPr>
          <a:xfrm>
            <a:off x="230273" y="-242933"/>
            <a:ext cx="4572000" cy="830997"/>
          </a:xfrm>
          <a:prstGeom prst="rect">
            <a:avLst/>
          </a:prstGeom>
        </p:spPr>
        <p:txBody>
          <a:bodyPr>
            <a:spAutoFit/>
          </a:bodyPr>
          <a:lstStyle/>
          <a:p>
            <a:endParaRPr lang="en-GB" sz="1200">
              <a:solidFill>
                <a:srgbClr val="000000"/>
              </a:solidFill>
              <a:latin typeface="Frutiger 55 Roman"/>
            </a:endParaRPr>
          </a:p>
          <a:p>
            <a:r>
              <a:rPr lang="en-GB" sz="1200">
                <a:solidFill>
                  <a:srgbClr val="FE5817"/>
                </a:solidFill>
                <a:latin typeface="Frutiger 55 Roman"/>
              </a:rPr>
              <a:t> </a:t>
            </a:r>
            <a:r>
              <a:rPr lang="en-GB" sz="3600">
                <a:solidFill>
                  <a:srgbClr val="FE5817"/>
                </a:solidFill>
                <a:latin typeface="Frutiger 55 Roman"/>
              </a:rPr>
              <a:t>Business Electricity </a:t>
            </a:r>
            <a:endParaRPr lang="en-GB">
              <a:solidFill>
                <a:srgbClr val="FE5817"/>
              </a:solidFill>
            </a:endParaRPr>
          </a:p>
        </p:txBody>
      </p:sp>
      <p:sp>
        <p:nvSpPr>
          <p:cNvPr id="16" name="Rectangle 15">
            <a:extLst>
              <a:ext uri="{FF2B5EF4-FFF2-40B4-BE49-F238E27FC236}">
                <a16:creationId xmlns:a16="http://schemas.microsoft.com/office/drawing/2014/main" id="{8110D0E9-0418-445C-A3E3-FBE28C03344A}"/>
              </a:ext>
            </a:extLst>
          </p:cNvPr>
          <p:cNvSpPr/>
          <p:nvPr/>
        </p:nvSpPr>
        <p:spPr>
          <a:xfrm>
            <a:off x="3931920" y="0"/>
            <a:ext cx="4572000" cy="461665"/>
          </a:xfrm>
          <a:prstGeom prst="rect">
            <a:avLst/>
          </a:prstGeom>
        </p:spPr>
        <p:txBody>
          <a:bodyPr>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1000">
                <a:solidFill>
                  <a:srgbClr val="000000"/>
                </a:solidFill>
                <a:latin typeface="Frutiger 55 Roman"/>
              </a:rPr>
              <a:t>For EDF and Former British Energy Customers</a:t>
            </a:r>
            <a:endParaRPr lang="en-GB"/>
          </a:p>
        </p:txBody>
      </p:sp>
      <p:sp>
        <p:nvSpPr>
          <p:cNvPr id="22" name="Rectangle 21">
            <a:extLst>
              <a:ext uri="{FF2B5EF4-FFF2-40B4-BE49-F238E27FC236}">
                <a16:creationId xmlns:a16="http://schemas.microsoft.com/office/drawing/2014/main" id="{A9B2DE4E-091D-41B6-89F9-7252A97E1805}"/>
              </a:ext>
            </a:extLst>
          </p:cNvPr>
          <p:cNvSpPr/>
          <p:nvPr/>
        </p:nvSpPr>
        <p:spPr>
          <a:xfrm>
            <a:off x="123825" y="6183422"/>
            <a:ext cx="8934450" cy="646331"/>
          </a:xfrm>
          <a:prstGeom prst="rect">
            <a:avLst/>
          </a:prstGeom>
        </p:spPr>
        <p:txBody>
          <a:bodyPr wrap="square">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400">
                <a:solidFill>
                  <a:srgbClr val="000000"/>
                </a:solidFill>
                <a:latin typeface="Frutiger 55 Roman"/>
              </a:rPr>
              <a:t>(a) </a:t>
            </a:r>
            <a:r>
              <a:rPr lang="en-GB" sz="600">
                <a:solidFill>
                  <a:srgbClr val="000000"/>
                </a:solidFill>
                <a:latin typeface="Frutiger 55 Roman"/>
              </a:rPr>
              <a:t>We may monitor and/or record calls for security, quality or training purposes. Calls from BT landlines to numbers beginning with 0845 may be free. The price of calls may vary with other operators and calls from mobiles may be considerably higher. Please check with your operator for exact charges. Calls to ‘0800’ numbers are free from BT landlines, other network operators’ charges may vary. Lines are open Monday - Friday 9am - 5pm. EDF Energy is a trading name used by EDF Energy Customers Ltd, Reg. No. 02228297 whose Registered Office is at 90 Whitfield Street, London, W1T 4EZ, incorporated in England and Wales.</a:t>
            </a:r>
            <a:endParaRPr lang="en-GB"/>
          </a:p>
        </p:txBody>
      </p:sp>
      <p:sp>
        <p:nvSpPr>
          <p:cNvPr id="32" name="Rectangle 31">
            <a:extLst>
              <a:ext uri="{FF2B5EF4-FFF2-40B4-BE49-F238E27FC236}">
                <a16:creationId xmlns:a16="http://schemas.microsoft.com/office/drawing/2014/main" id="{15690DF3-214A-46CB-AB32-E367990B469C}"/>
              </a:ext>
            </a:extLst>
          </p:cNvPr>
          <p:cNvSpPr/>
          <p:nvPr/>
        </p:nvSpPr>
        <p:spPr>
          <a:xfrm>
            <a:off x="3924300" y="-135582"/>
            <a:ext cx="4572000" cy="461665"/>
          </a:xfrm>
          <a:prstGeom prst="rect">
            <a:avLst/>
          </a:prstGeom>
        </p:spPr>
        <p:txBody>
          <a:bodyPr>
            <a:spAutoFit/>
          </a:bodyPr>
          <a:lstStyle/>
          <a:p>
            <a:endParaRPr lang="en-GB" sz="1200">
              <a:solidFill>
                <a:srgbClr val="FE5817"/>
              </a:solidFill>
              <a:latin typeface="Frutiger 45 Light"/>
            </a:endParaRPr>
          </a:p>
          <a:p>
            <a:r>
              <a:rPr lang="en-GB" sz="1200">
                <a:solidFill>
                  <a:srgbClr val="FE5817"/>
                </a:solidFill>
                <a:latin typeface="Frutiger 45 Light"/>
              </a:rPr>
              <a:t> </a:t>
            </a:r>
            <a:r>
              <a:rPr lang="en-GB" sz="1000" b="1">
                <a:solidFill>
                  <a:srgbClr val="FE5817"/>
                </a:solidFill>
                <a:latin typeface="Frutiger 45 Light"/>
              </a:rPr>
              <a:t>Half Hourly Extended Supply Large Business Electricity Prices</a:t>
            </a:r>
            <a:endParaRPr lang="en-GB">
              <a:solidFill>
                <a:srgbClr val="FE5817"/>
              </a:solidFill>
            </a:endParaRPr>
          </a:p>
        </p:txBody>
      </p:sp>
      <p:sp>
        <p:nvSpPr>
          <p:cNvPr id="12" name="Rectangle 11">
            <a:extLst>
              <a:ext uri="{FF2B5EF4-FFF2-40B4-BE49-F238E27FC236}">
                <a16:creationId xmlns:a16="http://schemas.microsoft.com/office/drawing/2014/main" id="{89F42D43-490B-42FB-AC93-57238804BDBE}"/>
              </a:ext>
            </a:extLst>
          </p:cNvPr>
          <p:cNvSpPr/>
          <p:nvPr/>
        </p:nvSpPr>
        <p:spPr>
          <a:xfrm>
            <a:off x="76200" y="5005656"/>
            <a:ext cx="4438649" cy="1323439"/>
          </a:xfrm>
          <a:prstGeom prst="rect">
            <a:avLst/>
          </a:prstGeom>
        </p:spPr>
        <p:txBody>
          <a:bodyPr wrap="square">
            <a:spAutoFit/>
          </a:bodyPr>
          <a:lstStyle/>
          <a:p>
            <a:pPr marL="171450" indent="-171450">
              <a:buFont typeface="Arial" panose="020B0604020202020204" pitchFamily="34" charset="0"/>
              <a:buChar char="•"/>
            </a:pPr>
            <a:endParaRPr lang="en-GB" sz="1200">
              <a:solidFill>
                <a:srgbClr val="000000"/>
              </a:solidFill>
              <a:latin typeface="Frutiger 45 Light"/>
            </a:endParaRPr>
          </a:p>
          <a:p>
            <a:endParaRPr lang="en-GB" sz="1200">
              <a:solidFill>
                <a:srgbClr val="000000"/>
              </a:solidFill>
              <a:latin typeface="Frutiger 45 Light"/>
            </a:endParaRPr>
          </a:p>
          <a:p>
            <a:pPr marL="171450" indent="-171450">
              <a:buFont typeface="Arial" panose="020B0604020202020204" pitchFamily="34" charset="0"/>
              <a:buChar char="•"/>
            </a:pPr>
            <a:r>
              <a:rPr lang="en-GB" sz="700" b="1">
                <a:solidFill>
                  <a:srgbClr val="000000"/>
                </a:solidFill>
                <a:latin typeface="Frutiger 45 Light"/>
              </a:rPr>
              <a:t>The prices stated here apply from 01 February 2024 until further notice</a:t>
            </a:r>
            <a:endParaRPr lang="en-GB" sz="700">
              <a:solidFill>
                <a:srgbClr val="000000"/>
              </a:solidFill>
              <a:latin typeface="Frutiger 45 Light"/>
            </a:endParaRPr>
          </a:p>
          <a:p>
            <a:pPr marL="171450" indent="-171450">
              <a:buFont typeface="Arial" panose="020B0604020202020204" pitchFamily="34" charset="0"/>
              <a:buChar char="•"/>
            </a:pPr>
            <a:r>
              <a:rPr lang="en-GB" sz="700">
                <a:solidFill>
                  <a:srgbClr val="000000"/>
                </a:solidFill>
                <a:latin typeface="Frutiger 55 Roman"/>
              </a:rPr>
              <a:t>Where there are any changes to these prices during any period, charges will be pro rated for the number of days up to the price change. The new charges will apply pro rata for the remainder of that period. Estimated data may be used in accordance with your supply terms.</a:t>
            </a:r>
          </a:p>
          <a:p>
            <a:pPr marL="171450" indent="-171450">
              <a:buFont typeface="Arial" panose="020B0604020202020204" pitchFamily="34" charset="0"/>
              <a:buChar char="•"/>
            </a:pPr>
            <a:r>
              <a:rPr lang="en-GB" sz="700">
                <a:solidFill>
                  <a:srgbClr val="000000"/>
                </a:solidFill>
                <a:latin typeface="Frutiger 55 Roman"/>
              </a:rPr>
              <a:t>The Fixed Daily Charge is applied per meter</a:t>
            </a:r>
          </a:p>
          <a:p>
            <a:pPr marL="171450" indent="-171450">
              <a:buFont typeface="Arial" panose="020B0604020202020204" pitchFamily="34" charset="0"/>
              <a:buChar char="•"/>
            </a:pPr>
            <a:r>
              <a:rPr lang="en-GB" sz="700">
                <a:solidFill>
                  <a:srgbClr val="000000"/>
                </a:solidFill>
                <a:latin typeface="Frutiger 55 Roman"/>
              </a:rPr>
              <a:t>All unit prices are in pence per kWh and exclude VAT, Climate Change Levy (CCL), Metering Costs, Reactive Power and Excess Capacity Charges</a:t>
            </a:r>
          </a:p>
          <a:p>
            <a:pPr marL="171450" indent="-171450">
              <a:buFont typeface="Arial" panose="020B0604020202020204" pitchFamily="34" charset="0"/>
              <a:buChar char="•"/>
            </a:pPr>
            <a:r>
              <a:rPr lang="en-GB" sz="700">
                <a:solidFill>
                  <a:srgbClr val="000000"/>
                </a:solidFill>
                <a:latin typeface="Frutiger 55 Roman"/>
              </a:rPr>
              <a:t>All times shown are GMT</a:t>
            </a:r>
          </a:p>
        </p:txBody>
      </p:sp>
      <p:sp>
        <p:nvSpPr>
          <p:cNvPr id="14" name="Rectangle 13">
            <a:extLst>
              <a:ext uri="{FF2B5EF4-FFF2-40B4-BE49-F238E27FC236}">
                <a16:creationId xmlns:a16="http://schemas.microsoft.com/office/drawing/2014/main" id="{38F1F38C-54B9-47F5-A4EC-F878DFB9DC35}"/>
              </a:ext>
            </a:extLst>
          </p:cNvPr>
          <p:cNvSpPr/>
          <p:nvPr/>
        </p:nvSpPr>
        <p:spPr>
          <a:xfrm>
            <a:off x="38100" y="4988868"/>
            <a:ext cx="4819650" cy="461665"/>
          </a:xfrm>
          <a:prstGeom prst="rect">
            <a:avLst/>
          </a:prstGeom>
        </p:spPr>
        <p:txBody>
          <a:bodyPr wrap="square">
            <a:spAutoFit/>
          </a:bodyPr>
          <a:lstStyle/>
          <a:p>
            <a:endParaRPr lang="en-GB" sz="1200" b="1">
              <a:solidFill>
                <a:srgbClr val="FE5817"/>
              </a:solidFill>
              <a:latin typeface="Frutiger 55 Roman"/>
            </a:endParaRPr>
          </a:p>
          <a:p>
            <a:r>
              <a:rPr lang="en-GB" sz="1200" b="1">
                <a:solidFill>
                  <a:srgbClr val="FE5817"/>
                </a:solidFill>
                <a:latin typeface="Frutiger 55 Roman"/>
              </a:rPr>
              <a:t> </a:t>
            </a:r>
            <a:r>
              <a:rPr lang="en-GB" sz="700" b="1">
                <a:solidFill>
                  <a:srgbClr val="FE5817"/>
                </a:solidFill>
                <a:latin typeface="Frutiger 55 Roman"/>
              </a:rPr>
              <a:t>Important Information </a:t>
            </a:r>
            <a:endParaRPr lang="en-GB" b="1">
              <a:solidFill>
                <a:srgbClr val="FE5817"/>
              </a:solidFill>
            </a:endParaRPr>
          </a:p>
        </p:txBody>
      </p:sp>
      <p:sp>
        <p:nvSpPr>
          <p:cNvPr id="15" name="Rectangle 14">
            <a:extLst>
              <a:ext uri="{FF2B5EF4-FFF2-40B4-BE49-F238E27FC236}">
                <a16:creationId xmlns:a16="http://schemas.microsoft.com/office/drawing/2014/main" id="{FEE71C46-D531-44F3-8F30-BABABB078D99}"/>
              </a:ext>
            </a:extLst>
          </p:cNvPr>
          <p:cNvSpPr/>
          <p:nvPr/>
        </p:nvSpPr>
        <p:spPr>
          <a:xfrm>
            <a:off x="4572000" y="5117688"/>
            <a:ext cx="4572000" cy="1600438"/>
          </a:xfrm>
          <a:prstGeom prst="rect">
            <a:avLst/>
          </a:prstGeom>
        </p:spPr>
        <p:txBody>
          <a:bodyPr>
            <a:spAutoFit/>
          </a:bodyPr>
          <a:lstStyle/>
          <a:p>
            <a:endParaRPr lang="en-GB" sz="1200">
              <a:solidFill>
                <a:srgbClr val="000000"/>
              </a:solidFill>
              <a:latin typeface="Frutiger 55 Roman"/>
            </a:endParaRPr>
          </a:p>
          <a:p>
            <a:r>
              <a:rPr lang="en-GB" sz="1200">
                <a:solidFill>
                  <a:srgbClr val="000000"/>
                </a:solidFill>
                <a:latin typeface="Frutiger 55 Roman"/>
              </a:rPr>
              <a:t> </a:t>
            </a:r>
            <a:r>
              <a:rPr lang="en-GB" sz="700">
                <a:solidFill>
                  <a:srgbClr val="000000"/>
                </a:solidFill>
                <a:latin typeface="Frutiger 55 Roman"/>
              </a:rPr>
              <a:t>° Extended Supply Prices for Extra High Voltage (EHV) customers depend on the characteristics of each customer, such as load, metering, network costs, etc. We are therefore unable to set fixed EHV prices for all customers. The prices shown are for indicative purposes only and do not include Distribution or Transmission charges (including for Distribution losses), which will be applied with the best view of forecast at time of pricing. Actual prices vary and we will seek to communicate them to the relevant customer in writing as soon as reasonably practicable after they take a supply of electricity on an Extended Supply basis, or, where we require any information about the customer in order to determine actual prices, as soon as reasonably practicable after we receive that information. EHV prices, and all associated distribution and transmission pass through costs, will be binding from the point the relevant customer takes a supply on an Extended Supply basis, regardless of when they are communicated.</a:t>
            </a:r>
          </a:p>
          <a:p>
            <a:endParaRPr lang="en-GB"/>
          </a:p>
        </p:txBody>
      </p:sp>
      <p:sp>
        <p:nvSpPr>
          <p:cNvPr id="2" name="Rectangle 1">
            <a:extLst>
              <a:ext uri="{FF2B5EF4-FFF2-40B4-BE49-F238E27FC236}">
                <a16:creationId xmlns:a16="http://schemas.microsoft.com/office/drawing/2014/main" id="{34B3E6A8-92FF-110F-60D0-75A30CD9892A}"/>
              </a:ext>
            </a:extLst>
          </p:cNvPr>
          <p:cNvSpPr/>
          <p:nvPr/>
        </p:nvSpPr>
        <p:spPr>
          <a:xfrm>
            <a:off x="7575550" y="759723"/>
            <a:ext cx="1314450" cy="2954655"/>
          </a:xfrm>
          <a:prstGeom prst="rect">
            <a:avLst/>
          </a:prstGeom>
        </p:spPr>
        <p:txBody>
          <a:bodyPr wrap="square">
            <a:spAutoFit/>
          </a:bodyPr>
          <a:lstStyle/>
          <a:p>
            <a:r>
              <a:rPr lang="en-GB" sz="700"/>
              <a:t>From June 2022, there will be changes to Standing Charges due to industry changes as part of the Targeted Charging Review (TCR). </a:t>
            </a:r>
          </a:p>
          <a:p>
            <a:endParaRPr lang="en-GB" sz="700"/>
          </a:p>
          <a:p>
            <a:r>
              <a:rPr lang="en-US" sz="700"/>
              <a:t>Standing Charges are updated annually from April to reflect changes to TNUOS and DUOS costs</a:t>
            </a:r>
            <a:endParaRPr lang="en-GB" sz="700"/>
          </a:p>
          <a:p>
            <a:endParaRPr lang="en-GB" sz="700"/>
          </a:p>
          <a:p>
            <a:r>
              <a:rPr lang="en-GB" sz="700"/>
              <a:t>For more information on TCR please visit: </a:t>
            </a:r>
            <a:r>
              <a:rPr lang="en-GB" sz="700">
                <a:hlinkClick r:id="rId3"/>
              </a:rPr>
              <a:t>www.edfenergy.com/large-business/talk-power/blogs/ofgems-targeted-charging-review-what-you-need-know</a:t>
            </a:r>
            <a:endParaRPr lang="en-GB" sz="700"/>
          </a:p>
          <a:p>
            <a:endParaRPr lang="en-GB" sz="700"/>
          </a:p>
          <a:p>
            <a:r>
              <a:rPr lang="en-GB" sz="700" b="1"/>
              <a:t>Definitions</a:t>
            </a:r>
          </a:p>
          <a:p>
            <a:r>
              <a:rPr lang="en-GB" sz="700"/>
              <a:t>*Charged at Pounds per month based on the site’s TCR banding. If the site’s banding cannot be determined, an equivalent banding will be used.</a:t>
            </a:r>
          </a:p>
        </p:txBody>
      </p:sp>
    </p:spTree>
    <p:extLst>
      <p:ext uri="{BB962C8B-B14F-4D97-AF65-F5344CB8AC3E}">
        <p14:creationId xmlns:p14="http://schemas.microsoft.com/office/powerpoint/2010/main" val="27649966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9c56fac-74db-4097-a212-7317c5c76a41">
      <Terms xmlns="http://schemas.microsoft.com/office/infopath/2007/PartnerControls"/>
    </lcf76f155ced4ddcb4097134ff3c332f>
    <TaxCatchAll xmlns="e29f695a-c882-4701-9e7b-e5781baa4fe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65A870677F394CA97AB7EDC9B98F4E" ma:contentTypeVersion="14" ma:contentTypeDescription="Create a new document." ma:contentTypeScope="" ma:versionID="3e47e4d8e8fac3b1758a5c6010b7f917">
  <xsd:schema xmlns:xsd="http://www.w3.org/2001/XMLSchema" xmlns:xs="http://www.w3.org/2001/XMLSchema" xmlns:p="http://schemas.microsoft.com/office/2006/metadata/properties" xmlns:ns2="99c56fac-74db-4097-a212-7317c5c76a41" xmlns:ns3="e29f695a-c882-4701-9e7b-e5781baa4fe0" targetNamespace="http://schemas.microsoft.com/office/2006/metadata/properties" ma:root="true" ma:fieldsID="41f2bccde575d27c89fd5a2226723432" ns2:_="" ns3:_="">
    <xsd:import namespace="99c56fac-74db-4097-a212-7317c5c76a41"/>
    <xsd:import namespace="e29f695a-c882-4701-9e7b-e5781baa4f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c56fac-74db-4097-a212-7317c5c76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c3a9f52-cc49-4e1c-971c-abeceeca225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29f695a-c882-4701-9e7b-e5781baa4fe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824ceff4-3fc2-407e-bd47-a1b13fb444e0}" ma:internalName="TaxCatchAll" ma:showField="CatchAllData" ma:web="e29f695a-c882-4701-9e7b-e5781baa4f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754289-92BB-4547-8BB7-D508338CBF8C}">
  <ds:schemaRefs>
    <ds:schemaRef ds:uri="99c56fac-74db-4097-a212-7317c5c76a41"/>
    <ds:schemaRef ds:uri="e29f695a-c882-4701-9e7b-e5781baa4fe0"/>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FC01EC3-509E-4906-9257-AA37B0FF31CD}">
  <ds:schemaRefs>
    <ds:schemaRef ds:uri="http://schemas.microsoft.com/sharepoint/v3/contenttype/forms"/>
  </ds:schemaRefs>
</ds:datastoreItem>
</file>

<file path=customXml/itemProps3.xml><?xml version="1.0" encoding="utf-8"?>
<ds:datastoreItem xmlns:ds="http://schemas.openxmlformats.org/officeDocument/2006/customXml" ds:itemID="{EC895BF2-1E6A-4FCD-B2A5-51AFC4340ECE}">
  <ds:schemaRefs>
    <ds:schemaRef ds:uri="99c56fac-74db-4097-a212-7317c5c76a41"/>
    <ds:schemaRef ds:uri="e29f695a-c882-4701-9e7b-e5781baa4fe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On-screen Show (4:3)</PresentationFormat>
  <Slides>2</Slides>
  <Notes>0</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Haynes, Rosie</dc:creator>
  <cp:revision>1</cp:revision>
  <dcterms:created xsi:type="dcterms:W3CDTF">2021-10-06T11:04:04Z</dcterms:created>
  <dcterms:modified xsi:type="dcterms:W3CDTF">2024-01-30T10:23:34Z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0x0101005165A870677F394CA97AB7EDC9B98F4E</vt:lpwstr>
  </property>
  <property fmtid="{D5CDD505-2E9C-101B-9397-08002B2CF9AE}" pid="3" name="MediaServiceImageTags">
    <vt:lpwstr/>
  </property>
</Properties>
</file>