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7" r:id="rId5"/>
    <p:sldId id="258"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9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000"/>
    <a:srgbClr val="FF9933"/>
    <a:srgbClr val="FE5817"/>
    <a:srgbClr val="E7E7E8"/>
    <a:srgbClr val="E7F3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FF3E06-57CE-4A5D-834B-DB789EB91678}" vWet="4" dt="2024-01-30T10:22:42.608"/>
    <p1510:client id="{E0AE4743-57D0-452F-A072-5A9A975DA027}" v="9" dt="2024-01-30T10:22:44.77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890"/>
        <p:guide pos="288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avi Mei" userId="68678910-38a2-4c1e-ac3b-c280e4362e2d" providerId="ADAL" clId="{E0AE4743-57D0-452F-A072-5A9A975DA027}"/>
    <pc:docChg chg="modSld">
      <pc:chgData name="Tavi Mei" userId="68678910-38a2-4c1e-ac3b-c280e4362e2d" providerId="ADAL" clId="{E0AE4743-57D0-452F-A072-5A9A975DA027}" dt="2024-01-26T15:40:09.051" v="18" actId="20577"/>
      <pc:docMkLst>
        <pc:docMk/>
      </pc:docMkLst>
      <pc:sldChg chg="modSp mod">
        <pc:chgData name="Tavi Mei" userId="68678910-38a2-4c1e-ac3b-c280e4362e2d" providerId="ADAL" clId="{E0AE4743-57D0-452F-A072-5A9A975DA027}" dt="2024-01-26T15:40:03.122" v="11" actId="20577"/>
        <pc:sldMkLst>
          <pc:docMk/>
          <pc:sldMk cId="3151571921" sldId="257"/>
        </pc:sldMkLst>
        <pc:spChg chg="mod">
          <ac:chgData name="Tavi Mei" userId="68678910-38a2-4c1e-ac3b-c280e4362e2d" providerId="ADAL" clId="{E0AE4743-57D0-452F-A072-5A9A975DA027}" dt="2024-01-26T15:40:03.122" v="11" actId="20577"/>
          <ac:spMkLst>
            <pc:docMk/>
            <pc:sldMk cId="3151571921" sldId="257"/>
            <ac:spMk id="19" creationId="{E315108B-42AB-4EF9-842D-5742019B4EB0}"/>
          </ac:spMkLst>
        </pc:spChg>
        <pc:graphicFrameChg chg="mod">
          <ac:chgData name="Tavi Mei" userId="68678910-38a2-4c1e-ac3b-c280e4362e2d" providerId="ADAL" clId="{E0AE4743-57D0-452F-A072-5A9A975DA027}" dt="2024-01-26T15:39:58.542" v="4"/>
          <ac:graphicFrameMkLst>
            <pc:docMk/>
            <pc:sldMk cId="3151571921" sldId="257"/>
            <ac:graphicFrameMk id="20" creationId="{A3C5AE50-D51D-4A20-8264-58FBCE510A94}"/>
          </ac:graphicFrameMkLst>
        </pc:graphicFrameChg>
      </pc:sldChg>
      <pc:sldChg chg="modSp mod">
        <pc:chgData name="Tavi Mei" userId="68678910-38a2-4c1e-ac3b-c280e4362e2d" providerId="ADAL" clId="{E0AE4743-57D0-452F-A072-5A9A975DA027}" dt="2024-01-26T15:40:09.051" v="18" actId="20577"/>
        <pc:sldMkLst>
          <pc:docMk/>
          <pc:sldMk cId="2764996651" sldId="258"/>
        </pc:sldMkLst>
        <pc:spChg chg="mod">
          <ac:chgData name="Tavi Mei" userId="68678910-38a2-4c1e-ac3b-c280e4362e2d" providerId="ADAL" clId="{E0AE4743-57D0-452F-A072-5A9A975DA027}" dt="2024-01-26T15:40:09.051" v="18" actId="20577"/>
          <ac:spMkLst>
            <pc:docMk/>
            <pc:sldMk cId="2764996651" sldId="258"/>
            <ac:spMk id="12" creationId="{89F42D43-490B-42FB-AC93-57238804BDBE}"/>
          </ac:spMkLst>
        </pc:spChg>
      </pc:sldChg>
    </pc:docChg>
  </pc:docChgLst>
  <pc:docChgLst>
    <pc:chgData name="Mei, Xinyue (Tavi)" userId="68678910-38a2-4c1e-ac3b-c280e4362e2d" providerId="ADAL" clId="{1FBC9BC8-1B0F-49E5-8ACF-CD28871D39FB}"/>
    <pc:docChg chg="modSld">
      <pc:chgData name="Mei, Xinyue (Tavi)" userId="68678910-38a2-4c1e-ac3b-c280e4362e2d" providerId="ADAL" clId="{1FBC9BC8-1B0F-49E5-8ACF-CD28871D39FB}" dt="2023-11-24T13:47:21.547" v="6" actId="20577"/>
      <pc:docMkLst>
        <pc:docMk/>
      </pc:docMkLst>
      <pc:sldChg chg="modSp mod">
        <pc:chgData name="Mei, Xinyue (Tavi)" userId="68678910-38a2-4c1e-ac3b-c280e4362e2d" providerId="ADAL" clId="{1FBC9BC8-1B0F-49E5-8ACF-CD28871D39FB}" dt="2023-11-24T13:47:12.265" v="3" actId="20577"/>
        <pc:sldMkLst>
          <pc:docMk/>
          <pc:sldMk cId="3151571921" sldId="257"/>
        </pc:sldMkLst>
        <pc:spChg chg="mod">
          <ac:chgData name="Mei, Xinyue (Tavi)" userId="68678910-38a2-4c1e-ac3b-c280e4362e2d" providerId="ADAL" clId="{1FBC9BC8-1B0F-49E5-8ACF-CD28871D39FB}" dt="2023-11-24T13:47:12.265" v="3" actId="20577"/>
          <ac:spMkLst>
            <pc:docMk/>
            <pc:sldMk cId="3151571921" sldId="257"/>
            <ac:spMk id="19" creationId="{E315108B-42AB-4EF9-842D-5742019B4EB0}"/>
          </ac:spMkLst>
        </pc:spChg>
        <pc:graphicFrameChg chg="mod">
          <ac:chgData name="Mei, Xinyue (Tavi)" userId="68678910-38a2-4c1e-ac3b-c280e4362e2d" providerId="ADAL" clId="{1FBC9BC8-1B0F-49E5-8ACF-CD28871D39FB}" dt="2023-11-24T13:46:55.130" v="0"/>
          <ac:graphicFrameMkLst>
            <pc:docMk/>
            <pc:sldMk cId="3151571921" sldId="257"/>
            <ac:graphicFrameMk id="20" creationId="{A3C5AE50-D51D-4A20-8264-58FBCE510A94}"/>
          </ac:graphicFrameMkLst>
        </pc:graphicFrameChg>
      </pc:sldChg>
      <pc:sldChg chg="modSp mod">
        <pc:chgData name="Mei, Xinyue (Tavi)" userId="68678910-38a2-4c1e-ac3b-c280e4362e2d" providerId="ADAL" clId="{1FBC9BC8-1B0F-49E5-8ACF-CD28871D39FB}" dt="2023-11-24T13:47:21.547" v="6" actId="20577"/>
        <pc:sldMkLst>
          <pc:docMk/>
          <pc:sldMk cId="2764996651" sldId="258"/>
        </pc:sldMkLst>
        <pc:spChg chg="mod">
          <ac:chgData name="Mei, Xinyue (Tavi)" userId="68678910-38a2-4c1e-ac3b-c280e4362e2d" providerId="ADAL" clId="{1FBC9BC8-1B0F-49E5-8ACF-CD28871D39FB}" dt="2023-11-24T13:47:21.547" v="6" actId="20577"/>
          <ac:spMkLst>
            <pc:docMk/>
            <pc:sldMk cId="2764996651" sldId="258"/>
            <ac:spMk id="12" creationId="{89F42D43-490B-42FB-AC93-57238804BDBE}"/>
          </ac:spMkLst>
        </pc:spChg>
      </pc:sldChg>
    </pc:docChg>
  </pc:docChgLst>
  <pc:docChgLst>
    <pc:chgData name="Mei, Xinyue (Tavi)" userId="68678910-38a2-4c1e-ac3b-c280e4362e2d" providerId="ADAL" clId="{0EE1D033-783A-4B20-B4D2-38D44F9AF673}"/>
    <pc:docChg chg="modSld">
      <pc:chgData name="Mei, Xinyue (Tavi)" userId="68678910-38a2-4c1e-ac3b-c280e4362e2d" providerId="ADAL" clId="{0EE1D033-783A-4B20-B4D2-38D44F9AF673}" dt="2023-12-21T14:48:56.906" v="18"/>
      <pc:docMkLst>
        <pc:docMk/>
      </pc:docMkLst>
      <pc:sldChg chg="modSp mod">
        <pc:chgData name="Mei, Xinyue (Tavi)" userId="68678910-38a2-4c1e-ac3b-c280e4362e2d" providerId="ADAL" clId="{0EE1D033-783A-4B20-B4D2-38D44F9AF673}" dt="2023-12-21T14:48:45.462" v="17" actId="20577"/>
        <pc:sldMkLst>
          <pc:docMk/>
          <pc:sldMk cId="3151571921" sldId="257"/>
        </pc:sldMkLst>
        <pc:spChg chg="mod">
          <ac:chgData name="Mei, Xinyue (Tavi)" userId="68678910-38a2-4c1e-ac3b-c280e4362e2d" providerId="ADAL" clId="{0EE1D033-783A-4B20-B4D2-38D44F9AF673}" dt="2023-12-21T14:48:45.462" v="17" actId="20577"/>
          <ac:spMkLst>
            <pc:docMk/>
            <pc:sldMk cId="3151571921" sldId="257"/>
            <ac:spMk id="19" creationId="{E315108B-42AB-4EF9-842D-5742019B4EB0}"/>
          </ac:spMkLst>
        </pc:spChg>
        <pc:graphicFrameChg chg="mod">
          <ac:chgData name="Mei, Xinyue (Tavi)" userId="68678910-38a2-4c1e-ac3b-c280e4362e2d" providerId="ADAL" clId="{0EE1D033-783A-4B20-B4D2-38D44F9AF673}" dt="2023-12-21T14:48:33.178" v="4"/>
          <ac:graphicFrameMkLst>
            <pc:docMk/>
            <pc:sldMk cId="3151571921" sldId="257"/>
            <ac:graphicFrameMk id="20" creationId="{A3C5AE50-D51D-4A20-8264-58FBCE510A94}"/>
          </ac:graphicFrameMkLst>
        </pc:graphicFrameChg>
      </pc:sldChg>
      <pc:sldChg chg="modSp mod">
        <pc:chgData name="Mei, Xinyue (Tavi)" userId="68678910-38a2-4c1e-ac3b-c280e4362e2d" providerId="ADAL" clId="{0EE1D033-783A-4B20-B4D2-38D44F9AF673}" dt="2023-12-21T14:48:56.906" v="18"/>
        <pc:sldMkLst>
          <pc:docMk/>
          <pc:sldMk cId="2764996651" sldId="258"/>
        </pc:sldMkLst>
        <pc:spChg chg="mod">
          <ac:chgData name="Mei, Xinyue (Tavi)" userId="68678910-38a2-4c1e-ac3b-c280e4362e2d" providerId="ADAL" clId="{0EE1D033-783A-4B20-B4D2-38D44F9AF673}" dt="2023-12-21T14:48:56.906" v="18"/>
          <ac:spMkLst>
            <pc:docMk/>
            <pc:sldMk cId="2764996651" sldId="258"/>
            <ac:spMk id="12" creationId="{89F42D43-490B-42FB-AC93-57238804BDBE}"/>
          </ac:spMkLst>
        </pc:spChg>
      </pc:sldChg>
    </pc:docChg>
  </pc:docChgLst>
  <pc:docChgLst>
    <pc:chgData name="Mei, Xinyue (Tavi)" userId="68678910-38a2-4c1e-ac3b-c280e4362e2d" providerId="ADAL" clId="{E0AE4743-57D0-452F-A072-5A9A975DA027}"/>
    <pc:docChg chg="modSld">
      <pc:chgData name="Mei, Xinyue (Tavi)" userId="68678910-38a2-4c1e-ac3b-c280e4362e2d" providerId="ADAL" clId="{E0AE4743-57D0-452F-A072-5A9A975DA027}" dt="2024-01-30T10:22:44.772" v="1" actId="20577"/>
      <pc:docMkLst>
        <pc:docMk/>
      </pc:docMkLst>
      <pc:sldChg chg="modSp mod">
        <pc:chgData name="Mei, Xinyue (Tavi)" userId="68678910-38a2-4c1e-ac3b-c280e4362e2d" providerId="ADAL" clId="{E0AE4743-57D0-452F-A072-5A9A975DA027}" dt="2024-01-30T10:22:40.625" v="0" actId="20577"/>
        <pc:sldMkLst>
          <pc:docMk/>
          <pc:sldMk cId="3151571921" sldId="257"/>
        </pc:sldMkLst>
        <pc:spChg chg="mod">
          <ac:chgData name="Mei, Xinyue (Tavi)" userId="68678910-38a2-4c1e-ac3b-c280e4362e2d" providerId="ADAL" clId="{E0AE4743-57D0-452F-A072-5A9A975DA027}" dt="2024-01-30T10:22:40.625" v="0" actId="20577"/>
          <ac:spMkLst>
            <pc:docMk/>
            <pc:sldMk cId="3151571921" sldId="257"/>
            <ac:spMk id="23" creationId="{BB4BC376-B040-4CEC-9F8B-96599F809F7C}"/>
          </ac:spMkLst>
        </pc:spChg>
      </pc:sldChg>
      <pc:sldChg chg="modSp mod">
        <pc:chgData name="Mei, Xinyue (Tavi)" userId="68678910-38a2-4c1e-ac3b-c280e4362e2d" providerId="ADAL" clId="{E0AE4743-57D0-452F-A072-5A9A975DA027}" dt="2024-01-30T10:22:44.772" v="1" actId="20577"/>
        <pc:sldMkLst>
          <pc:docMk/>
          <pc:sldMk cId="2764996651" sldId="258"/>
        </pc:sldMkLst>
        <pc:spChg chg="mod">
          <ac:chgData name="Mei, Xinyue (Tavi)" userId="68678910-38a2-4c1e-ac3b-c280e4362e2d" providerId="ADAL" clId="{E0AE4743-57D0-452F-A072-5A9A975DA027}" dt="2024-01-30T10:22:44.772" v="1" actId="20577"/>
          <ac:spMkLst>
            <pc:docMk/>
            <pc:sldMk cId="2764996651" sldId="258"/>
            <ac:spMk id="18" creationId="{E1781C12-7992-48D8-863E-87898E47876F}"/>
          </ac:spMkLst>
        </pc:spChg>
      </pc:sldChg>
    </pc:docChg>
  </pc:docChgLst>
  <pc:docChgLst>
    <pc:chgData name="Tavi Mei" userId="68678910-38a2-4c1e-ac3b-c280e4362e2d" providerId="ADAL" clId="{DFF142FD-1BF8-4098-BB71-A9C8DA54E71B}"/>
    <pc:docChg chg="modSld">
      <pc:chgData name="Tavi Mei" userId="68678910-38a2-4c1e-ac3b-c280e4362e2d" providerId="ADAL" clId="{DFF142FD-1BF8-4098-BB71-A9C8DA54E71B}" dt="2023-10-25T21:32:01.529" v="15" actId="20577"/>
      <pc:docMkLst>
        <pc:docMk/>
      </pc:docMkLst>
      <pc:sldChg chg="modSp mod">
        <pc:chgData name="Tavi Mei" userId="68678910-38a2-4c1e-ac3b-c280e4362e2d" providerId="ADAL" clId="{DFF142FD-1BF8-4098-BB71-A9C8DA54E71B}" dt="2023-10-25T21:31:53.395" v="7"/>
        <pc:sldMkLst>
          <pc:docMk/>
          <pc:sldMk cId="3151571921" sldId="257"/>
        </pc:sldMkLst>
        <pc:spChg chg="mod">
          <ac:chgData name="Tavi Mei" userId="68678910-38a2-4c1e-ac3b-c280e4362e2d" providerId="ADAL" clId="{DFF142FD-1BF8-4098-BB71-A9C8DA54E71B}" dt="2023-10-25T21:31:33.163" v="6" actId="20577"/>
          <ac:spMkLst>
            <pc:docMk/>
            <pc:sldMk cId="3151571921" sldId="257"/>
            <ac:spMk id="19" creationId="{E315108B-42AB-4EF9-842D-5742019B4EB0}"/>
          </ac:spMkLst>
        </pc:spChg>
        <pc:graphicFrameChg chg="mod">
          <ac:chgData name="Tavi Mei" userId="68678910-38a2-4c1e-ac3b-c280e4362e2d" providerId="ADAL" clId="{DFF142FD-1BF8-4098-BB71-A9C8DA54E71B}" dt="2023-10-25T21:31:53.395" v="7"/>
          <ac:graphicFrameMkLst>
            <pc:docMk/>
            <pc:sldMk cId="3151571921" sldId="257"/>
            <ac:graphicFrameMk id="20" creationId="{A3C5AE50-D51D-4A20-8264-58FBCE510A94}"/>
          </ac:graphicFrameMkLst>
        </pc:graphicFrameChg>
      </pc:sldChg>
      <pc:sldChg chg="modSp mod">
        <pc:chgData name="Tavi Mei" userId="68678910-38a2-4c1e-ac3b-c280e4362e2d" providerId="ADAL" clId="{DFF142FD-1BF8-4098-BB71-A9C8DA54E71B}" dt="2023-10-25T21:32:01.529" v="15" actId="20577"/>
        <pc:sldMkLst>
          <pc:docMk/>
          <pc:sldMk cId="2764996651" sldId="258"/>
        </pc:sldMkLst>
        <pc:spChg chg="mod">
          <ac:chgData name="Tavi Mei" userId="68678910-38a2-4c1e-ac3b-c280e4362e2d" providerId="ADAL" clId="{DFF142FD-1BF8-4098-BB71-A9C8DA54E71B}" dt="2023-10-25T21:32:01.529" v="15" actId="20577"/>
          <ac:spMkLst>
            <pc:docMk/>
            <pc:sldMk cId="2764996651" sldId="258"/>
            <ac:spMk id="12" creationId="{89F42D43-490B-42FB-AC93-57238804BDBE}"/>
          </ac:spMkLst>
        </pc:spChg>
      </pc:sldChg>
    </pc:docChg>
  </pc:docChgLst>
  <pc:docChgLst>
    <pc:chgData name="Mei, Xinyue (Tavi)" userId="68678910-38a2-4c1e-ac3b-c280e4362e2d" providerId="ADAL" clId="{81BD8903-70A8-4BEC-BCCA-7790BBE84E09}"/>
    <pc:docChg chg="modSld">
      <pc:chgData name="Mei, Xinyue (Tavi)" userId="68678910-38a2-4c1e-ac3b-c280e4362e2d" providerId="ADAL" clId="{81BD8903-70A8-4BEC-BCCA-7790BBE84E09}" dt="2023-08-30T13:37:25.773" v="30"/>
      <pc:docMkLst>
        <pc:docMk/>
      </pc:docMkLst>
      <pc:sldChg chg="modSp mod">
        <pc:chgData name="Mei, Xinyue (Tavi)" userId="68678910-38a2-4c1e-ac3b-c280e4362e2d" providerId="ADAL" clId="{81BD8903-70A8-4BEC-BCCA-7790BBE84E09}" dt="2023-08-30T13:37:25.773" v="30"/>
        <pc:sldMkLst>
          <pc:docMk/>
          <pc:sldMk cId="3151571921" sldId="257"/>
        </pc:sldMkLst>
        <pc:spChg chg="mod">
          <ac:chgData name="Mei, Xinyue (Tavi)" userId="68678910-38a2-4c1e-ac3b-c280e4362e2d" providerId="ADAL" clId="{81BD8903-70A8-4BEC-BCCA-7790BBE84E09}" dt="2023-08-30T13:31:25.347" v="8" actId="20577"/>
          <ac:spMkLst>
            <pc:docMk/>
            <pc:sldMk cId="3151571921" sldId="257"/>
            <ac:spMk id="19" creationId="{E315108B-42AB-4EF9-842D-5742019B4EB0}"/>
          </ac:spMkLst>
        </pc:spChg>
        <pc:graphicFrameChg chg="mod modGraphic">
          <ac:chgData name="Mei, Xinyue (Tavi)" userId="68678910-38a2-4c1e-ac3b-c280e4362e2d" providerId="ADAL" clId="{81BD8903-70A8-4BEC-BCCA-7790BBE84E09}" dt="2023-08-30T13:37:25.773" v="30"/>
          <ac:graphicFrameMkLst>
            <pc:docMk/>
            <pc:sldMk cId="3151571921" sldId="257"/>
            <ac:graphicFrameMk id="20" creationId="{A3C5AE50-D51D-4A20-8264-58FBCE510A94}"/>
          </ac:graphicFrameMkLst>
        </pc:graphicFrameChg>
      </pc:sldChg>
      <pc:sldChg chg="modSp mod">
        <pc:chgData name="Mei, Xinyue (Tavi)" userId="68678910-38a2-4c1e-ac3b-c280e4362e2d" providerId="ADAL" clId="{81BD8903-70A8-4BEC-BCCA-7790BBE84E09}" dt="2023-08-30T13:31:34.691" v="23" actId="20577"/>
        <pc:sldMkLst>
          <pc:docMk/>
          <pc:sldMk cId="2764996651" sldId="258"/>
        </pc:sldMkLst>
        <pc:spChg chg="mod">
          <ac:chgData name="Mei, Xinyue (Tavi)" userId="68678910-38a2-4c1e-ac3b-c280e4362e2d" providerId="ADAL" clId="{81BD8903-70A8-4BEC-BCCA-7790BBE84E09}" dt="2023-08-30T13:31:34.691" v="23" actId="20577"/>
          <ac:spMkLst>
            <pc:docMk/>
            <pc:sldMk cId="2764996651" sldId="258"/>
            <ac:spMk id="12" creationId="{89F42D43-490B-42FB-AC93-57238804BDB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0A9D7AA-11B1-45CE-81D5-213E7ECAD859}" type="datetimeFigureOut">
              <a:rPr lang="en-GB" smtClean="0"/>
              <a:t>30/01/2024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EBF63E5-5544-464D-9087-795F945D40FF}" type="slidenum">
              <a:rPr lang="en-GB" smtClean="0"/>
              <a:t>‹#›</a:t>
            </a:fld>
            <a:endParaRPr lang="en-GB"/>
          </a:p>
        </p:txBody>
      </p:sp>
    </p:spTree>
    <p:extLst>
      <p:ext uri="{BB962C8B-B14F-4D97-AF65-F5344CB8AC3E}">
        <p14:creationId xmlns:p14="http://schemas.microsoft.com/office/powerpoint/2010/main" val="3288430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0A9D7AA-11B1-45CE-81D5-213E7ECAD859}" type="datetimeFigureOut">
              <a:rPr lang="en-GB" smtClean="0"/>
              <a:t>30/01/2024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EBF63E5-5544-464D-9087-795F945D40FF}" type="slidenum">
              <a:rPr lang="en-GB" smtClean="0"/>
              <a:t>‹#›</a:t>
            </a:fld>
            <a:endParaRPr lang="en-GB"/>
          </a:p>
        </p:txBody>
      </p:sp>
    </p:spTree>
    <p:extLst>
      <p:ext uri="{BB962C8B-B14F-4D97-AF65-F5344CB8AC3E}">
        <p14:creationId xmlns:p14="http://schemas.microsoft.com/office/powerpoint/2010/main" val="1960279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0A9D7AA-11B1-45CE-81D5-213E7ECAD859}" type="datetimeFigureOut">
              <a:rPr lang="en-GB" smtClean="0"/>
              <a:t>30/01/2024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EBF63E5-5544-464D-9087-795F945D40FF}" type="slidenum">
              <a:rPr lang="en-GB" smtClean="0"/>
              <a:t>‹#›</a:t>
            </a:fld>
            <a:endParaRPr lang="en-GB"/>
          </a:p>
        </p:txBody>
      </p:sp>
    </p:spTree>
    <p:extLst>
      <p:ext uri="{BB962C8B-B14F-4D97-AF65-F5344CB8AC3E}">
        <p14:creationId xmlns:p14="http://schemas.microsoft.com/office/powerpoint/2010/main" val="749026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0A9D7AA-11B1-45CE-81D5-213E7ECAD859}" type="datetimeFigureOut">
              <a:rPr lang="en-GB" smtClean="0"/>
              <a:t>30/01/2024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EBF63E5-5544-464D-9087-795F945D40FF}" type="slidenum">
              <a:rPr lang="en-GB" smtClean="0"/>
              <a:t>‹#›</a:t>
            </a:fld>
            <a:endParaRPr lang="en-GB"/>
          </a:p>
        </p:txBody>
      </p:sp>
    </p:spTree>
    <p:extLst>
      <p:ext uri="{BB962C8B-B14F-4D97-AF65-F5344CB8AC3E}">
        <p14:creationId xmlns:p14="http://schemas.microsoft.com/office/powerpoint/2010/main" val="4175756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A9D7AA-11B1-45CE-81D5-213E7ECAD859}" type="datetimeFigureOut">
              <a:rPr lang="en-GB" smtClean="0"/>
              <a:t>30/01/2024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EBF63E5-5544-464D-9087-795F945D40FF}" type="slidenum">
              <a:rPr lang="en-GB" smtClean="0"/>
              <a:t>‹#›</a:t>
            </a:fld>
            <a:endParaRPr lang="en-GB"/>
          </a:p>
        </p:txBody>
      </p:sp>
    </p:spTree>
    <p:extLst>
      <p:ext uri="{BB962C8B-B14F-4D97-AF65-F5344CB8AC3E}">
        <p14:creationId xmlns:p14="http://schemas.microsoft.com/office/powerpoint/2010/main" val="3651029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0A9D7AA-11B1-45CE-81D5-213E7ECAD859}" type="datetimeFigureOut">
              <a:rPr lang="en-GB" smtClean="0"/>
              <a:t>30/01/2024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EBF63E5-5544-464D-9087-795F945D40FF}" type="slidenum">
              <a:rPr lang="en-GB" smtClean="0"/>
              <a:t>‹#›</a:t>
            </a:fld>
            <a:endParaRPr lang="en-GB"/>
          </a:p>
        </p:txBody>
      </p:sp>
    </p:spTree>
    <p:extLst>
      <p:ext uri="{BB962C8B-B14F-4D97-AF65-F5344CB8AC3E}">
        <p14:creationId xmlns:p14="http://schemas.microsoft.com/office/powerpoint/2010/main" val="2743437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0A9D7AA-11B1-45CE-81D5-213E7ECAD859}" type="datetimeFigureOut">
              <a:rPr lang="en-GB" smtClean="0"/>
              <a:t>30/01/2024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EBF63E5-5544-464D-9087-795F945D40FF}" type="slidenum">
              <a:rPr lang="en-GB" smtClean="0"/>
              <a:t>‹#›</a:t>
            </a:fld>
            <a:endParaRPr lang="en-GB"/>
          </a:p>
        </p:txBody>
      </p:sp>
    </p:spTree>
    <p:extLst>
      <p:ext uri="{BB962C8B-B14F-4D97-AF65-F5344CB8AC3E}">
        <p14:creationId xmlns:p14="http://schemas.microsoft.com/office/powerpoint/2010/main" val="856601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0A9D7AA-11B1-45CE-81D5-213E7ECAD859}" type="datetimeFigureOut">
              <a:rPr lang="en-GB" smtClean="0"/>
              <a:t>30/01/2024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EBF63E5-5544-464D-9087-795F945D40FF}" type="slidenum">
              <a:rPr lang="en-GB" smtClean="0"/>
              <a:t>‹#›</a:t>
            </a:fld>
            <a:endParaRPr lang="en-GB"/>
          </a:p>
        </p:txBody>
      </p:sp>
    </p:spTree>
    <p:extLst>
      <p:ext uri="{BB962C8B-B14F-4D97-AF65-F5344CB8AC3E}">
        <p14:creationId xmlns:p14="http://schemas.microsoft.com/office/powerpoint/2010/main" val="4055068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A9D7AA-11B1-45CE-81D5-213E7ECAD859}" type="datetimeFigureOut">
              <a:rPr lang="en-GB" smtClean="0"/>
              <a:t>30/01/2024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EBF63E5-5544-464D-9087-795F945D40FF}" type="slidenum">
              <a:rPr lang="en-GB" smtClean="0"/>
              <a:t>‹#›</a:t>
            </a:fld>
            <a:endParaRPr lang="en-GB"/>
          </a:p>
        </p:txBody>
      </p:sp>
    </p:spTree>
    <p:extLst>
      <p:ext uri="{BB962C8B-B14F-4D97-AF65-F5344CB8AC3E}">
        <p14:creationId xmlns:p14="http://schemas.microsoft.com/office/powerpoint/2010/main" val="2689087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0A9D7AA-11B1-45CE-81D5-213E7ECAD859}" type="datetimeFigureOut">
              <a:rPr lang="en-GB" smtClean="0"/>
              <a:t>30/01/2024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EBF63E5-5544-464D-9087-795F945D40FF}" type="slidenum">
              <a:rPr lang="en-GB" smtClean="0"/>
              <a:t>‹#›</a:t>
            </a:fld>
            <a:endParaRPr lang="en-GB"/>
          </a:p>
        </p:txBody>
      </p:sp>
    </p:spTree>
    <p:extLst>
      <p:ext uri="{BB962C8B-B14F-4D97-AF65-F5344CB8AC3E}">
        <p14:creationId xmlns:p14="http://schemas.microsoft.com/office/powerpoint/2010/main" val="1467465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0A9D7AA-11B1-45CE-81D5-213E7ECAD859}" type="datetimeFigureOut">
              <a:rPr lang="en-GB" smtClean="0"/>
              <a:t>30/01/2024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EBF63E5-5544-464D-9087-795F945D40FF}" type="slidenum">
              <a:rPr lang="en-GB" smtClean="0"/>
              <a:t>‹#›</a:t>
            </a:fld>
            <a:endParaRPr lang="en-GB"/>
          </a:p>
        </p:txBody>
      </p:sp>
    </p:spTree>
    <p:extLst>
      <p:ext uri="{BB962C8B-B14F-4D97-AF65-F5344CB8AC3E}">
        <p14:creationId xmlns:p14="http://schemas.microsoft.com/office/powerpoint/2010/main" val="1192976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A9D7AA-11B1-45CE-81D5-213E7ECAD859}" type="datetimeFigureOut">
              <a:rPr lang="en-GB" smtClean="0"/>
              <a:t>30/01/2024</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BF63E5-5544-464D-9087-795F945D40FF}" type="slidenum">
              <a:rPr lang="en-GB" smtClean="0"/>
              <a:t>‹#›</a:t>
            </a:fld>
            <a:endParaRPr lang="en-GB"/>
          </a:p>
        </p:txBody>
      </p:sp>
    </p:spTree>
    <p:extLst>
      <p:ext uri="{BB962C8B-B14F-4D97-AF65-F5344CB8AC3E}">
        <p14:creationId xmlns:p14="http://schemas.microsoft.com/office/powerpoint/2010/main" val="30137922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edfenergy.com/t-and-c"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edfenergy.com/large-business/talk-power/blogs/ofgems-targeted-charging-review-what-you-need-know"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0E86DFFE-0967-44B8-A3FA-F8CAC82166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28878" y="148640"/>
            <a:ext cx="936702" cy="458674"/>
          </a:xfrm>
          <a:prstGeom prst="rect">
            <a:avLst/>
          </a:prstGeom>
        </p:spPr>
      </p:pic>
      <p:sp>
        <p:nvSpPr>
          <p:cNvPr id="13" name="Rectangle 12">
            <a:extLst>
              <a:ext uri="{FF2B5EF4-FFF2-40B4-BE49-F238E27FC236}">
                <a16:creationId xmlns:a16="http://schemas.microsoft.com/office/drawing/2014/main" id="{663BED72-A360-447C-B45F-7321C8D4E357}"/>
              </a:ext>
            </a:extLst>
          </p:cNvPr>
          <p:cNvSpPr/>
          <p:nvPr/>
        </p:nvSpPr>
        <p:spPr>
          <a:xfrm>
            <a:off x="230273" y="-242933"/>
            <a:ext cx="4572000" cy="830997"/>
          </a:xfrm>
          <a:prstGeom prst="rect">
            <a:avLst/>
          </a:prstGeom>
        </p:spPr>
        <p:txBody>
          <a:bodyPr>
            <a:spAutoFit/>
          </a:bodyPr>
          <a:lstStyle/>
          <a:p>
            <a:endParaRPr lang="en-GB" sz="1200">
              <a:solidFill>
                <a:srgbClr val="000000"/>
              </a:solidFill>
              <a:latin typeface="Frutiger 55 Roman"/>
            </a:endParaRPr>
          </a:p>
          <a:p>
            <a:r>
              <a:rPr lang="en-GB" sz="1200">
                <a:solidFill>
                  <a:srgbClr val="FE5817"/>
                </a:solidFill>
                <a:latin typeface="Frutiger 55 Roman"/>
              </a:rPr>
              <a:t> </a:t>
            </a:r>
            <a:r>
              <a:rPr lang="en-GB" sz="3600">
                <a:solidFill>
                  <a:srgbClr val="FE5817"/>
                </a:solidFill>
                <a:latin typeface="Frutiger 55 Roman"/>
              </a:rPr>
              <a:t>Business Electricity </a:t>
            </a:r>
            <a:endParaRPr lang="en-GB">
              <a:solidFill>
                <a:srgbClr val="FE5817"/>
              </a:solidFill>
            </a:endParaRPr>
          </a:p>
        </p:txBody>
      </p:sp>
      <p:sp>
        <p:nvSpPr>
          <p:cNvPr id="16" name="Rectangle 15">
            <a:extLst>
              <a:ext uri="{FF2B5EF4-FFF2-40B4-BE49-F238E27FC236}">
                <a16:creationId xmlns:a16="http://schemas.microsoft.com/office/drawing/2014/main" id="{8110D0E9-0418-445C-A3E3-FBE28C03344A}"/>
              </a:ext>
            </a:extLst>
          </p:cNvPr>
          <p:cNvSpPr/>
          <p:nvPr/>
        </p:nvSpPr>
        <p:spPr>
          <a:xfrm>
            <a:off x="3931920" y="0"/>
            <a:ext cx="4572000" cy="461665"/>
          </a:xfrm>
          <a:prstGeom prst="rect">
            <a:avLst/>
          </a:prstGeom>
        </p:spPr>
        <p:txBody>
          <a:bodyPr>
            <a:spAutoFit/>
          </a:bodyPr>
          <a:lstStyle/>
          <a:p>
            <a:endParaRPr lang="en-GB" sz="1200">
              <a:solidFill>
                <a:srgbClr val="000000"/>
              </a:solidFill>
              <a:latin typeface="Frutiger 55 Roman"/>
            </a:endParaRPr>
          </a:p>
          <a:p>
            <a:r>
              <a:rPr lang="en-GB" sz="1200">
                <a:solidFill>
                  <a:srgbClr val="000000"/>
                </a:solidFill>
                <a:latin typeface="Frutiger 55 Roman"/>
              </a:rPr>
              <a:t> </a:t>
            </a:r>
            <a:r>
              <a:rPr lang="en-GB" sz="1000">
                <a:solidFill>
                  <a:srgbClr val="000000"/>
                </a:solidFill>
                <a:latin typeface="Frutiger 55 Roman"/>
              </a:rPr>
              <a:t>For EDF and Former British Energy Customers</a:t>
            </a:r>
            <a:endParaRPr lang="en-GB"/>
          </a:p>
        </p:txBody>
      </p:sp>
      <p:sp>
        <p:nvSpPr>
          <p:cNvPr id="17" name="Rectangle 16">
            <a:extLst>
              <a:ext uri="{FF2B5EF4-FFF2-40B4-BE49-F238E27FC236}">
                <a16:creationId xmlns:a16="http://schemas.microsoft.com/office/drawing/2014/main" id="{543E7FB1-498D-45B3-A5FA-5F83D9B5C54E}"/>
              </a:ext>
            </a:extLst>
          </p:cNvPr>
          <p:cNvSpPr/>
          <p:nvPr/>
        </p:nvSpPr>
        <p:spPr>
          <a:xfrm>
            <a:off x="7575550" y="464214"/>
            <a:ext cx="1314450" cy="4770537"/>
          </a:xfrm>
          <a:prstGeom prst="rect">
            <a:avLst/>
          </a:prstGeom>
        </p:spPr>
        <p:txBody>
          <a:bodyPr wrap="square">
            <a:spAutoFit/>
          </a:bodyPr>
          <a:lstStyle/>
          <a:p>
            <a:endParaRPr lang="en-GB" sz="1200">
              <a:solidFill>
                <a:srgbClr val="000000"/>
              </a:solidFill>
              <a:latin typeface="Frutiger 55 Roman"/>
            </a:endParaRPr>
          </a:p>
          <a:p>
            <a:r>
              <a:rPr lang="en-GB" sz="1200" b="1">
                <a:solidFill>
                  <a:srgbClr val="000000"/>
                </a:solidFill>
                <a:latin typeface="Frutiger 55 Roman"/>
              </a:rPr>
              <a:t> </a:t>
            </a:r>
            <a:r>
              <a:rPr lang="en-GB" sz="700" b="1">
                <a:solidFill>
                  <a:srgbClr val="000000"/>
                </a:solidFill>
                <a:latin typeface="Frutiger 55 Roman"/>
              </a:rPr>
              <a:t>Definitions</a:t>
            </a:r>
          </a:p>
          <a:p>
            <a:r>
              <a:rPr lang="en-GB" sz="700">
                <a:solidFill>
                  <a:srgbClr val="000000"/>
                </a:solidFill>
                <a:latin typeface="Frutiger 55 Roman"/>
              </a:rPr>
              <a:t>* Charges at pounds per kVA per day</a:t>
            </a:r>
          </a:p>
          <a:p>
            <a:r>
              <a:rPr lang="en-GB" sz="700">
                <a:solidFill>
                  <a:srgbClr val="000000"/>
                </a:solidFill>
                <a:latin typeface="Frutiger 55 Roman"/>
              </a:rPr>
              <a:t>^ Pence per kWh</a:t>
            </a:r>
          </a:p>
          <a:p>
            <a:endParaRPr lang="en-GB" sz="700">
              <a:solidFill>
                <a:srgbClr val="000000"/>
              </a:solidFill>
              <a:latin typeface="Frutiger 55 Roman"/>
            </a:endParaRPr>
          </a:p>
          <a:p>
            <a:r>
              <a:rPr lang="en-GB" sz="700">
                <a:solidFill>
                  <a:srgbClr val="000000"/>
                </a:solidFill>
                <a:latin typeface="Frutiger 55 Roman"/>
              </a:rPr>
              <a:t>Time Periods: </a:t>
            </a:r>
          </a:p>
          <a:p>
            <a:r>
              <a:rPr lang="en-GB" sz="700">
                <a:solidFill>
                  <a:srgbClr val="000000"/>
                </a:solidFill>
                <a:latin typeface="Frutiger 55 Roman"/>
              </a:rPr>
              <a:t>All times shown are GMT.</a:t>
            </a:r>
          </a:p>
          <a:p>
            <a:r>
              <a:rPr lang="en-GB" sz="700">
                <a:solidFill>
                  <a:srgbClr val="000000"/>
                </a:solidFill>
                <a:latin typeface="Frutiger 55 Roman"/>
              </a:rPr>
              <a:t>All Other Times - All times other than those covered by any of the other time periods defined below.</a:t>
            </a:r>
          </a:p>
          <a:p>
            <a:endParaRPr lang="en-GB" sz="700">
              <a:solidFill>
                <a:srgbClr val="000000"/>
              </a:solidFill>
              <a:latin typeface="Frutiger 55 Roman"/>
            </a:endParaRPr>
          </a:p>
          <a:p>
            <a:r>
              <a:rPr lang="en-GB" sz="700">
                <a:solidFill>
                  <a:srgbClr val="000000"/>
                </a:solidFill>
                <a:latin typeface="Frutiger 55 Roman"/>
              </a:rPr>
              <a:t>Dec &amp; Jan Peak - 1 December to 31 January: from 16:00 to 19:00, weekdays only.</a:t>
            </a:r>
          </a:p>
          <a:p>
            <a:endParaRPr lang="en-GB" sz="700">
              <a:solidFill>
                <a:srgbClr val="000000"/>
              </a:solidFill>
              <a:latin typeface="Frutiger 55 Roman"/>
            </a:endParaRPr>
          </a:p>
          <a:p>
            <a:r>
              <a:rPr lang="en-GB" sz="700">
                <a:solidFill>
                  <a:srgbClr val="000000"/>
                </a:solidFill>
                <a:latin typeface="Frutiger 55 Roman"/>
              </a:rPr>
              <a:t>Nov &amp; Feb Peak - 1 November to 31 November: from 16:00 to 19:00, weekdays only; and</a:t>
            </a:r>
          </a:p>
          <a:p>
            <a:r>
              <a:rPr lang="en-GB" sz="700">
                <a:solidFill>
                  <a:srgbClr val="000000"/>
                </a:solidFill>
                <a:latin typeface="Frutiger 55 Roman"/>
              </a:rPr>
              <a:t>1 February to 29 February: 16:00 to 19:00, weekdays only.</a:t>
            </a:r>
          </a:p>
          <a:p>
            <a:endParaRPr lang="en-GB" sz="700">
              <a:solidFill>
                <a:srgbClr val="000000"/>
              </a:solidFill>
              <a:latin typeface="Frutiger 55 Roman"/>
            </a:endParaRPr>
          </a:p>
          <a:p>
            <a:r>
              <a:rPr lang="en-GB" sz="700">
                <a:solidFill>
                  <a:srgbClr val="000000"/>
                </a:solidFill>
                <a:latin typeface="Frutiger 55 Roman"/>
              </a:rPr>
              <a:t>Night - 1 January to 31 December: from 00:00 to 07:00, all week.</a:t>
            </a:r>
          </a:p>
          <a:p>
            <a:endParaRPr lang="en-GB" sz="700">
              <a:solidFill>
                <a:srgbClr val="000000"/>
              </a:solidFill>
              <a:latin typeface="Frutiger 55 Roman"/>
            </a:endParaRPr>
          </a:p>
          <a:p>
            <a:r>
              <a:rPr lang="en-GB" sz="700">
                <a:solidFill>
                  <a:srgbClr val="000000"/>
                </a:solidFill>
                <a:latin typeface="Frutiger 55 Roman"/>
              </a:rPr>
              <a:t>Winter Weekday - 1 November to 28 February: from 08:00 to 16:00 and from 19:00 to 20:00, weekdays only; and 1 March to 31 March: from 08:00 to 20:00, weekdays only.</a:t>
            </a:r>
          </a:p>
          <a:p>
            <a:endParaRPr lang="en-GB" sz="700">
              <a:solidFill>
                <a:srgbClr val="000000"/>
              </a:solidFill>
              <a:latin typeface="Frutiger 55 Roman"/>
            </a:endParaRPr>
          </a:p>
          <a:p>
            <a:r>
              <a:rPr lang="en-GB" sz="700">
                <a:solidFill>
                  <a:srgbClr val="000000"/>
                </a:solidFill>
                <a:latin typeface="Frutiger 55 Roman"/>
              </a:rPr>
              <a:t>If you are unsure in what distribution zone your site(s) is located then please call us on 0845 366 3664.</a:t>
            </a:r>
          </a:p>
          <a:p>
            <a:endParaRPr lang="en-GB" sz="700">
              <a:solidFill>
                <a:srgbClr val="000000"/>
              </a:solidFill>
              <a:latin typeface="Frutiger 55 Roman"/>
            </a:endParaRPr>
          </a:p>
          <a:p>
            <a:r>
              <a:rPr lang="en-GB" sz="700">
                <a:solidFill>
                  <a:srgbClr val="000000"/>
                </a:solidFill>
                <a:latin typeface="Frutiger 55 Roman"/>
              </a:rPr>
              <a:t>For Terms and Conditions please visit: </a:t>
            </a:r>
            <a:r>
              <a:rPr lang="en-GB" sz="700">
                <a:solidFill>
                  <a:srgbClr val="000000"/>
                </a:solidFill>
                <a:latin typeface="Frutiger 55 Roman"/>
                <a:hlinkClick r:id="rId3"/>
              </a:rPr>
              <a:t>www.edfenergy.com/t-and-c</a:t>
            </a:r>
            <a:endParaRPr lang="en-GB"/>
          </a:p>
        </p:txBody>
      </p:sp>
      <p:sp>
        <p:nvSpPr>
          <p:cNvPr id="19" name="Rectangle 18">
            <a:extLst>
              <a:ext uri="{FF2B5EF4-FFF2-40B4-BE49-F238E27FC236}">
                <a16:creationId xmlns:a16="http://schemas.microsoft.com/office/drawing/2014/main" id="{E315108B-42AB-4EF9-842D-5742019B4EB0}"/>
              </a:ext>
            </a:extLst>
          </p:cNvPr>
          <p:cNvSpPr/>
          <p:nvPr/>
        </p:nvSpPr>
        <p:spPr>
          <a:xfrm>
            <a:off x="76200" y="5005656"/>
            <a:ext cx="4438649" cy="1323439"/>
          </a:xfrm>
          <a:prstGeom prst="rect">
            <a:avLst/>
          </a:prstGeom>
        </p:spPr>
        <p:txBody>
          <a:bodyPr wrap="square">
            <a:spAutoFit/>
          </a:bodyPr>
          <a:lstStyle/>
          <a:p>
            <a:pPr marL="171450" indent="-171450">
              <a:buFont typeface="Arial" panose="020B0604020202020204" pitchFamily="34" charset="0"/>
              <a:buChar char="•"/>
            </a:pPr>
            <a:endParaRPr lang="en-GB" sz="1200">
              <a:solidFill>
                <a:srgbClr val="000000"/>
              </a:solidFill>
              <a:latin typeface="Frutiger 45 Light"/>
            </a:endParaRPr>
          </a:p>
          <a:p>
            <a:endParaRPr lang="en-GB" sz="1200">
              <a:solidFill>
                <a:srgbClr val="000000"/>
              </a:solidFill>
              <a:latin typeface="Frutiger 45 Light"/>
            </a:endParaRPr>
          </a:p>
          <a:p>
            <a:pPr marL="171450" indent="-171450">
              <a:buFont typeface="Arial" panose="020B0604020202020204" pitchFamily="34" charset="0"/>
              <a:buChar char="•"/>
            </a:pPr>
            <a:r>
              <a:rPr lang="en-GB" sz="700" b="1">
                <a:solidFill>
                  <a:srgbClr val="000000"/>
                </a:solidFill>
                <a:latin typeface="Frutiger 45 Light"/>
              </a:rPr>
              <a:t>The prices stated here apply from 01 February 2024 until further notice</a:t>
            </a:r>
            <a:endParaRPr lang="en-GB" sz="700">
              <a:solidFill>
                <a:srgbClr val="000000"/>
              </a:solidFill>
              <a:latin typeface="Frutiger 45 Light"/>
            </a:endParaRPr>
          </a:p>
          <a:p>
            <a:pPr marL="171450" indent="-171450">
              <a:buFont typeface="Arial" panose="020B0604020202020204" pitchFamily="34" charset="0"/>
              <a:buChar char="•"/>
            </a:pPr>
            <a:r>
              <a:rPr lang="en-GB" sz="700">
                <a:solidFill>
                  <a:srgbClr val="000000"/>
                </a:solidFill>
                <a:latin typeface="Frutiger 55 Roman"/>
              </a:rPr>
              <a:t>Where there are any changes to these prices during any period, charges will be pro rated for the number of days up to the price change. The new charges will apply pro rata for the remainder of that period. Estimated data may be used in accordance with your supply terms.</a:t>
            </a:r>
          </a:p>
          <a:p>
            <a:pPr marL="171450" indent="-171450">
              <a:buFont typeface="Arial" panose="020B0604020202020204" pitchFamily="34" charset="0"/>
              <a:buChar char="•"/>
            </a:pPr>
            <a:r>
              <a:rPr lang="en-GB" sz="700">
                <a:solidFill>
                  <a:srgbClr val="000000"/>
                </a:solidFill>
                <a:latin typeface="Frutiger 55 Roman"/>
              </a:rPr>
              <a:t>The Fixed Daily Charge is applied per meter</a:t>
            </a:r>
          </a:p>
          <a:p>
            <a:pPr marL="171450" indent="-171450">
              <a:buFont typeface="Arial" panose="020B0604020202020204" pitchFamily="34" charset="0"/>
              <a:buChar char="•"/>
            </a:pPr>
            <a:r>
              <a:rPr lang="en-GB" sz="700">
                <a:solidFill>
                  <a:srgbClr val="000000"/>
                </a:solidFill>
                <a:latin typeface="Frutiger 55 Roman"/>
              </a:rPr>
              <a:t>All unit prices are in pence per kWh and exclude VAT, Climate Change Levy (CCL), Metering Costs, Reactive Power and Excess Capacity Charges</a:t>
            </a:r>
          </a:p>
          <a:p>
            <a:pPr marL="171450" indent="-171450">
              <a:buFont typeface="Arial" panose="020B0604020202020204" pitchFamily="34" charset="0"/>
              <a:buChar char="•"/>
            </a:pPr>
            <a:r>
              <a:rPr lang="en-GB" sz="700">
                <a:solidFill>
                  <a:srgbClr val="000000"/>
                </a:solidFill>
                <a:latin typeface="Frutiger 55 Roman"/>
              </a:rPr>
              <a:t>All times shown are GMT</a:t>
            </a:r>
          </a:p>
        </p:txBody>
      </p:sp>
      <p:sp>
        <p:nvSpPr>
          <p:cNvPr id="21" name="Rectangle 20">
            <a:extLst>
              <a:ext uri="{FF2B5EF4-FFF2-40B4-BE49-F238E27FC236}">
                <a16:creationId xmlns:a16="http://schemas.microsoft.com/office/drawing/2014/main" id="{0BBFE156-AD2F-4630-8B06-CD6FCCA45C64}"/>
              </a:ext>
            </a:extLst>
          </p:cNvPr>
          <p:cNvSpPr/>
          <p:nvPr/>
        </p:nvSpPr>
        <p:spPr>
          <a:xfrm>
            <a:off x="38100" y="4988868"/>
            <a:ext cx="4819650" cy="461665"/>
          </a:xfrm>
          <a:prstGeom prst="rect">
            <a:avLst/>
          </a:prstGeom>
        </p:spPr>
        <p:txBody>
          <a:bodyPr wrap="square">
            <a:spAutoFit/>
          </a:bodyPr>
          <a:lstStyle/>
          <a:p>
            <a:endParaRPr lang="en-GB" sz="1200" b="1">
              <a:solidFill>
                <a:srgbClr val="FE5817"/>
              </a:solidFill>
              <a:latin typeface="Frutiger 55 Roman"/>
            </a:endParaRPr>
          </a:p>
          <a:p>
            <a:r>
              <a:rPr lang="en-GB" sz="1200" b="1">
                <a:solidFill>
                  <a:srgbClr val="FE5817"/>
                </a:solidFill>
                <a:latin typeface="Frutiger 55 Roman"/>
              </a:rPr>
              <a:t> </a:t>
            </a:r>
            <a:r>
              <a:rPr lang="en-GB" sz="700" b="1">
                <a:solidFill>
                  <a:srgbClr val="FE5817"/>
                </a:solidFill>
                <a:latin typeface="Frutiger 55 Roman"/>
              </a:rPr>
              <a:t>Important Information </a:t>
            </a:r>
            <a:endParaRPr lang="en-GB" b="1">
              <a:solidFill>
                <a:srgbClr val="FE5817"/>
              </a:solidFill>
            </a:endParaRPr>
          </a:p>
        </p:txBody>
      </p:sp>
      <p:sp>
        <p:nvSpPr>
          <p:cNvPr id="22" name="Rectangle 21">
            <a:extLst>
              <a:ext uri="{FF2B5EF4-FFF2-40B4-BE49-F238E27FC236}">
                <a16:creationId xmlns:a16="http://schemas.microsoft.com/office/drawing/2014/main" id="{A9B2DE4E-091D-41B6-89F9-7252A97E1805}"/>
              </a:ext>
            </a:extLst>
          </p:cNvPr>
          <p:cNvSpPr/>
          <p:nvPr/>
        </p:nvSpPr>
        <p:spPr>
          <a:xfrm>
            <a:off x="123825" y="6183422"/>
            <a:ext cx="8934450" cy="646331"/>
          </a:xfrm>
          <a:prstGeom prst="rect">
            <a:avLst/>
          </a:prstGeom>
        </p:spPr>
        <p:txBody>
          <a:bodyPr wrap="square">
            <a:spAutoFit/>
          </a:bodyPr>
          <a:lstStyle/>
          <a:p>
            <a:endParaRPr lang="en-GB" sz="1200">
              <a:solidFill>
                <a:srgbClr val="000000"/>
              </a:solidFill>
              <a:latin typeface="Frutiger 55 Roman"/>
            </a:endParaRPr>
          </a:p>
          <a:p>
            <a:r>
              <a:rPr lang="en-GB" sz="1200">
                <a:solidFill>
                  <a:srgbClr val="000000"/>
                </a:solidFill>
                <a:latin typeface="Frutiger 55 Roman"/>
              </a:rPr>
              <a:t> </a:t>
            </a:r>
            <a:r>
              <a:rPr lang="en-GB" sz="400">
                <a:solidFill>
                  <a:srgbClr val="000000"/>
                </a:solidFill>
                <a:latin typeface="Frutiger 55 Roman"/>
              </a:rPr>
              <a:t>(a) </a:t>
            </a:r>
            <a:r>
              <a:rPr lang="en-GB" sz="600">
                <a:solidFill>
                  <a:srgbClr val="000000"/>
                </a:solidFill>
                <a:latin typeface="Frutiger 55 Roman"/>
              </a:rPr>
              <a:t>We may monitor and/or record calls for security, quality or training purposes. Calls from BT landlines to numbers beginning with 0845 may be free. The price of calls may vary with other operators and calls from mobiles may be considerably higher. Please check with your operator for exact charges. Calls to ‘0800’ numbers are free from BT landlines, other network operators’ charges may vary. Lines are open Monday - Friday 9am - 5pm. EDF Energy is a trading name used by EDF Energy Customers Ltd, Reg. No. 02228297 whose Registered Office is at 90 Whitfield Street, London, W1T 4EZ, incorporated in England and Wales.</a:t>
            </a:r>
            <a:endParaRPr lang="en-GB"/>
          </a:p>
        </p:txBody>
      </p:sp>
      <p:sp>
        <p:nvSpPr>
          <p:cNvPr id="23" name="Rectangle 22">
            <a:extLst>
              <a:ext uri="{FF2B5EF4-FFF2-40B4-BE49-F238E27FC236}">
                <a16:creationId xmlns:a16="http://schemas.microsoft.com/office/drawing/2014/main" id="{BB4BC376-B040-4CEC-9F8B-96599F809F7C}"/>
              </a:ext>
            </a:extLst>
          </p:cNvPr>
          <p:cNvSpPr/>
          <p:nvPr/>
        </p:nvSpPr>
        <p:spPr>
          <a:xfrm>
            <a:off x="4572000" y="5117688"/>
            <a:ext cx="4572000" cy="1523494"/>
          </a:xfrm>
          <a:prstGeom prst="rect">
            <a:avLst/>
          </a:prstGeom>
        </p:spPr>
        <p:txBody>
          <a:bodyPr>
            <a:spAutoFit/>
          </a:bodyPr>
          <a:lstStyle/>
          <a:p>
            <a:endParaRPr lang="en-GB" sz="1200">
              <a:solidFill>
                <a:srgbClr val="000000"/>
              </a:solidFill>
              <a:latin typeface="Frutiger 55 Roman"/>
            </a:endParaRPr>
          </a:p>
          <a:p>
            <a:r>
              <a:rPr lang="en-GB" sz="700">
                <a:solidFill>
                  <a:srgbClr val="000000"/>
                </a:solidFill>
                <a:latin typeface="Frutiger 55 Roman"/>
              </a:rPr>
              <a:t>° Deemed Prices for Extra High Voltage (EHV) customers depend on the characteristics of each customer, such as load, metering, network costs, etc. We are therefore unable to set fixed EHV prices for all customers. The prices shown are for indicative purposes only and do not include Distribution or Transmission charges (including for Distribution losses), which will be applied with the best view of forecast at time of pricing. Actual prices vary and we will seek to communicate them to the relevant customer in writing as soon as reasonably practicable after they take a supply of electricity on a Deemed basis, or, where we require any information about the customer in order to determine actual prices, as soon as reasonably practicable after we receive that information. EHV prices, and all associated distribution and transmission pass through costs, will be binding from the point the relevant customer takes a supply on a Deemed basis, regardless of when they are communicated.</a:t>
            </a:r>
          </a:p>
          <a:p>
            <a:endParaRPr lang="en-GB"/>
          </a:p>
        </p:txBody>
      </p:sp>
      <p:cxnSp>
        <p:nvCxnSpPr>
          <p:cNvPr id="25" name="Straight Connector 24">
            <a:extLst>
              <a:ext uri="{FF2B5EF4-FFF2-40B4-BE49-F238E27FC236}">
                <a16:creationId xmlns:a16="http://schemas.microsoft.com/office/drawing/2014/main" id="{CC5C4446-E42A-43D3-8C81-BD19D7CA754B}"/>
              </a:ext>
            </a:extLst>
          </p:cNvPr>
          <p:cNvCxnSpPr/>
          <p:nvPr/>
        </p:nvCxnSpPr>
        <p:spPr>
          <a:xfrm>
            <a:off x="7667625" y="1256694"/>
            <a:ext cx="12573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26326F5B-11F3-46EE-95E3-49B66F209296}"/>
              </a:ext>
            </a:extLst>
          </p:cNvPr>
          <p:cNvCxnSpPr/>
          <p:nvPr/>
        </p:nvCxnSpPr>
        <p:spPr>
          <a:xfrm>
            <a:off x="7658100" y="1999644"/>
            <a:ext cx="12573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7D1ECC73-B7D7-42F7-BFCD-5312B3097477}"/>
              </a:ext>
            </a:extLst>
          </p:cNvPr>
          <p:cNvCxnSpPr/>
          <p:nvPr/>
        </p:nvCxnSpPr>
        <p:spPr>
          <a:xfrm>
            <a:off x="7658100" y="2428269"/>
            <a:ext cx="12573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71541A27-11DB-44CC-88D5-F5B6A80AAA8D}"/>
              </a:ext>
            </a:extLst>
          </p:cNvPr>
          <p:cNvCxnSpPr/>
          <p:nvPr/>
        </p:nvCxnSpPr>
        <p:spPr>
          <a:xfrm>
            <a:off x="7667625" y="3066444"/>
            <a:ext cx="12573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BDD94456-15AB-48E3-8C6E-F84B3F32DE35}"/>
              </a:ext>
            </a:extLst>
          </p:cNvPr>
          <p:cNvCxnSpPr/>
          <p:nvPr/>
        </p:nvCxnSpPr>
        <p:spPr>
          <a:xfrm>
            <a:off x="7667625" y="3495069"/>
            <a:ext cx="12573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49CC3017-91F1-4BD9-8064-3530F62154A0}"/>
              </a:ext>
            </a:extLst>
          </p:cNvPr>
          <p:cNvCxnSpPr/>
          <p:nvPr/>
        </p:nvCxnSpPr>
        <p:spPr>
          <a:xfrm>
            <a:off x="7667625" y="4247544"/>
            <a:ext cx="12573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2" name="Rectangle 31">
            <a:extLst>
              <a:ext uri="{FF2B5EF4-FFF2-40B4-BE49-F238E27FC236}">
                <a16:creationId xmlns:a16="http://schemas.microsoft.com/office/drawing/2014/main" id="{15690DF3-214A-46CB-AB32-E367990B469C}"/>
              </a:ext>
            </a:extLst>
          </p:cNvPr>
          <p:cNvSpPr/>
          <p:nvPr/>
        </p:nvSpPr>
        <p:spPr>
          <a:xfrm>
            <a:off x="3924300" y="-135582"/>
            <a:ext cx="4572000" cy="461665"/>
          </a:xfrm>
          <a:prstGeom prst="rect">
            <a:avLst/>
          </a:prstGeom>
        </p:spPr>
        <p:txBody>
          <a:bodyPr>
            <a:spAutoFit/>
          </a:bodyPr>
          <a:lstStyle/>
          <a:p>
            <a:endParaRPr lang="en-GB" sz="1200">
              <a:solidFill>
                <a:srgbClr val="FE5817"/>
              </a:solidFill>
              <a:latin typeface="Frutiger 45 Light"/>
            </a:endParaRPr>
          </a:p>
          <a:p>
            <a:r>
              <a:rPr lang="en-GB" sz="1200">
                <a:solidFill>
                  <a:srgbClr val="FE5817"/>
                </a:solidFill>
                <a:latin typeface="Frutiger 45 Light"/>
              </a:rPr>
              <a:t> </a:t>
            </a:r>
            <a:r>
              <a:rPr lang="en-GB" sz="1000" b="1">
                <a:solidFill>
                  <a:srgbClr val="FE5817"/>
                </a:solidFill>
                <a:latin typeface="Frutiger 45 Light"/>
              </a:rPr>
              <a:t>Half Hourly Deemed Large Business Electricity Prices</a:t>
            </a:r>
            <a:endParaRPr lang="en-GB">
              <a:solidFill>
                <a:srgbClr val="FE5817"/>
              </a:solidFill>
            </a:endParaRPr>
          </a:p>
        </p:txBody>
      </p:sp>
      <p:sp>
        <p:nvSpPr>
          <p:cNvPr id="2" name="Rectangle 1">
            <a:extLst>
              <a:ext uri="{FF2B5EF4-FFF2-40B4-BE49-F238E27FC236}">
                <a16:creationId xmlns:a16="http://schemas.microsoft.com/office/drawing/2014/main" id="{6931149D-8288-47CC-B37F-C95EDC8D02C3}"/>
              </a:ext>
            </a:extLst>
          </p:cNvPr>
          <p:cNvSpPr/>
          <p:nvPr/>
        </p:nvSpPr>
        <p:spPr>
          <a:xfrm>
            <a:off x="5121428" y="4696480"/>
            <a:ext cx="4572000" cy="584775"/>
          </a:xfrm>
          <a:prstGeom prst="rect">
            <a:avLst/>
          </a:prstGeom>
        </p:spPr>
        <p:txBody>
          <a:bodyPr>
            <a:spAutoFit/>
          </a:bodyPr>
          <a:lstStyle/>
          <a:p>
            <a:endParaRPr lang="en-GB" sz="1600">
              <a:solidFill>
                <a:srgbClr val="000000"/>
              </a:solidFill>
              <a:latin typeface="Calibri" panose="020F0502020204030204" pitchFamily="34" charset="0"/>
            </a:endParaRPr>
          </a:p>
          <a:p>
            <a:r>
              <a:rPr lang="en-GB" sz="1600">
                <a:solidFill>
                  <a:srgbClr val="000000"/>
                </a:solidFill>
                <a:latin typeface="Calibri" panose="020F0502020204030204" pitchFamily="34" charset="0"/>
              </a:rPr>
              <a:t> </a:t>
            </a:r>
            <a:r>
              <a:rPr lang="en-GB" sz="1400" b="1">
                <a:solidFill>
                  <a:srgbClr val="000000"/>
                </a:solidFill>
                <a:latin typeface="Calibri" panose="020F0502020204030204" pitchFamily="34" charset="0"/>
              </a:rPr>
              <a:t>See page 2 for standing charges</a:t>
            </a:r>
            <a:endParaRPr lang="en-GB" sz="1400"/>
          </a:p>
        </p:txBody>
      </p:sp>
      <p:graphicFrame>
        <p:nvGraphicFramePr>
          <p:cNvPr id="20" name="Table 19">
            <a:extLst>
              <a:ext uri="{FF2B5EF4-FFF2-40B4-BE49-F238E27FC236}">
                <a16:creationId xmlns:a16="http://schemas.microsoft.com/office/drawing/2014/main" id="{A3C5AE50-D51D-4A20-8264-58FBCE510A94}"/>
              </a:ext>
            </a:extLst>
          </p:cNvPr>
          <p:cNvGraphicFramePr>
            <a:graphicFrameLocks noGrp="1"/>
          </p:cNvGraphicFramePr>
          <p:nvPr>
            <p:extLst>
              <p:ext uri="{D42A27DB-BD31-4B8C-83A1-F6EECF244321}">
                <p14:modId xmlns:p14="http://schemas.microsoft.com/office/powerpoint/2010/main" val="1892315706"/>
              </p:ext>
            </p:extLst>
          </p:nvPr>
        </p:nvGraphicFramePr>
        <p:xfrm>
          <a:off x="123825" y="603219"/>
          <a:ext cx="7451730" cy="4351327"/>
        </p:xfrm>
        <a:graphic>
          <a:graphicData uri="http://schemas.openxmlformats.org/drawingml/2006/table">
            <a:tbl>
              <a:tblPr/>
              <a:tblGrid>
                <a:gridCol w="180227">
                  <a:extLst>
                    <a:ext uri="{9D8B030D-6E8A-4147-A177-3AD203B41FA5}">
                      <a16:colId xmlns:a16="http://schemas.microsoft.com/office/drawing/2014/main" val="3071777342"/>
                    </a:ext>
                  </a:extLst>
                </a:gridCol>
                <a:gridCol w="1060571">
                  <a:extLst>
                    <a:ext uri="{9D8B030D-6E8A-4147-A177-3AD203B41FA5}">
                      <a16:colId xmlns:a16="http://schemas.microsoft.com/office/drawing/2014/main" val="729088376"/>
                    </a:ext>
                  </a:extLst>
                </a:gridCol>
                <a:gridCol w="443638">
                  <a:extLst>
                    <a:ext uri="{9D8B030D-6E8A-4147-A177-3AD203B41FA5}">
                      <a16:colId xmlns:a16="http://schemas.microsoft.com/office/drawing/2014/main" val="1240581763"/>
                    </a:ext>
                  </a:extLst>
                </a:gridCol>
                <a:gridCol w="443638">
                  <a:extLst>
                    <a:ext uri="{9D8B030D-6E8A-4147-A177-3AD203B41FA5}">
                      <a16:colId xmlns:a16="http://schemas.microsoft.com/office/drawing/2014/main" val="2340891279"/>
                    </a:ext>
                  </a:extLst>
                </a:gridCol>
                <a:gridCol w="443638">
                  <a:extLst>
                    <a:ext uri="{9D8B030D-6E8A-4147-A177-3AD203B41FA5}">
                      <a16:colId xmlns:a16="http://schemas.microsoft.com/office/drawing/2014/main" val="1185106362"/>
                    </a:ext>
                  </a:extLst>
                </a:gridCol>
                <a:gridCol w="443638">
                  <a:extLst>
                    <a:ext uri="{9D8B030D-6E8A-4147-A177-3AD203B41FA5}">
                      <a16:colId xmlns:a16="http://schemas.microsoft.com/office/drawing/2014/main" val="787799541"/>
                    </a:ext>
                  </a:extLst>
                </a:gridCol>
                <a:gridCol w="443638">
                  <a:extLst>
                    <a:ext uri="{9D8B030D-6E8A-4147-A177-3AD203B41FA5}">
                      <a16:colId xmlns:a16="http://schemas.microsoft.com/office/drawing/2014/main" val="3927427324"/>
                    </a:ext>
                  </a:extLst>
                </a:gridCol>
                <a:gridCol w="443638">
                  <a:extLst>
                    <a:ext uri="{9D8B030D-6E8A-4147-A177-3AD203B41FA5}">
                      <a16:colId xmlns:a16="http://schemas.microsoft.com/office/drawing/2014/main" val="3608657660"/>
                    </a:ext>
                  </a:extLst>
                </a:gridCol>
                <a:gridCol w="443638">
                  <a:extLst>
                    <a:ext uri="{9D8B030D-6E8A-4147-A177-3AD203B41FA5}">
                      <a16:colId xmlns:a16="http://schemas.microsoft.com/office/drawing/2014/main" val="190451799"/>
                    </a:ext>
                  </a:extLst>
                </a:gridCol>
                <a:gridCol w="443638">
                  <a:extLst>
                    <a:ext uri="{9D8B030D-6E8A-4147-A177-3AD203B41FA5}">
                      <a16:colId xmlns:a16="http://schemas.microsoft.com/office/drawing/2014/main" val="753034653"/>
                    </a:ext>
                  </a:extLst>
                </a:gridCol>
                <a:gridCol w="443638">
                  <a:extLst>
                    <a:ext uri="{9D8B030D-6E8A-4147-A177-3AD203B41FA5}">
                      <a16:colId xmlns:a16="http://schemas.microsoft.com/office/drawing/2014/main" val="2162810097"/>
                    </a:ext>
                  </a:extLst>
                </a:gridCol>
                <a:gridCol w="443638">
                  <a:extLst>
                    <a:ext uri="{9D8B030D-6E8A-4147-A177-3AD203B41FA5}">
                      <a16:colId xmlns:a16="http://schemas.microsoft.com/office/drawing/2014/main" val="1482990950"/>
                    </a:ext>
                  </a:extLst>
                </a:gridCol>
                <a:gridCol w="443638">
                  <a:extLst>
                    <a:ext uri="{9D8B030D-6E8A-4147-A177-3AD203B41FA5}">
                      <a16:colId xmlns:a16="http://schemas.microsoft.com/office/drawing/2014/main" val="3149361608"/>
                    </a:ext>
                  </a:extLst>
                </a:gridCol>
                <a:gridCol w="443638">
                  <a:extLst>
                    <a:ext uri="{9D8B030D-6E8A-4147-A177-3AD203B41FA5}">
                      <a16:colId xmlns:a16="http://schemas.microsoft.com/office/drawing/2014/main" val="2941860238"/>
                    </a:ext>
                  </a:extLst>
                </a:gridCol>
                <a:gridCol w="443638">
                  <a:extLst>
                    <a:ext uri="{9D8B030D-6E8A-4147-A177-3AD203B41FA5}">
                      <a16:colId xmlns:a16="http://schemas.microsoft.com/office/drawing/2014/main" val="1963609809"/>
                    </a:ext>
                  </a:extLst>
                </a:gridCol>
                <a:gridCol w="443638">
                  <a:extLst>
                    <a:ext uri="{9D8B030D-6E8A-4147-A177-3AD203B41FA5}">
                      <a16:colId xmlns:a16="http://schemas.microsoft.com/office/drawing/2014/main" val="2086556558"/>
                    </a:ext>
                  </a:extLst>
                </a:gridCol>
              </a:tblGrid>
              <a:tr h="128358">
                <a:tc gridSpan="16">
                  <a:txBody>
                    <a:bodyPr/>
                    <a:lstStyle/>
                    <a:p>
                      <a:pPr algn="ctr" fontAlgn="b"/>
                      <a:r>
                        <a:rPr lang="en-GB" sz="700" b="1" i="0" u="none" strike="noStrike">
                          <a:solidFill>
                            <a:srgbClr val="404040"/>
                          </a:solidFill>
                          <a:effectLst/>
                          <a:latin typeface="Calibri" panose="020F0502020204030204" pitchFamily="34" charset="0"/>
                        </a:rPr>
                        <a:t>Electricity Distribution Zones</a:t>
                      </a:r>
                    </a:p>
                  </a:txBody>
                  <a:tcPr marL="6418" marR="6418" marT="6418" marB="0" anchor="b">
                    <a:lnL>
                      <a:noFill/>
                    </a:lnL>
                    <a:lnR>
                      <a:noFill/>
                    </a:lnR>
                    <a:lnT>
                      <a:noFill/>
                    </a:lnT>
                    <a:lnB>
                      <a:noFill/>
                    </a:lnB>
                    <a:solidFill>
                      <a:srgbClr val="D9D9D9"/>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4246274315"/>
                  </a:ext>
                </a:extLst>
              </a:tr>
              <a:tr h="256716">
                <a:tc rowSpan="2" gridSpan="2">
                  <a:txBody>
                    <a:bodyPr/>
                    <a:lstStyle/>
                    <a:p>
                      <a:pPr algn="l" fontAlgn="b"/>
                      <a:r>
                        <a:rPr lang="en-GB" sz="700" b="0" i="0" u="none" strike="noStrike">
                          <a:solidFill>
                            <a:srgbClr val="FFFFFF"/>
                          </a:solidFill>
                          <a:effectLst/>
                          <a:latin typeface="Calibri" panose="020F0502020204030204" pitchFamily="34" charset="0"/>
                        </a:rPr>
                        <a:t>Component</a:t>
                      </a:r>
                    </a:p>
                  </a:txBody>
                  <a:tcPr marL="6418" marR="6418" marT="6418" marB="0" anchor="b">
                    <a:lnL>
                      <a:noFill/>
                    </a:lnL>
                    <a:lnR w="6350" cap="flat" cmpd="sng" algn="ctr">
                      <a:solidFill>
                        <a:srgbClr val="FFFFFF"/>
                      </a:solidFill>
                      <a:prstDash val="solid"/>
                      <a:round/>
                      <a:headEnd type="none" w="med" len="med"/>
                      <a:tailEnd type="none" w="med" len="med"/>
                    </a:lnR>
                    <a:lnT>
                      <a:noFill/>
                    </a:lnT>
                    <a:lnB>
                      <a:noFill/>
                    </a:lnB>
                    <a:solidFill>
                      <a:srgbClr val="ED7D31"/>
                    </a:solidFill>
                  </a:tcPr>
                </a:tc>
                <a:tc rowSpan="2" hMerge="1">
                  <a:txBody>
                    <a:bodyPr/>
                    <a:lstStyle/>
                    <a:p>
                      <a:endParaRPr lang="en-GB"/>
                    </a:p>
                  </a:txBody>
                  <a:tcPr/>
                </a:tc>
                <a:tc>
                  <a:txBody>
                    <a:bodyPr/>
                    <a:lstStyle/>
                    <a:p>
                      <a:pPr algn="ctr" fontAlgn="ctr"/>
                      <a:r>
                        <a:rPr lang="en-GB" sz="700" b="1" i="0" u="none" strike="noStrike">
                          <a:solidFill>
                            <a:srgbClr val="FFFFFF"/>
                          </a:solidFill>
                          <a:effectLst/>
                          <a:latin typeface="Calibri" panose="020F0502020204030204" pitchFamily="34" charset="0"/>
                        </a:rPr>
                        <a:t>Eastern</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ctr"/>
                      <a:r>
                        <a:rPr lang="en-GB" sz="700" b="1" i="0" u="none" strike="noStrike">
                          <a:solidFill>
                            <a:srgbClr val="FFFFFF"/>
                          </a:solidFill>
                          <a:effectLst/>
                          <a:latin typeface="Calibri" panose="020F0502020204030204" pitchFamily="34" charset="0"/>
                        </a:rPr>
                        <a:t>East </a:t>
                      </a:r>
                      <a:br>
                        <a:rPr lang="en-GB" sz="700" b="1" i="0" u="none" strike="noStrike">
                          <a:solidFill>
                            <a:srgbClr val="FFFFFF"/>
                          </a:solidFill>
                          <a:effectLst/>
                          <a:latin typeface="Calibri" panose="020F0502020204030204" pitchFamily="34" charset="0"/>
                        </a:rPr>
                      </a:br>
                      <a:r>
                        <a:rPr lang="en-GB" sz="700" b="1" i="0" u="none" strike="noStrike">
                          <a:solidFill>
                            <a:srgbClr val="FFFFFF"/>
                          </a:solidFill>
                          <a:effectLst/>
                          <a:latin typeface="Calibri" panose="020F0502020204030204" pitchFamily="34" charset="0"/>
                        </a:rPr>
                        <a:t>Midland</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ctr"/>
                      <a:r>
                        <a:rPr lang="en-GB" sz="700" b="1" i="0" u="none" strike="noStrike">
                          <a:solidFill>
                            <a:srgbClr val="FFFFFF"/>
                          </a:solidFill>
                          <a:effectLst/>
                          <a:latin typeface="Calibri" panose="020F0502020204030204" pitchFamily="34" charset="0"/>
                        </a:rPr>
                        <a:t>London</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ctr"/>
                      <a:r>
                        <a:rPr lang="en-GB" sz="700" b="1" i="0" u="none" strike="noStrike">
                          <a:solidFill>
                            <a:srgbClr val="FFFFFF"/>
                          </a:solidFill>
                          <a:effectLst/>
                          <a:latin typeface="Calibri" panose="020F0502020204030204" pitchFamily="34" charset="0"/>
                        </a:rPr>
                        <a:t>Manweb</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ctr"/>
                      <a:r>
                        <a:rPr lang="en-GB" sz="700" b="1" i="0" u="none" strike="noStrike">
                          <a:solidFill>
                            <a:srgbClr val="FFFFFF"/>
                          </a:solidFill>
                          <a:effectLst/>
                          <a:latin typeface="Calibri" panose="020F0502020204030204" pitchFamily="34" charset="0"/>
                        </a:rPr>
                        <a:t>Midlands</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ctr"/>
                      <a:r>
                        <a:rPr lang="en-GB" sz="700" b="1" i="0" u="none" strike="noStrike">
                          <a:solidFill>
                            <a:srgbClr val="FFFFFF"/>
                          </a:solidFill>
                          <a:effectLst/>
                          <a:latin typeface="Calibri" panose="020F0502020204030204" pitchFamily="34" charset="0"/>
                        </a:rPr>
                        <a:t>Northern</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ctr"/>
                      <a:r>
                        <a:rPr lang="en-GB" sz="700" b="1" i="0" u="none" strike="noStrike">
                          <a:solidFill>
                            <a:srgbClr val="FFFFFF"/>
                          </a:solidFill>
                          <a:effectLst/>
                          <a:latin typeface="Calibri" panose="020F0502020204030204" pitchFamily="34" charset="0"/>
                        </a:rPr>
                        <a:t>Norweb</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ctr"/>
                      <a:r>
                        <a:rPr lang="en-GB" sz="700" b="1" i="0" u="none" strike="noStrike">
                          <a:solidFill>
                            <a:srgbClr val="FFFFFF"/>
                          </a:solidFill>
                          <a:effectLst/>
                          <a:latin typeface="Calibri" panose="020F0502020204030204" pitchFamily="34" charset="0"/>
                        </a:rPr>
                        <a:t>Scottish </a:t>
                      </a:r>
                      <a:br>
                        <a:rPr lang="en-GB" sz="700" b="1" i="0" u="none" strike="noStrike">
                          <a:solidFill>
                            <a:srgbClr val="FFFFFF"/>
                          </a:solidFill>
                          <a:effectLst/>
                          <a:latin typeface="Calibri" panose="020F0502020204030204" pitchFamily="34" charset="0"/>
                        </a:rPr>
                      </a:br>
                      <a:r>
                        <a:rPr lang="en-GB" sz="700" b="1" i="0" u="none" strike="noStrike">
                          <a:solidFill>
                            <a:srgbClr val="FFFFFF"/>
                          </a:solidFill>
                          <a:effectLst/>
                          <a:latin typeface="Calibri" panose="020F0502020204030204" pitchFamily="34" charset="0"/>
                        </a:rPr>
                        <a:t>Hydro</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ctr"/>
                      <a:r>
                        <a:rPr lang="en-GB" sz="700" b="1" i="0" u="none" strike="noStrike">
                          <a:solidFill>
                            <a:srgbClr val="FFFFFF"/>
                          </a:solidFill>
                          <a:effectLst/>
                          <a:latin typeface="Calibri" panose="020F0502020204030204" pitchFamily="34" charset="0"/>
                        </a:rPr>
                        <a:t>Scottish </a:t>
                      </a:r>
                      <a:br>
                        <a:rPr lang="en-GB" sz="700" b="1" i="0" u="none" strike="noStrike">
                          <a:solidFill>
                            <a:srgbClr val="FFFFFF"/>
                          </a:solidFill>
                          <a:effectLst/>
                          <a:latin typeface="Calibri" panose="020F0502020204030204" pitchFamily="34" charset="0"/>
                        </a:rPr>
                      </a:br>
                      <a:r>
                        <a:rPr lang="en-GB" sz="700" b="1" i="0" u="none" strike="noStrike">
                          <a:solidFill>
                            <a:srgbClr val="FFFFFF"/>
                          </a:solidFill>
                          <a:effectLst/>
                          <a:latin typeface="Calibri" panose="020F0502020204030204" pitchFamily="34" charset="0"/>
                        </a:rPr>
                        <a:t>power</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ctr"/>
                      <a:r>
                        <a:rPr lang="en-GB" sz="700" b="1" i="0" u="none" strike="noStrike">
                          <a:solidFill>
                            <a:srgbClr val="FFFFFF"/>
                          </a:solidFill>
                          <a:effectLst/>
                          <a:latin typeface="Calibri" panose="020F0502020204030204" pitchFamily="34" charset="0"/>
                        </a:rPr>
                        <a:t>Seeboard</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ctr"/>
                      <a:r>
                        <a:rPr lang="en-GB" sz="700" b="1" i="0" u="none" strike="noStrike">
                          <a:solidFill>
                            <a:srgbClr val="FFFFFF"/>
                          </a:solidFill>
                          <a:effectLst/>
                          <a:latin typeface="Calibri" panose="020F0502020204030204" pitchFamily="34" charset="0"/>
                        </a:rPr>
                        <a:t>Southern</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ctr"/>
                      <a:r>
                        <a:rPr lang="en-GB" sz="700" b="1" i="0" u="none" strike="noStrike">
                          <a:solidFill>
                            <a:srgbClr val="FFFFFF"/>
                          </a:solidFill>
                          <a:effectLst/>
                          <a:latin typeface="Calibri" panose="020F0502020204030204" pitchFamily="34" charset="0"/>
                        </a:rPr>
                        <a:t>Swalec</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ctr"/>
                      <a:r>
                        <a:rPr lang="en-GB" sz="700" b="1" i="0" u="none" strike="noStrike">
                          <a:solidFill>
                            <a:srgbClr val="FFFFFF"/>
                          </a:solidFill>
                          <a:effectLst/>
                          <a:latin typeface="Calibri" panose="020F0502020204030204" pitchFamily="34" charset="0"/>
                        </a:rPr>
                        <a:t>South </a:t>
                      </a:r>
                      <a:br>
                        <a:rPr lang="en-GB" sz="700" b="1" i="0" u="none" strike="noStrike">
                          <a:solidFill>
                            <a:srgbClr val="FFFFFF"/>
                          </a:solidFill>
                          <a:effectLst/>
                          <a:latin typeface="Calibri" panose="020F0502020204030204" pitchFamily="34" charset="0"/>
                        </a:rPr>
                      </a:br>
                      <a:r>
                        <a:rPr lang="en-GB" sz="700" b="1" i="0" u="none" strike="noStrike">
                          <a:solidFill>
                            <a:srgbClr val="FFFFFF"/>
                          </a:solidFill>
                          <a:effectLst/>
                          <a:latin typeface="Calibri" panose="020F0502020204030204" pitchFamily="34" charset="0"/>
                        </a:rPr>
                        <a:t>Western</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ctr"/>
                      <a:r>
                        <a:rPr lang="en-GB" sz="700" b="1" i="0" u="none" strike="noStrike">
                          <a:solidFill>
                            <a:srgbClr val="FFFFFF"/>
                          </a:solidFill>
                          <a:effectLst/>
                          <a:latin typeface="Calibri" panose="020F0502020204030204" pitchFamily="34" charset="0"/>
                        </a:rPr>
                        <a:t>Yorkshire</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extLst>
                  <a:ext uri="{0D108BD9-81ED-4DB2-BD59-A6C34878D82A}">
                    <a16:rowId xmlns:a16="http://schemas.microsoft.com/office/drawing/2014/main" val="2147037825"/>
                  </a:ext>
                </a:extLst>
              </a:tr>
              <a:tr h="128358">
                <a:tc gridSpan="2" vMerge="1">
                  <a:txBody>
                    <a:bodyPr/>
                    <a:lstStyle/>
                    <a:p>
                      <a:endParaRPr lang="en-GB"/>
                    </a:p>
                  </a:txBody>
                  <a:tcPr/>
                </a:tc>
                <a:tc hMerge="1" vMerge="1">
                  <a:txBody>
                    <a:bodyPr/>
                    <a:lstStyle/>
                    <a:p>
                      <a:endParaRPr lang="en-GB"/>
                    </a:p>
                  </a:txBody>
                  <a:tcPr/>
                </a:tc>
                <a:tc>
                  <a:txBody>
                    <a:bodyPr/>
                    <a:lstStyle/>
                    <a:p>
                      <a:pPr algn="ctr" fontAlgn="b"/>
                      <a:r>
                        <a:rPr lang="en-GB" sz="700" b="1" i="0" u="none" strike="noStrike">
                          <a:solidFill>
                            <a:srgbClr val="FFFFFF"/>
                          </a:solidFill>
                          <a:effectLst/>
                          <a:latin typeface="Calibri" panose="020F0502020204030204" pitchFamily="34" charset="0"/>
                        </a:rPr>
                        <a:t>10</a:t>
                      </a:r>
                    </a:p>
                  </a:txBody>
                  <a:tcPr marL="6418" marR="6418" marT="641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b"/>
                      <a:r>
                        <a:rPr lang="en-GB" sz="700" b="1" i="0" u="none" strike="noStrike">
                          <a:solidFill>
                            <a:srgbClr val="FFFFFF"/>
                          </a:solidFill>
                          <a:effectLst/>
                          <a:latin typeface="Calibri" panose="020F0502020204030204" pitchFamily="34" charset="0"/>
                        </a:rPr>
                        <a:t>11</a:t>
                      </a:r>
                    </a:p>
                  </a:txBody>
                  <a:tcPr marL="6418" marR="6418" marT="641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b"/>
                      <a:r>
                        <a:rPr lang="en-GB" sz="700" b="1" i="0" u="none" strike="noStrike">
                          <a:solidFill>
                            <a:srgbClr val="FFFFFF"/>
                          </a:solidFill>
                          <a:effectLst/>
                          <a:latin typeface="Calibri" panose="020F0502020204030204" pitchFamily="34" charset="0"/>
                        </a:rPr>
                        <a:t>12</a:t>
                      </a:r>
                    </a:p>
                  </a:txBody>
                  <a:tcPr marL="6418" marR="6418" marT="641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b"/>
                      <a:r>
                        <a:rPr lang="en-GB" sz="700" b="1" i="0" u="none" strike="noStrike">
                          <a:solidFill>
                            <a:srgbClr val="FFFFFF"/>
                          </a:solidFill>
                          <a:effectLst/>
                          <a:latin typeface="Calibri" panose="020F0502020204030204" pitchFamily="34" charset="0"/>
                        </a:rPr>
                        <a:t>13</a:t>
                      </a:r>
                    </a:p>
                  </a:txBody>
                  <a:tcPr marL="6418" marR="6418" marT="641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b"/>
                      <a:r>
                        <a:rPr lang="en-GB" sz="700" b="1" i="0" u="none" strike="noStrike">
                          <a:solidFill>
                            <a:srgbClr val="FFFFFF"/>
                          </a:solidFill>
                          <a:effectLst/>
                          <a:latin typeface="Calibri" panose="020F0502020204030204" pitchFamily="34" charset="0"/>
                        </a:rPr>
                        <a:t>14</a:t>
                      </a:r>
                    </a:p>
                  </a:txBody>
                  <a:tcPr marL="6418" marR="6418" marT="641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b"/>
                      <a:r>
                        <a:rPr lang="en-GB" sz="700" b="1" i="0" u="none" strike="noStrike">
                          <a:solidFill>
                            <a:srgbClr val="FFFFFF"/>
                          </a:solidFill>
                          <a:effectLst/>
                          <a:latin typeface="Calibri" panose="020F0502020204030204" pitchFamily="34" charset="0"/>
                        </a:rPr>
                        <a:t>15</a:t>
                      </a:r>
                    </a:p>
                  </a:txBody>
                  <a:tcPr marL="6418" marR="6418" marT="641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b"/>
                      <a:r>
                        <a:rPr lang="en-GB" sz="700" b="1" i="0" u="none" strike="noStrike">
                          <a:solidFill>
                            <a:srgbClr val="FFFFFF"/>
                          </a:solidFill>
                          <a:effectLst/>
                          <a:latin typeface="Calibri" panose="020F0502020204030204" pitchFamily="34" charset="0"/>
                        </a:rPr>
                        <a:t>16</a:t>
                      </a:r>
                    </a:p>
                  </a:txBody>
                  <a:tcPr marL="6418" marR="6418" marT="641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b"/>
                      <a:r>
                        <a:rPr lang="en-GB" sz="700" b="1" i="0" u="none" strike="noStrike">
                          <a:solidFill>
                            <a:srgbClr val="FFFFFF"/>
                          </a:solidFill>
                          <a:effectLst/>
                          <a:latin typeface="Calibri" panose="020F0502020204030204" pitchFamily="34" charset="0"/>
                        </a:rPr>
                        <a:t>17</a:t>
                      </a:r>
                    </a:p>
                  </a:txBody>
                  <a:tcPr marL="6418" marR="6418" marT="641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b"/>
                      <a:r>
                        <a:rPr lang="en-GB" sz="700" b="1" i="0" u="none" strike="noStrike">
                          <a:solidFill>
                            <a:srgbClr val="FFFFFF"/>
                          </a:solidFill>
                          <a:effectLst/>
                          <a:latin typeface="Calibri" panose="020F0502020204030204" pitchFamily="34" charset="0"/>
                        </a:rPr>
                        <a:t>18</a:t>
                      </a:r>
                    </a:p>
                  </a:txBody>
                  <a:tcPr marL="6418" marR="6418" marT="641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b"/>
                      <a:r>
                        <a:rPr lang="en-GB" sz="700" b="1" i="0" u="none" strike="noStrike">
                          <a:solidFill>
                            <a:srgbClr val="FFFFFF"/>
                          </a:solidFill>
                          <a:effectLst/>
                          <a:latin typeface="Calibri" panose="020F0502020204030204" pitchFamily="34" charset="0"/>
                        </a:rPr>
                        <a:t>19</a:t>
                      </a:r>
                    </a:p>
                  </a:txBody>
                  <a:tcPr marL="6418" marR="6418" marT="641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b"/>
                      <a:r>
                        <a:rPr lang="en-GB" sz="700" b="1" i="0" u="none" strike="noStrike">
                          <a:solidFill>
                            <a:srgbClr val="FFFFFF"/>
                          </a:solidFill>
                          <a:effectLst/>
                          <a:latin typeface="Calibri" panose="020F0502020204030204" pitchFamily="34" charset="0"/>
                        </a:rPr>
                        <a:t>20</a:t>
                      </a:r>
                    </a:p>
                  </a:txBody>
                  <a:tcPr marL="6418" marR="6418" marT="641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b"/>
                      <a:r>
                        <a:rPr lang="en-GB" sz="700" b="1" i="0" u="none" strike="noStrike">
                          <a:solidFill>
                            <a:srgbClr val="FFFFFF"/>
                          </a:solidFill>
                          <a:effectLst/>
                          <a:latin typeface="Calibri" panose="020F0502020204030204" pitchFamily="34" charset="0"/>
                        </a:rPr>
                        <a:t>21</a:t>
                      </a:r>
                    </a:p>
                  </a:txBody>
                  <a:tcPr marL="6418" marR="6418" marT="641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b"/>
                      <a:r>
                        <a:rPr lang="en-GB" sz="700" b="1" i="0" u="none" strike="noStrike">
                          <a:solidFill>
                            <a:srgbClr val="FFFFFF"/>
                          </a:solidFill>
                          <a:effectLst/>
                          <a:latin typeface="Calibri" panose="020F0502020204030204" pitchFamily="34" charset="0"/>
                        </a:rPr>
                        <a:t>22</a:t>
                      </a:r>
                    </a:p>
                  </a:txBody>
                  <a:tcPr marL="6418" marR="6418" marT="641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b"/>
                      <a:r>
                        <a:rPr lang="en-GB" sz="700" b="1" i="0" u="none" strike="noStrike">
                          <a:solidFill>
                            <a:srgbClr val="FFFFFF"/>
                          </a:solidFill>
                          <a:effectLst/>
                          <a:latin typeface="Calibri" panose="020F0502020204030204" pitchFamily="34" charset="0"/>
                        </a:rPr>
                        <a:t>23</a:t>
                      </a:r>
                    </a:p>
                  </a:txBody>
                  <a:tcPr marL="6418" marR="6418" marT="641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extLst>
                  <a:ext uri="{0D108BD9-81ED-4DB2-BD59-A6C34878D82A}">
                    <a16:rowId xmlns:a16="http://schemas.microsoft.com/office/drawing/2014/main" val="1463094341"/>
                  </a:ext>
                </a:extLst>
              </a:tr>
              <a:tr h="166865">
                <a:tc rowSpan="6">
                  <a:txBody>
                    <a:bodyPr/>
                    <a:lstStyle/>
                    <a:p>
                      <a:pPr algn="ctr" fontAlgn="ctr"/>
                      <a:r>
                        <a:rPr lang="en-GB" sz="700" b="0" i="0" u="none" strike="noStrike">
                          <a:solidFill>
                            <a:srgbClr val="FFFFFF"/>
                          </a:solidFill>
                          <a:effectLst/>
                          <a:latin typeface="Calibri" panose="020F0502020204030204" pitchFamily="34" charset="0"/>
                        </a:rPr>
                        <a:t>Low Voltage</a:t>
                      </a:r>
                    </a:p>
                  </a:txBody>
                  <a:tcPr marL="6418" marR="6418" marT="6418" marB="0" vert="vert270" anchor="ctr">
                    <a:lnL>
                      <a:noFill/>
                    </a:lnL>
                    <a:lnR w="6350" cap="flat" cmpd="sng" algn="ctr">
                      <a:solidFill>
                        <a:srgbClr val="FFFFFF"/>
                      </a:solidFill>
                      <a:prstDash val="solid"/>
                      <a:round/>
                      <a:headEnd type="none" w="med" len="med"/>
                      <a:tailEnd type="none" w="med" len="med"/>
                    </a:lnR>
                    <a:lnT>
                      <a:noFill/>
                    </a:lnT>
                    <a:lnB>
                      <a:noFill/>
                    </a:lnB>
                    <a:solidFill>
                      <a:srgbClr val="FF9933"/>
                    </a:solidFill>
                  </a:tcPr>
                </a:tc>
                <a:tc>
                  <a:txBody>
                    <a:bodyPr/>
                    <a:lstStyle/>
                    <a:p>
                      <a:pPr algn="l" fontAlgn="ctr"/>
                      <a:r>
                        <a:rPr lang="en-GB" sz="700" b="0" i="0" u="none" strike="noStrike">
                          <a:solidFill>
                            <a:srgbClr val="000000"/>
                          </a:solidFill>
                          <a:effectLst/>
                          <a:latin typeface="Calibri" panose="020F0502020204030204" pitchFamily="34" charset="0"/>
                        </a:rPr>
                        <a:t>Capacity Charge*</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0.0348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0.0326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0.0417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0.0319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0.0493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0.0207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0.0371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0.0668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0.0260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0.0371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0.0366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0.0454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0.0473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0.0137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2487749314"/>
                  </a:ext>
                </a:extLst>
              </a:tr>
              <a:tr h="166865">
                <a:tc vMerge="1">
                  <a:txBody>
                    <a:bodyPr/>
                    <a:lstStyle/>
                    <a:p>
                      <a:endParaRPr lang="en-GB"/>
                    </a:p>
                  </a:txBody>
                  <a:tcPr/>
                </a:tc>
                <a:tc>
                  <a:txBody>
                    <a:bodyPr/>
                    <a:lstStyle/>
                    <a:p>
                      <a:pPr algn="l" fontAlgn="ctr"/>
                      <a:r>
                        <a:rPr lang="en-GB" sz="700" b="0" i="0" u="none" strike="noStrike">
                          <a:solidFill>
                            <a:srgbClr val="000000"/>
                          </a:solidFill>
                          <a:effectLst/>
                          <a:latin typeface="Calibri" panose="020F0502020204030204" pitchFamily="34" charset="0"/>
                        </a:rPr>
                        <a:t>All Other Times^</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31.674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31.149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32.016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32.309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31.122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31.353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31.690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32.257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31.261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31.436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31.342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31.410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30.929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31.114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2994858267"/>
                  </a:ext>
                </a:extLst>
              </a:tr>
              <a:tr h="166865">
                <a:tc vMerge="1">
                  <a:txBody>
                    <a:bodyPr/>
                    <a:lstStyle/>
                    <a:p>
                      <a:endParaRPr lang="en-GB"/>
                    </a:p>
                  </a:txBody>
                  <a:tcPr/>
                </a:tc>
                <a:tc>
                  <a:txBody>
                    <a:bodyPr/>
                    <a:lstStyle/>
                    <a:p>
                      <a:pPr algn="l" fontAlgn="ctr"/>
                      <a:r>
                        <a:rPr lang="en-GB" sz="700" b="0" i="0" u="none" strike="noStrike">
                          <a:solidFill>
                            <a:srgbClr val="000000"/>
                          </a:solidFill>
                          <a:effectLst/>
                          <a:latin typeface="Calibri" panose="020F0502020204030204" pitchFamily="34" charset="0"/>
                        </a:rPr>
                        <a:t>Dec &amp; Jan Peak^</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1461713427"/>
                  </a:ext>
                </a:extLst>
              </a:tr>
              <a:tr h="166865">
                <a:tc vMerge="1">
                  <a:txBody>
                    <a:bodyPr/>
                    <a:lstStyle/>
                    <a:p>
                      <a:endParaRPr lang="en-GB"/>
                    </a:p>
                  </a:txBody>
                  <a:tcPr/>
                </a:tc>
                <a:tc>
                  <a:txBody>
                    <a:bodyPr/>
                    <a:lstStyle/>
                    <a:p>
                      <a:pPr algn="l" fontAlgn="ctr"/>
                      <a:r>
                        <a:rPr lang="en-GB" sz="700" b="0" i="0" u="none" strike="noStrike">
                          <a:solidFill>
                            <a:srgbClr val="000000"/>
                          </a:solidFill>
                          <a:effectLst/>
                          <a:latin typeface="Calibri" panose="020F0502020204030204" pitchFamily="34" charset="0"/>
                        </a:rPr>
                        <a:t>Nov &amp; Feb Peak^</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70.992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64.511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67.196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68.100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65.707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65.916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67.824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66.084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66.085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71.141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66.529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66.904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67.980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63.588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2847759641"/>
                  </a:ext>
                </a:extLst>
              </a:tr>
              <a:tr h="166865">
                <a:tc vMerge="1">
                  <a:txBody>
                    <a:bodyPr/>
                    <a:lstStyle/>
                    <a:p>
                      <a:endParaRPr lang="en-GB"/>
                    </a:p>
                  </a:txBody>
                  <a:tcPr/>
                </a:tc>
                <a:tc>
                  <a:txBody>
                    <a:bodyPr/>
                    <a:lstStyle/>
                    <a:p>
                      <a:pPr algn="l" fontAlgn="ctr"/>
                      <a:r>
                        <a:rPr lang="en-GB" sz="700" b="0" i="0" u="none" strike="noStrike">
                          <a:solidFill>
                            <a:srgbClr val="000000"/>
                          </a:solidFill>
                          <a:effectLst/>
                          <a:latin typeface="Calibri" panose="020F0502020204030204" pitchFamily="34" charset="0"/>
                        </a:rPr>
                        <a:t>Night^</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25.004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24.937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24.978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25.083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24.965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25.002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24.962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25.413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24.842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24.976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24.901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24.967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24.831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24.998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2690976451"/>
                  </a:ext>
                </a:extLst>
              </a:tr>
              <a:tr h="166865">
                <a:tc vMerge="1">
                  <a:txBody>
                    <a:bodyPr/>
                    <a:lstStyle/>
                    <a:p>
                      <a:endParaRPr lang="en-GB"/>
                    </a:p>
                  </a:txBody>
                  <a:tcPr/>
                </a:tc>
                <a:tc>
                  <a:txBody>
                    <a:bodyPr/>
                    <a:lstStyle/>
                    <a:p>
                      <a:pPr algn="l" fontAlgn="ctr"/>
                      <a:r>
                        <a:rPr lang="en-GB" sz="700" b="0" i="0" u="none" strike="noStrike">
                          <a:solidFill>
                            <a:srgbClr val="000000"/>
                          </a:solidFill>
                          <a:effectLst/>
                          <a:latin typeface="Calibri" panose="020F0502020204030204" pitchFamily="34" charset="0"/>
                        </a:rPr>
                        <a:t>Winter Weekday^</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9933"/>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33.764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33.900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35.670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35.355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33.764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34.004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34.398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34.809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33.875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33.452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33.796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34.060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33.197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33.932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extLst>
                  <a:ext uri="{0D108BD9-81ED-4DB2-BD59-A6C34878D82A}">
                    <a16:rowId xmlns:a16="http://schemas.microsoft.com/office/drawing/2014/main" val="3518565352"/>
                  </a:ext>
                </a:extLst>
              </a:tr>
              <a:tr h="166865">
                <a:tc rowSpan="6">
                  <a:txBody>
                    <a:bodyPr/>
                    <a:lstStyle/>
                    <a:p>
                      <a:pPr algn="r" fontAlgn="ctr"/>
                      <a:r>
                        <a:rPr lang="en-GB" sz="700" b="0" i="0" u="none" strike="noStrike">
                          <a:solidFill>
                            <a:srgbClr val="FFFFFF"/>
                          </a:solidFill>
                          <a:effectLst/>
                          <a:latin typeface="Calibri" panose="020F0502020204030204" pitchFamily="34" charset="0"/>
                        </a:rPr>
                        <a:t>LV Substation</a:t>
                      </a:r>
                    </a:p>
                  </a:txBody>
                  <a:tcPr marL="6418" marR="6418" marT="6418" marB="0" vert="vert270" anchor="ctr">
                    <a:lnL>
                      <a:noFill/>
                    </a:lnL>
                    <a:lnR w="6350" cap="flat" cmpd="sng" algn="ctr">
                      <a:solidFill>
                        <a:srgbClr val="FFFFFF"/>
                      </a:solidFill>
                      <a:prstDash val="solid"/>
                      <a:round/>
                      <a:headEnd type="none" w="med" len="med"/>
                      <a:tailEnd type="none" w="med" len="med"/>
                    </a:lnR>
                    <a:lnT>
                      <a:noFill/>
                    </a:lnT>
                    <a:lnB>
                      <a:noFill/>
                    </a:lnB>
                    <a:solidFill>
                      <a:srgbClr val="FF9933"/>
                    </a:solidFill>
                  </a:tcPr>
                </a:tc>
                <a:tc>
                  <a:txBody>
                    <a:bodyPr/>
                    <a:lstStyle/>
                    <a:p>
                      <a:pPr algn="l" fontAlgn="ctr"/>
                      <a:r>
                        <a:rPr lang="en-GB" sz="700" b="0" i="0" u="none" strike="noStrike">
                          <a:solidFill>
                            <a:srgbClr val="000000"/>
                          </a:solidFill>
                          <a:effectLst/>
                          <a:latin typeface="Calibri" panose="020F0502020204030204" pitchFamily="34" charset="0"/>
                        </a:rPr>
                        <a:t>Capacity Charge*</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0.0450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0.0388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0.0710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0.0623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0.0534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0.0281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0.0383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0.1049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0.0474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0.0561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0.0492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0.0472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0.0431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0.0156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96591627"/>
                  </a:ext>
                </a:extLst>
              </a:tr>
              <a:tr h="166865">
                <a:tc vMerge="1">
                  <a:txBody>
                    <a:bodyPr/>
                    <a:lstStyle/>
                    <a:p>
                      <a:endParaRPr lang="en-GB"/>
                    </a:p>
                  </a:txBody>
                  <a:tcPr/>
                </a:tc>
                <a:tc>
                  <a:txBody>
                    <a:bodyPr/>
                    <a:lstStyle/>
                    <a:p>
                      <a:pPr algn="l" fontAlgn="ctr"/>
                      <a:r>
                        <a:rPr lang="en-GB" sz="700" b="0" i="0" u="none" strike="noStrike">
                          <a:solidFill>
                            <a:srgbClr val="000000"/>
                          </a:solidFill>
                          <a:effectLst/>
                          <a:latin typeface="Calibri" panose="020F0502020204030204" pitchFamily="34" charset="0"/>
                        </a:rPr>
                        <a:t>All Other Times^</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30.930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30.584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31.236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31.454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30.498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30.658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31.128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30.993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30.511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30.804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30.652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30.914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30.929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30.590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3750610788"/>
                  </a:ext>
                </a:extLst>
              </a:tr>
              <a:tr h="166865">
                <a:tc vMerge="1">
                  <a:txBody>
                    <a:bodyPr/>
                    <a:lstStyle/>
                    <a:p>
                      <a:endParaRPr lang="en-GB"/>
                    </a:p>
                  </a:txBody>
                  <a:tcPr/>
                </a:tc>
                <a:tc>
                  <a:txBody>
                    <a:bodyPr/>
                    <a:lstStyle/>
                    <a:p>
                      <a:pPr algn="l" fontAlgn="ctr"/>
                      <a:r>
                        <a:rPr lang="en-GB" sz="700" b="0" i="0" u="none" strike="noStrike">
                          <a:solidFill>
                            <a:srgbClr val="000000"/>
                          </a:solidFill>
                          <a:effectLst/>
                          <a:latin typeface="Calibri" panose="020F0502020204030204" pitchFamily="34" charset="0"/>
                        </a:rPr>
                        <a:t>Dec &amp; Jan Peak^</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4006165839"/>
                  </a:ext>
                </a:extLst>
              </a:tr>
              <a:tr h="166865">
                <a:tc vMerge="1">
                  <a:txBody>
                    <a:bodyPr/>
                    <a:lstStyle/>
                    <a:p>
                      <a:endParaRPr lang="en-GB"/>
                    </a:p>
                  </a:txBody>
                  <a:tcPr/>
                </a:tc>
                <a:tc>
                  <a:txBody>
                    <a:bodyPr/>
                    <a:lstStyle/>
                    <a:p>
                      <a:pPr algn="l" fontAlgn="ctr"/>
                      <a:r>
                        <a:rPr lang="en-GB" sz="700" b="0" i="0" u="none" strike="noStrike">
                          <a:solidFill>
                            <a:srgbClr val="000000"/>
                          </a:solidFill>
                          <a:effectLst/>
                          <a:latin typeface="Calibri" panose="020F0502020204030204" pitchFamily="34" charset="0"/>
                        </a:rPr>
                        <a:t>Nov &amp; Feb Peak^</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66.203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61.898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64.365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64.904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62.437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62.371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65.379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62.030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61.747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66.524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63.597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64.839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67.980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60.917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1911479373"/>
                  </a:ext>
                </a:extLst>
              </a:tr>
              <a:tr h="166865">
                <a:tc vMerge="1">
                  <a:txBody>
                    <a:bodyPr/>
                    <a:lstStyle/>
                    <a:p>
                      <a:endParaRPr lang="en-GB"/>
                    </a:p>
                  </a:txBody>
                  <a:tcPr/>
                </a:tc>
                <a:tc>
                  <a:txBody>
                    <a:bodyPr/>
                    <a:lstStyle/>
                    <a:p>
                      <a:pPr algn="l" fontAlgn="ctr"/>
                      <a:r>
                        <a:rPr lang="en-GB" sz="700" b="0" i="0" u="none" strike="noStrike">
                          <a:solidFill>
                            <a:srgbClr val="000000"/>
                          </a:solidFill>
                          <a:effectLst/>
                          <a:latin typeface="Calibri" panose="020F0502020204030204" pitchFamily="34" charset="0"/>
                        </a:rPr>
                        <a:t>Night^</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24.882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24.856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24.846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24.917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24.868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24.844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24.870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25.069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24.740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24.864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24.823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24.924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24.831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24.859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1033431295"/>
                  </a:ext>
                </a:extLst>
              </a:tr>
              <a:tr h="166865">
                <a:tc vMerge="1">
                  <a:txBody>
                    <a:bodyPr/>
                    <a:lstStyle/>
                    <a:p>
                      <a:endParaRPr lang="en-GB"/>
                    </a:p>
                  </a:txBody>
                  <a:tcPr/>
                </a:tc>
                <a:tc>
                  <a:txBody>
                    <a:bodyPr/>
                    <a:lstStyle/>
                    <a:p>
                      <a:pPr algn="l" fontAlgn="ctr"/>
                      <a:r>
                        <a:rPr lang="en-GB" sz="700" b="0" i="0" u="none" strike="noStrike">
                          <a:solidFill>
                            <a:srgbClr val="000000"/>
                          </a:solidFill>
                          <a:effectLst/>
                          <a:latin typeface="Calibri" panose="020F0502020204030204" pitchFamily="34" charset="0"/>
                        </a:rPr>
                        <a:t>Winter Weekday^</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9933"/>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33.221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33.253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34.661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34.391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33.109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33.292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33.846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33.486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33.082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33.038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33.138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33.579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33.197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33.340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extLst>
                  <a:ext uri="{0D108BD9-81ED-4DB2-BD59-A6C34878D82A}">
                    <a16:rowId xmlns:a16="http://schemas.microsoft.com/office/drawing/2014/main" val="4082453664"/>
                  </a:ext>
                </a:extLst>
              </a:tr>
              <a:tr h="166865">
                <a:tc rowSpan="6">
                  <a:txBody>
                    <a:bodyPr/>
                    <a:lstStyle/>
                    <a:p>
                      <a:pPr algn="r" fontAlgn="ctr"/>
                      <a:r>
                        <a:rPr lang="en-GB" sz="700" b="0" i="0" u="none" strike="noStrike">
                          <a:solidFill>
                            <a:srgbClr val="FFFFFF"/>
                          </a:solidFill>
                          <a:effectLst/>
                          <a:latin typeface="Calibri" panose="020F0502020204030204" pitchFamily="34" charset="0"/>
                        </a:rPr>
                        <a:t>High Voltage</a:t>
                      </a:r>
                    </a:p>
                  </a:txBody>
                  <a:tcPr marL="6418" marR="6418" marT="6418" marB="0" vert="vert270" anchor="ctr">
                    <a:lnL>
                      <a:noFill/>
                    </a:lnL>
                    <a:lnR w="6350" cap="flat" cmpd="sng" algn="ctr">
                      <a:solidFill>
                        <a:srgbClr val="FFFFFF"/>
                      </a:solidFill>
                      <a:prstDash val="solid"/>
                      <a:round/>
                      <a:headEnd type="none" w="med" len="med"/>
                      <a:tailEnd type="none" w="med" len="med"/>
                    </a:lnR>
                    <a:lnT>
                      <a:noFill/>
                    </a:lnT>
                    <a:lnB w="6350" cap="flat" cmpd="sng" algn="ctr">
                      <a:solidFill>
                        <a:srgbClr val="ED7D31"/>
                      </a:solidFill>
                      <a:prstDash val="solid"/>
                      <a:round/>
                      <a:headEnd type="none" w="med" len="med"/>
                      <a:tailEnd type="none" w="med" len="med"/>
                    </a:lnB>
                    <a:solidFill>
                      <a:srgbClr val="FF9933"/>
                    </a:solidFill>
                  </a:tcPr>
                </a:tc>
                <a:tc>
                  <a:txBody>
                    <a:bodyPr/>
                    <a:lstStyle/>
                    <a:p>
                      <a:pPr algn="l" fontAlgn="ctr"/>
                      <a:r>
                        <a:rPr lang="en-GB" sz="700" b="0" i="0" u="none" strike="noStrike">
                          <a:solidFill>
                            <a:srgbClr val="000000"/>
                          </a:solidFill>
                          <a:effectLst/>
                          <a:latin typeface="Calibri" panose="020F0502020204030204" pitchFamily="34" charset="0"/>
                        </a:rPr>
                        <a:t>Capacity Charge*</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0.0375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0.0470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0.0731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0.0501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0.0564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0.0286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0.0376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0.1390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0.0523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0.0425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0.0587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0.0484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0.0372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0.0188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168840836"/>
                  </a:ext>
                </a:extLst>
              </a:tr>
              <a:tr h="166865">
                <a:tc vMerge="1">
                  <a:txBody>
                    <a:bodyPr/>
                    <a:lstStyle/>
                    <a:p>
                      <a:endParaRPr lang="en-GB"/>
                    </a:p>
                  </a:txBody>
                  <a:tcPr/>
                </a:tc>
                <a:tc>
                  <a:txBody>
                    <a:bodyPr/>
                    <a:lstStyle/>
                    <a:p>
                      <a:pPr algn="l" fontAlgn="ctr"/>
                      <a:r>
                        <a:rPr lang="en-GB" sz="700" b="0" i="0" u="none" strike="noStrike">
                          <a:solidFill>
                            <a:srgbClr val="000000"/>
                          </a:solidFill>
                          <a:effectLst/>
                          <a:latin typeface="Calibri" panose="020F0502020204030204" pitchFamily="34" charset="0"/>
                        </a:rPr>
                        <a:t>All Other Times^</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30.985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30.284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30.795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30.957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30.180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30.440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30.709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30.383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30.294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30.657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30.475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30.637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30.439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30.324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3805745607"/>
                  </a:ext>
                </a:extLst>
              </a:tr>
              <a:tr h="166865">
                <a:tc vMerge="1">
                  <a:txBody>
                    <a:bodyPr/>
                    <a:lstStyle/>
                    <a:p>
                      <a:endParaRPr lang="en-GB"/>
                    </a:p>
                  </a:txBody>
                  <a:tcPr/>
                </a:tc>
                <a:tc>
                  <a:txBody>
                    <a:bodyPr/>
                    <a:lstStyle/>
                    <a:p>
                      <a:pPr algn="l" fontAlgn="ctr"/>
                      <a:r>
                        <a:rPr lang="en-GB" sz="700" b="0" i="0" u="none" strike="noStrike">
                          <a:solidFill>
                            <a:srgbClr val="000000"/>
                          </a:solidFill>
                          <a:effectLst/>
                          <a:latin typeface="Calibri" panose="020F0502020204030204" pitchFamily="34" charset="0"/>
                        </a:rPr>
                        <a:t>Dec &amp; Jan Peak^</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797184560"/>
                  </a:ext>
                </a:extLst>
              </a:tr>
              <a:tr h="166865">
                <a:tc vMerge="1">
                  <a:txBody>
                    <a:bodyPr/>
                    <a:lstStyle/>
                    <a:p>
                      <a:endParaRPr lang="en-GB"/>
                    </a:p>
                  </a:txBody>
                  <a:tcPr/>
                </a:tc>
                <a:tc>
                  <a:txBody>
                    <a:bodyPr/>
                    <a:lstStyle/>
                    <a:p>
                      <a:pPr algn="l" fontAlgn="ctr"/>
                      <a:r>
                        <a:rPr lang="en-GB" sz="700" b="0" i="0" u="none" strike="noStrike">
                          <a:solidFill>
                            <a:srgbClr val="000000"/>
                          </a:solidFill>
                          <a:effectLst/>
                          <a:latin typeface="Calibri" panose="020F0502020204030204" pitchFamily="34" charset="0"/>
                        </a:rPr>
                        <a:t>Nov &amp; Feb Peak^</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66.201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60.318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62.488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62.744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60.527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61.064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62.983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59.424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60.348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64.970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62.583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63.321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64.562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59.663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2864490571"/>
                  </a:ext>
                </a:extLst>
              </a:tr>
              <a:tr h="166865">
                <a:tc vMerge="1">
                  <a:txBody>
                    <a:bodyPr/>
                    <a:lstStyle/>
                    <a:p>
                      <a:endParaRPr lang="en-GB"/>
                    </a:p>
                  </a:txBody>
                  <a:tcPr/>
                </a:tc>
                <a:tc>
                  <a:txBody>
                    <a:bodyPr/>
                    <a:lstStyle/>
                    <a:p>
                      <a:pPr algn="l" fontAlgn="ctr"/>
                      <a:r>
                        <a:rPr lang="en-GB" sz="700" b="0" i="0" u="none" strike="noStrike">
                          <a:solidFill>
                            <a:srgbClr val="000000"/>
                          </a:solidFill>
                          <a:effectLst/>
                          <a:latin typeface="Calibri" panose="020F0502020204030204" pitchFamily="34" charset="0"/>
                        </a:rPr>
                        <a:t>Night^</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24.885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24.779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24.795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24.807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24.826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24.753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24.786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24.869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24.690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24.814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24.756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24.842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24.754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24.769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2111253473"/>
                  </a:ext>
                </a:extLst>
              </a:tr>
              <a:tr h="166865">
                <a:tc vMerge="1">
                  <a:txBody>
                    <a:bodyPr/>
                    <a:lstStyle/>
                    <a:p>
                      <a:endParaRPr lang="en-GB"/>
                    </a:p>
                  </a:txBody>
                  <a:tcPr/>
                </a:tc>
                <a:tc>
                  <a:txBody>
                    <a:bodyPr/>
                    <a:lstStyle/>
                    <a:p>
                      <a:pPr algn="l" fontAlgn="ctr"/>
                      <a:r>
                        <a:rPr lang="en-GB" sz="700" b="0" i="0" u="none" strike="noStrike">
                          <a:solidFill>
                            <a:srgbClr val="000000"/>
                          </a:solidFill>
                          <a:effectLst/>
                          <a:latin typeface="Calibri" panose="020F0502020204030204" pitchFamily="34" charset="0"/>
                        </a:rPr>
                        <a:t>Winter Weekday^</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9933"/>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33.318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32.860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33.904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33.759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32.692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33.050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33.315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32.851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32.847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32.965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32.989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33.276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32.797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32.986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extLst>
                  <a:ext uri="{0D108BD9-81ED-4DB2-BD59-A6C34878D82A}">
                    <a16:rowId xmlns:a16="http://schemas.microsoft.com/office/drawing/2014/main" val="4114969501"/>
                  </a:ext>
                </a:extLst>
              </a:tr>
              <a:tr h="166865">
                <a:tc rowSpan="5">
                  <a:txBody>
                    <a:bodyPr/>
                    <a:lstStyle/>
                    <a:p>
                      <a:pPr algn="ctr" fontAlgn="ctr"/>
                      <a:r>
                        <a:rPr lang="en-GB" sz="700" b="0" i="0" u="none" strike="noStrike">
                          <a:solidFill>
                            <a:srgbClr val="FFFFFF"/>
                          </a:solidFill>
                          <a:effectLst/>
                          <a:latin typeface="Calibri" panose="020F0502020204030204" pitchFamily="34" charset="0"/>
                        </a:rPr>
                        <a:t>Extra High Voltage</a:t>
                      </a:r>
                    </a:p>
                  </a:txBody>
                  <a:tcPr marL="6418" marR="6418" marT="6418" marB="0" vert="vert270" anchor="ctr">
                    <a:lnL>
                      <a:noFill/>
                    </a:lnL>
                    <a:lnR w="6350" cap="flat" cmpd="sng" algn="ctr">
                      <a:solidFill>
                        <a:srgbClr val="FFFFFF"/>
                      </a:solidFill>
                      <a:prstDash val="solid"/>
                      <a:round/>
                      <a:headEnd type="none" w="med" len="med"/>
                      <a:tailEnd type="none" w="med" len="med"/>
                    </a:lnR>
                    <a:lnT w="6350" cap="flat" cmpd="sng" algn="ctr">
                      <a:solidFill>
                        <a:srgbClr val="ED7D31"/>
                      </a:solidFill>
                      <a:prstDash val="solid"/>
                      <a:round/>
                      <a:headEnd type="none" w="med" len="med"/>
                      <a:tailEnd type="none" w="med" len="med"/>
                    </a:lnT>
                    <a:lnB w="6350" cap="flat" cmpd="sng" algn="ctr">
                      <a:solidFill>
                        <a:srgbClr val="ED7D31"/>
                      </a:solidFill>
                      <a:prstDash val="solid"/>
                      <a:round/>
                      <a:headEnd type="none" w="med" len="med"/>
                      <a:tailEnd type="none" w="med" len="med"/>
                    </a:lnB>
                    <a:solidFill>
                      <a:srgbClr val="FF9933"/>
                    </a:solidFill>
                  </a:tcPr>
                </a:tc>
                <a:tc>
                  <a:txBody>
                    <a:bodyPr/>
                    <a:lstStyle/>
                    <a:p>
                      <a:pPr algn="l" fontAlgn="ctr"/>
                      <a:r>
                        <a:rPr lang="en-GB" sz="700" b="0" i="0" u="none" strike="noStrike">
                          <a:solidFill>
                            <a:srgbClr val="000000"/>
                          </a:solidFill>
                          <a:effectLst/>
                          <a:latin typeface="Calibri" panose="020F0502020204030204" pitchFamily="34" charset="0"/>
                        </a:rPr>
                        <a:t>All Other Times^</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30.985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30.284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30.795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30.957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30.180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30.440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30.709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30.383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30.294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30.657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30.475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30.637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30.439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30.324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665671193"/>
                  </a:ext>
                </a:extLst>
              </a:tr>
              <a:tr h="166865">
                <a:tc vMerge="1">
                  <a:txBody>
                    <a:bodyPr/>
                    <a:lstStyle/>
                    <a:p>
                      <a:endParaRPr lang="en-GB"/>
                    </a:p>
                  </a:txBody>
                  <a:tcPr/>
                </a:tc>
                <a:tc>
                  <a:txBody>
                    <a:bodyPr/>
                    <a:lstStyle/>
                    <a:p>
                      <a:pPr algn="l" fontAlgn="ctr"/>
                      <a:r>
                        <a:rPr lang="en-GB" sz="700" b="0" i="0" u="none" strike="noStrike">
                          <a:solidFill>
                            <a:srgbClr val="000000"/>
                          </a:solidFill>
                          <a:effectLst/>
                          <a:latin typeface="Calibri" panose="020F0502020204030204" pitchFamily="34" charset="0"/>
                        </a:rPr>
                        <a:t>Dec &amp; Jan Peak^</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72706285"/>
                  </a:ext>
                </a:extLst>
              </a:tr>
              <a:tr h="166865">
                <a:tc vMerge="1">
                  <a:txBody>
                    <a:bodyPr/>
                    <a:lstStyle/>
                    <a:p>
                      <a:endParaRPr lang="en-GB"/>
                    </a:p>
                  </a:txBody>
                  <a:tcPr/>
                </a:tc>
                <a:tc>
                  <a:txBody>
                    <a:bodyPr/>
                    <a:lstStyle/>
                    <a:p>
                      <a:pPr algn="l" fontAlgn="ctr"/>
                      <a:r>
                        <a:rPr lang="en-GB" sz="700" b="0" i="0" u="none" strike="noStrike">
                          <a:solidFill>
                            <a:srgbClr val="000000"/>
                          </a:solidFill>
                          <a:effectLst/>
                          <a:latin typeface="Calibri" panose="020F0502020204030204" pitchFamily="34" charset="0"/>
                        </a:rPr>
                        <a:t>Nov &amp; Feb Peak^</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66.201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60.318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62.488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62.744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60.527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61.064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62.983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59.424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60.348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64.970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62.583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63.321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64.562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59.663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853104535"/>
                  </a:ext>
                </a:extLst>
              </a:tr>
              <a:tr h="166865">
                <a:tc vMerge="1">
                  <a:txBody>
                    <a:bodyPr/>
                    <a:lstStyle/>
                    <a:p>
                      <a:endParaRPr lang="en-GB"/>
                    </a:p>
                  </a:txBody>
                  <a:tcPr/>
                </a:tc>
                <a:tc>
                  <a:txBody>
                    <a:bodyPr/>
                    <a:lstStyle/>
                    <a:p>
                      <a:pPr algn="l" fontAlgn="ctr"/>
                      <a:r>
                        <a:rPr lang="en-GB" sz="700" b="0" i="0" u="none" strike="noStrike">
                          <a:solidFill>
                            <a:srgbClr val="000000"/>
                          </a:solidFill>
                          <a:effectLst/>
                          <a:latin typeface="Calibri" panose="020F0502020204030204" pitchFamily="34" charset="0"/>
                        </a:rPr>
                        <a:t>Night^</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24.885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24.779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24.795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24.807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24.826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24.753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24.786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24.869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24.690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24.814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24.756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24.842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24.754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24.769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1979521560"/>
                  </a:ext>
                </a:extLst>
              </a:tr>
              <a:tr h="166865">
                <a:tc vMerge="1">
                  <a:txBody>
                    <a:bodyPr/>
                    <a:lstStyle/>
                    <a:p>
                      <a:endParaRPr lang="en-GB"/>
                    </a:p>
                  </a:txBody>
                  <a:tcPr/>
                </a:tc>
                <a:tc>
                  <a:txBody>
                    <a:bodyPr/>
                    <a:lstStyle/>
                    <a:p>
                      <a:pPr algn="l" fontAlgn="ctr"/>
                      <a:r>
                        <a:rPr lang="en-GB" sz="700" b="0" i="0" u="none" strike="noStrike">
                          <a:solidFill>
                            <a:srgbClr val="000000"/>
                          </a:solidFill>
                          <a:effectLst/>
                          <a:latin typeface="Calibri" panose="020F0502020204030204" pitchFamily="34" charset="0"/>
                        </a:rPr>
                        <a:t>Winter Weekday^</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33.318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32.860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33.904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33.759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32.692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33.050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33.315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32.851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32.847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32.965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32.989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33.276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32.797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32.986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extLst>
                  <a:ext uri="{0D108BD9-81ED-4DB2-BD59-A6C34878D82A}">
                    <a16:rowId xmlns:a16="http://schemas.microsoft.com/office/drawing/2014/main" val="1479447642"/>
                  </a:ext>
                </a:extLst>
              </a:tr>
            </a:tbl>
          </a:graphicData>
        </a:graphic>
      </p:graphicFrame>
    </p:spTree>
    <p:extLst>
      <p:ext uri="{BB962C8B-B14F-4D97-AF65-F5344CB8AC3E}">
        <p14:creationId xmlns:p14="http://schemas.microsoft.com/office/powerpoint/2010/main" val="3151571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A594EF7-4EDA-4A20-84EC-4078F9E21DD1}"/>
              </a:ext>
            </a:extLst>
          </p:cNvPr>
          <p:cNvGraphicFramePr>
            <a:graphicFrameLocks noGrp="1"/>
          </p:cNvGraphicFramePr>
          <p:nvPr>
            <p:extLst>
              <p:ext uri="{D42A27DB-BD31-4B8C-83A1-F6EECF244321}">
                <p14:modId xmlns:p14="http://schemas.microsoft.com/office/powerpoint/2010/main" val="2611234786"/>
              </p:ext>
            </p:extLst>
          </p:nvPr>
        </p:nvGraphicFramePr>
        <p:xfrm>
          <a:off x="149149" y="770706"/>
          <a:ext cx="7461322" cy="3535076"/>
        </p:xfrm>
        <a:graphic>
          <a:graphicData uri="http://schemas.openxmlformats.org/drawingml/2006/table">
            <a:tbl>
              <a:tblPr/>
              <a:tblGrid>
                <a:gridCol w="159253">
                  <a:extLst>
                    <a:ext uri="{9D8B030D-6E8A-4147-A177-3AD203B41FA5}">
                      <a16:colId xmlns:a16="http://schemas.microsoft.com/office/drawing/2014/main" val="2841362956"/>
                    </a:ext>
                  </a:extLst>
                </a:gridCol>
                <a:gridCol w="943725">
                  <a:extLst>
                    <a:ext uri="{9D8B030D-6E8A-4147-A177-3AD203B41FA5}">
                      <a16:colId xmlns:a16="http://schemas.microsoft.com/office/drawing/2014/main" val="3538271288"/>
                    </a:ext>
                  </a:extLst>
                </a:gridCol>
                <a:gridCol w="395184">
                  <a:extLst>
                    <a:ext uri="{9D8B030D-6E8A-4147-A177-3AD203B41FA5}">
                      <a16:colId xmlns:a16="http://schemas.microsoft.com/office/drawing/2014/main" val="3408563476"/>
                    </a:ext>
                  </a:extLst>
                </a:gridCol>
                <a:gridCol w="601626">
                  <a:extLst>
                    <a:ext uri="{9D8B030D-6E8A-4147-A177-3AD203B41FA5}">
                      <a16:colId xmlns:a16="http://schemas.microsoft.com/office/drawing/2014/main" val="2892560798"/>
                    </a:ext>
                  </a:extLst>
                </a:gridCol>
                <a:gridCol w="395184">
                  <a:extLst>
                    <a:ext uri="{9D8B030D-6E8A-4147-A177-3AD203B41FA5}">
                      <a16:colId xmlns:a16="http://schemas.microsoft.com/office/drawing/2014/main" val="2653180312"/>
                    </a:ext>
                  </a:extLst>
                </a:gridCol>
                <a:gridCol w="395184">
                  <a:extLst>
                    <a:ext uri="{9D8B030D-6E8A-4147-A177-3AD203B41FA5}">
                      <a16:colId xmlns:a16="http://schemas.microsoft.com/office/drawing/2014/main" val="1650558749"/>
                    </a:ext>
                  </a:extLst>
                </a:gridCol>
                <a:gridCol w="395184">
                  <a:extLst>
                    <a:ext uri="{9D8B030D-6E8A-4147-A177-3AD203B41FA5}">
                      <a16:colId xmlns:a16="http://schemas.microsoft.com/office/drawing/2014/main" val="1384352990"/>
                    </a:ext>
                  </a:extLst>
                </a:gridCol>
                <a:gridCol w="395184">
                  <a:extLst>
                    <a:ext uri="{9D8B030D-6E8A-4147-A177-3AD203B41FA5}">
                      <a16:colId xmlns:a16="http://schemas.microsoft.com/office/drawing/2014/main" val="4174218859"/>
                    </a:ext>
                  </a:extLst>
                </a:gridCol>
                <a:gridCol w="395184">
                  <a:extLst>
                    <a:ext uri="{9D8B030D-6E8A-4147-A177-3AD203B41FA5}">
                      <a16:colId xmlns:a16="http://schemas.microsoft.com/office/drawing/2014/main" val="3661656766"/>
                    </a:ext>
                  </a:extLst>
                </a:gridCol>
                <a:gridCol w="601626">
                  <a:extLst>
                    <a:ext uri="{9D8B030D-6E8A-4147-A177-3AD203B41FA5}">
                      <a16:colId xmlns:a16="http://schemas.microsoft.com/office/drawing/2014/main" val="691491747"/>
                    </a:ext>
                  </a:extLst>
                </a:gridCol>
                <a:gridCol w="601626">
                  <a:extLst>
                    <a:ext uri="{9D8B030D-6E8A-4147-A177-3AD203B41FA5}">
                      <a16:colId xmlns:a16="http://schemas.microsoft.com/office/drawing/2014/main" val="3937391695"/>
                    </a:ext>
                  </a:extLst>
                </a:gridCol>
                <a:gridCol w="395184">
                  <a:extLst>
                    <a:ext uri="{9D8B030D-6E8A-4147-A177-3AD203B41FA5}">
                      <a16:colId xmlns:a16="http://schemas.microsoft.com/office/drawing/2014/main" val="2542699283"/>
                    </a:ext>
                  </a:extLst>
                </a:gridCol>
                <a:gridCol w="395184">
                  <a:extLst>
                    <a:ext uri="{9D8B030D-6E8A-4147-A177-3AD203B41FA5}">
                      <a16:colId xmlns:a16="http://schemas.microsoft.com/office/drawing/2014/main" val="2156295495"/>
                    </a:ext>
                  </a:extLst>
                </a:gridCol>
                <a:gridCol w="395184">
                  <a:extLst>
                    <a:ext uri="{9D8B030D-6E8A-4147-A177-3AD203B41FA5}">
                      <a16:colId xmlns:a16="http://schemas.microsoft.com/office/drawing/2014/main" val="2608179120"/>
                    </a:ext>
                  </a:extLst>
                </a:gridCol>
                <a:gridCol w="601626">
                  <a:extLst>
                    <a:ext uri="{9D8B030D-6E8A-4147-A177-3AD203B41FA5}">
                      <a16:colId xmlns:a16="http://schemas.microsoft.com/office/drawing/2014/main" val="2070739189"/>
                    </a:ext>
                  </a:extLst>
                </a:gridCol>
                <a:gridCol w="395184">
                  <a:extLst>
                    <a:ext uri="{9D8B030D-6E8A-4147-A177-3AD203B41FA5}">
                      <a16:colId xmlns:a16="http://schemas.microsoft.com/office/drawing/2014/main" val="225078662"/>
                    </a:ext>
                  </a:extLst>
                </a:gridCol>
              </a:tblGrid>
              <a:tr h="148340">
                <a:tc gridSpan="16">
                  <a:txBody>
                    <a:bodyPr/>
                    <a:lstStyle/>
                    <a:p>
                      <a:pPr algn="ctr" fontAlgn="b"/>
                      <a:r>
                        <a:rPr lang="en-GB" sz="700" b="1" i="0" u="none" strike="noStrike">
                          <a:solidFill>
                            <a:srgbClr val="404040"/>
                          </a:solidFill>
                          <a:effectLst/>
                          <a:latin typeface="+mn-lt"/>
                        </a:rPr>
                        <a:t>Electricity Distribution Zones</a:t>
                      </a:r>
                    </a:p>
                  </a:txBody>
                  <a:tcPr marL="4612" marR="4612" marT="4612" marB="0" anchor="b">
                    <a:lnL>
                      <a:noFill/>
                    </a:lnL>
                    <a:lnR>
                      <a:noFill/>
                    </a:lnR>
                    <a:lnT>
                      <a:noFill/>
                    </a:lnT>
                    <a:lnB>
                      <a:noFill/>
                    </a:lnB>
                    <a:solidFill>
                      <a:srgbClr val="E7E7E8"/>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979138734"/>
                  </a:ext>
                </a:extLst>
              </a:tr>
              <a:tr h="296678">
                <a:tc rowSpan="2" gridSpan="2">
                  <a:txBody>
                    <a:bodyPr/>
                    <a:lstStyle/>
                    <a:p>
                      <a:pPr algn="l" fontAlgn="b"/>
                      <a:r>
                        <a:rPr lang="en-GB" sz="700" b="0" i="0" u="none" strike="noStrike">
                          <a:solidFill>
                            <a:srgbClr val="FFFFFF"/>
                          </a:solidFill>
                          <a:effectLst/>
                          <a:latin typeface="+mn-lt"/>
                        </a:rPr>
                        <a:t>Component</a:t>
                      </a:r>
                    </a:p>
                  </a:txBody>
                  <a:tcPr marL="4612" marR="4612" marT="4612" marB="0" anchor="b">
                    <a:lnL>
                      <a:noFill/>
                    </a:lnL>
                    <a:lnR w="6350" cap="flat" cmpd="sng" algn="ctr">
                      <a:solidFill>
                        <a:srgbClr val="FFFFFF"/>
                      </a:solidFill>
                      <a:prstDash val="solid"/>
                      <a:round/>
                      <a:headEnd type="none" w="med" len="med"/>
                      <a:tailEnd type="none" w="med" len="med"/>
                    </a:lnR>
                    <a:lnT>
                      <a:noFill/>
                    </a:lnT>
                    <a:lnB>
                      <a:noFill/>
                    </a:lnB>
                    <a:solidFill>
                      <a:srgbClr val="FE5817"/>
                    </a:solidFill>
                  </a:tcPr>
                </a:tc>
                <a:tc rowSpan="2" hMerge="1">
                  <a:txBody>
                    <a:bodyPr/>
                    <a:lstStyle/>
                    <a:p>
                      <a:endParaRPr lang="en-GB"/>
                    </a:p>
                  </a:txBody>
                  <a:tcPr/>
                </a:tc>
                <a:tc>
                  <a:txBody>
                    <a:bodyPr/>
                    <a:lstStyle/>
                    <a:p>
                      <a:pPr algn="ctr" fontAlgn="ctr"/>
                      <a:r>
                        <a:rPr lang="en-GB" sz="700" b="1" i="0" u="none" strike="noStrike">
                          <a:solidFill>
                            <a:srgbClr val="FFFFFF"/>
                          </a:solidFill>
                          <a:effectLst/>
                          <a:latin typeface="+mn-lt"/>
                        </a:rPr>
                        <a:t>Eastern</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mn-lt"/>
                        </a:rPr>
                        <a:t>East </a:t>
                      </a:r>
                      <a:br>
                        <a:rPr lang="en-GB" sz="700" b="1" i="0" u="none" strike="noStrike">
                          <a:solidFill>
                            <a:srgbClr val="FFFFFF"/>
                          </a:solidFill>
                          <a:effectLst/>
                          <a:latin typeface="+mn-lt"/>
                        </a:rPr>
                      </a:br>
                      <a:r>
                        <a:rPr lang="en-GB" sz="700" b="1" i="0" u="none" strike="noStrike">
                          <a:solidFill>
                            <a:srgbClr val="FFFFFF"/>
                          </a:solidFill>
                          <a:effectLst/>
                          <a:latin typeface="+mn-lt"/>
                        </a:rPr>
                        <a:t>Midlands</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mn-lt"/>
                        </a:rPr>
                        <a:t>London</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mn-lt"/>
                        </a:rPr>
                        <a:t>Manweb</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mn-lt"/>
                        </a:rPr>
                        <a:t>Midlands</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mn-lt"/>
                        </a:rPr>
                        <a:t>Northern</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mn-lt"/>
                        </a:rPr>
                        <a:t>Norweb</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mn-lt"/>
                        </a:rPr>
                        <a:t>Scottish </a:t>
                      </a:r>
                      <a:br>
                        <a:rPr lang="en-GB" sz="700" b="1" i="0" u="none" strike="noStrike">
                          <a:solidFill>
                            <a:srgbClr val="FFFFFF"/>
                          </a:solidFill>
                          <a:effectLst/>
                          <a:latin typeface="+mn-lt"/>
                        </a:rPr>
                      </a:br>
                      <a:r>
                        <a:rPr lang="en-GB" sz="700" b="1" i="0" u="none" strike="noStrike">
                          <a:solidFill>
                            <a:srgbClr val="FFFFFF"/>
                          </a:solidFill>
                          <a:effectLst/>
                          <a:latin typeface="+mn-lt"/>
                        </a:rPr>
                        <a:t>Hydro</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mn-lt"/>
                        </a:rPr>
                        <a:t>Scottish </a:t>
                      </a:r>
                      <a:br>
                        <a:rPr lang="en-GB" sz="700" b="1" i="0" u="none" strike="noStrike">
                          <a:solidFill>
                            <a:srgbClr val="FFFFFF"/>
                          </a:solidFill>
                          <a:effectLst/>
                          <a:latin typeface="+mn-lt"/>
                        </a:rPr>
                      </a:br>
                      <a:r>
                        <a:rPr lang="en-GB" sz="700" b="1" i="0" u="none" strike="noStrike">
                          <a:solidFill>
                            <a:srgbClr val="FFFFFF"/>
                          </a:solidFill>
                          <a:effectLst/>
                          <a:latin typeface="+mn-lt"/>
                        </a:rPr>
                        <a:t>power</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err="1">
                          <a:solidFill>
                            <a:srgbClr val="FFFFFF"/>
                          </a:solidFill>
                          <a:effectLst/>
                          <a:latin typeface="+mn-lt"/>
                        </a:rPr>
                        <a:t>Seeboard</a:t>
                      </a:r>
                      <a:endParaRPr lang="en-GB" sz="700" b="1" i="0" u="none" strike="noStrike">
                        <a:solidFill>
                          <a:srgbClr val="FFFFFF"/>
                        </a:solidFill>
                        <a:effectLst/>
                        <a:latin typeface="+mn-lt"/>
                      </a:endParaRP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mn-lt"/>
                        </a:rPr>
                        <a:t>Southern</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mn-lt"/>
                        </a:rPr>
                        <a:t>Swalec</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mn-lt"/>
                        </a:rPr>
                        <a:t>South </a:t>
                      </a:r>
                      <a:br>
                        <a:rPr lang="en-GB" sz="700" b="1" i="0" u="none" strike="noStrike">
                          <a:solidFill>
                            <a:srgbClr val="FFFFFF"/>
                          </a:solidFill>
                          <a:effectLst/>
                          <a:latin typeface="+mn-lt"/>
                        </a:rPr>
                      </a:br>
                      <a:r>
                        <a:rPr lang="en-GB" sz="700" b="1" i="0" u="none" strike="noStrike">
                          <a:solidFill>
                            <a:srgbClr val="FFFFFF"/>
                          </a:solidFill>
                          <a:effectLst/>
                          <a:latin typeface="+mn-lt"/>
                        </a:rPr>
                        <a:t>Western</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mn-lt"/>
                        </a:rPr>
                        <a:t>Yorkshire</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extLst>
                  <a:ext uri="{0D108BD9-81ED-4DB2-BD59-A6C34878D82A}">
                    <a16:rowId xmlns:a16="http://schemas.microsoft.com/office/drawing/2014/main" val="2462380040"/>
                  </a:ext>
                </a:extLst>
              </a:tr>
              <a:tr h="148340">
                <a:tc gridSpan="2" vMerge="1">
                  <a:txBody>
                    <a:bodyPr/>
                    <a:lstStyle/>
                    <a:p>
                      <a:endParaRPr lang="en-GB"/>
                    </a:p>
                  </a:txBody>
                  <a:tcPr/>
                </a:tc>
                <a:tc hMerge="1" vMerge="1">
                  <a:txBody>
                    <a:bodyPr/>
                    <a:lstStyle/>
                    <a:p>
                      <a:endParaRPr lang="en-GB"/>
                    </a:p>
                  </a:txBody>
                  <a:tcPr/>
                </a:tc>
                <a:tc>
                  <a:txBody>
                    <a:bodyPr/>
                    <a:lstStyle/>
                    <a:p>
                      <a:pPr algn="ctr" fontAlgn="b"/>
                      <a:r>
                        <a:rPr lang="en-GB" sz="700" b="1" i="0" u="none" strike="noStrike">
                          <a:solidFill>
                            <a:srgbClr val="FFFFFF"/>
                          </a:solidFill>
                          <a:effectLst/>
                          <a:latin typeface="+mn-lt"/>
                        </a:rPr>
                        <a:t>10</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mn-lt"/>
                        </a:rPr>
                        <a:t>11</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mn-lt"/>
                        </a:rPr>
                        <a:t>12</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mn-lt"/>
                        </a:rPr>
                        <a:t>13</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mn-lt"/>
                        </a:rPr>
                        <a:t>14</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mn-lt"/>
                        </a:rPr>
                        <a:t>15</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mn-lt"/>
                        </a:rPr>
                        <a:t>16</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mn-lt"/>
                        </a:rPr>
                        <a:t>17</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mn-lt"/>
                        </a:rPr>
                        <a:t>18</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mn-lt"/>
                        </a:rPr>
                        <a:t>19</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mn-lt"/>
                        </a:rPr>
                        <a:t>20</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mn-lt"/>
                        </a:rPr>
                        <a:t>21</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mn-lt"/>
                        </a:rPr>
                        <a:t>22</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mn-lt"/>
                        </a:rPr>
                        <a:t>23</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extLst>
                  <a:ext uri="{0D108BD9-81ED-4DB2-BD59-A6C34878D82A}">
                    <a16:rowId xmlns:a16="http://schemas.microsoft.com/office/drawing/2014/main" val="1341922407"/>
                  </a:ext>
                </a:extLst>
              </a:tr>
              <a:tr h="148340">
                <a:tc rowSpan="5">
                  <a:txBody>
                    <a:bodyPr/>
                    <a:lstStyle/>
                    <a:p>
                      <a:pPr algn="ctr" fontAlgn="ctr"/>
                      <a:r>
                        <a:rPr lang="en-GB" sz="700" b="0" i="0" u="none" strike="noStrike">
                          <a:solidFill>
                            <a:srgbClr val="FFFFFF"/>
                          </a:solidFill>
                          <a:effectLst/>
                          <a:latin typeface="+mn-lt"/>
                        </a:rPr>
                        <a:t>Low Voltage</a:t>
                      </a:r>
                    </a:p>
                  </a:txBody>
                  <a:tcPr marL="4612" marR="4612" marT="4612" marB="0" vert="vert270" anchor="ctr">
                    <a:lnL>
                      <a:noFill/>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9933"/>
                    </a:solidFill>
                  </a:tcPr>
                </a:tc>
                <a:tc>
                  <a:txBody>
                    <a:bodyPr/>
                    <a:lstStyle/>
                    <a:p>
                      <a:pPr algn="l" fontAlgn="ctr"/>
                      <a:r>
                        <a:rPr lang="en-GB" sz="700" b="0" i="0" u="none" strike="noStrike">
                          <a:solidFill>
                            <a:srgbClr val="000000"/>
                          </a:solidFill>
                          <a:effectLst/>
                          <a:latin typeface="+mn-lt"/>
                        </a:rPr>
                        <a:t>No Residual</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101.69</a:t>
                      </a:r>
                    </a:p>
                  </a:txBody>
                  <a:tcPr marL="6350" marR="6350" marT="6350" marB="0" anchor="ctr">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101.76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100.69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104.95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102.10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102.09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104.60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107.87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105.11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102.04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102.99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103.27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102.70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102.32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99521785"/>
                  </a:ext>
                </a:extLst>
              </a:tr>
              <a:tr h="148340">
                <a:tc vMerge="1">
                  <a:txBody>
                    <a:bodyPr/>
                    <a:lstStyle/>
                    <a:p>
                      <a:endParaRPr lang="en-GB"/>
                    </a:p>
                  </a:txBody>
                  <a:tcPr>
                    <a:lnT w="12700" cmpd="sng">
                      <a:noFill/>
                      <a:prstDash val="solid"/>
                    </a:lnT>
                  </a:tcPr>
                </a:tc>
                <a:tc>
                  <a:txBody>
                    <a:bodyPr/>
                    <a:lstStyle/>
                    <a:p>
                      <a:pPr algn="l" fontAlgn="ctr"/>
                      <a:r>
                        <a:rPr lang="en-GB" sz="700" b="0" i="0" u="none" strike="noStrike">
                          <a:solidFill>
                            <a:srgbClr val="000000"/>
                          </a:solidFill>
                          <a:effectLst/>
                          <a:latin typeface="+mn-lt"/>
                        </a:rPr>
                        <a:t>Band 1</a:t>
                      </a:r>
                    </a:p>
                  </a:txBody>
                  <a:tcPr marL="6350" marR="6350" marT="6350" marB="0" anchor="ctr">
                    <a:lnL w="12700" cmpd="sng">
                      <a:noFill/>
                      <a:prstDash val="soli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208.45</a:t>
                      </a:r>
                    </a:p>
                  </a:txBody>
                  <a:tcPr marL="6350" marR="6350" marT="6350" marB="0" anchor="ctr">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262.03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199.24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356.35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280.26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292.35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252.70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273.50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378.84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239.11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240.27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278.73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301.16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280.73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4054305623"/>
                  </a:ext>
                </a:extLst>
              </a:tr>
              <a:tr h="148340">
                <a:tc vMerge="1">
                  <a:txBody>
                    <a:bodyPr/>
                    <a:lstStyle/>
                    <a:p>
                      <a:endParaRPr lang="en-GB"/>
                    </a:p>
                  </a:txBody>
                  <a:tcPr/>
                </a:tc>
                <a:tc>
                  <a:txBody>
                    <a:bodyPr/>
                    <a:lstStyle/>
                    <a:p>
                      <a:pPr algn="l" fontAlgn="ctr"/>
                      <a:r>
                        <a:rPr lang="en-GB" sz="700" b="0" i="0" u="none" strike="noStrike">
                          <a:solidFill>
                            <a:srgbClr val="000000"/>
                          </a:solidFill>
                          <a:effectLst/>
                          <a:latin typeface="+mn-lt"/>
                        </a:rPr>
                        <a:t>Band 2</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295.69</a:t>
                      </a:r>
                    </a:p>
                  </a:txBody>
                  <a:tcPr marL="6350" marR="6350" marT="6350" marB="0" anchor="ctr">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391.65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283.54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595.46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432.43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490.28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407.59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410.76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595.60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348.24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355.86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437.86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470.18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445.51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1831233554"/>
                  </a:ext>
                </a:extLst>
              </a:tr>
              <a:tr h="148340">
                <a:tc vMerge="1">
                  <a:txBody>
                    <a:bodyPr/>
                    <a:lstStyle/>
                    <a:p>
                      <a:endParaRPr lang="en-GB"/>
                    </a:p>
                  </a:txBody>
                  <a:tcPr/>
                </a:tc>
                <a:tc>
                  <a:txBody>
                    <a:bodyPr/>
                    <a:lstStyle/>
                    <a:p>
                      <a:pPr algn="l" fontAlgn="ctr"/>
                      <a:r>
                        <a:rPr lang="en-GB" sz="700" b="0" i="0" u="none" strike="noStrike">
                          <a:solidFill>
                            <a:srgbClr val="000000"/>
                          </a:solidFill>
                          <a:effectLst/>
                          <a:latin typeface="+mn-lt"/>
                        </a:rPr>
                        <a:t>Band 3</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418.08</a:t>
                      </a:r>
                    </a:p>
                  </a:txBody>
                  <a:tcPr marL="6350" marR="6350" marT="6350" marB="0" anchor="ctr">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571.82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399.72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890.63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634.29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715.12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598.13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605.24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925.74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503.06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509.13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649.10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686.00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654.91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1706953948"/>
                  </a:ext>
                </a:extLst>
              </a:tr>
              <a:tr h="0">
                <a:tc vMerge="1">
                  <a:txBody>
                    <a:bodyPr/>
                    <a:lstStyle/>
                    <a:p>
                      <a:endParaRPr lang="en-GB"/>
                    </a:p>
                  </a:txBody>
                  <a:tcPr>
                    <a:lnT w="12700" cmpd="sng">
                      <a:noFill/>
                      <a:prstDash val="soli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700" b="0" i="0" u="none" strike="noStrike">
                          <a:solidFill>
                            <a:srgbClr val="000000"/>
                          </a:solidFill>
                          <a:effectLst/>
                          <a:latin typeface="+mn-lt"/>
                        </a:rPr>
                        <a:t>Band 4</a:t>
                      </a:r>
                    </a:p>
                  </a:txBody>
                  <a:tcPr marL="6350" marR="6350" marT="6350" marB="0" anchor="ctr">
                    <a:lnL w="12700" cmpd="sng">
                      <a:noFill/>
                      <a:prstDash val="soli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812.78</a:t>
                      </a:r>
                    </a:p>
                  </a:txBody>
                  <a:tcPr marL="6350" marR="6350" marT="6350" marB="0" anchor="ctr">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1124.53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777.18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1894.99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1181.56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1584.93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1186.91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1239.94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1872.55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1002.68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1049.77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1363.77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1388.51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1279.72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extLst>
                  <a:ext uri="{0D108BD9-81ED-4DB2-BD59-A6C34878D82A}">
                    <a16:rowId xmlns:a16="http://schemas.microsoft.com/office/drawing/2014/main" val="3461145802"/>
                  </a:ext>
                </a:extLst>
              </a:tr>
              <a:tr h="148340">
                <a:tc rowSpan="5">
                  <a:txBody>
                    <a:bodyPr/>
                    <a:lstStyle/>
                    <a:p>
                      <a:pPr algn="ctr" fontAlgn="ctr"/>
                      <a:r>
                        <a:rPr lang="en-GB" sz="700" b="0" i="0" u="none" strike="noStrike">
                          <a:solidFill>
                            <a:srgbClr val="FFFFFF"/>
                          </a:solidFill>
                          <a:effectLst/>
                          <a:latin typeface="+mn-lt"/>
                        </a:rPr>
                        <a:t>LV Substation</a:t>
                      </a:r>
                    </a:p>
                  </a:txBody>
                  <a:tcPr marL="4612" marR="4612" marT="4612" marB="0" vert="vert270" anchor="ctr">
                    <a:lnL>
                      <a:noFill/>
                    </a:lnL>
                    <a:lnR w="6350" cap="flat" cmpd="sng" algn="ctr">
                      <a:noFill/>
                      <a:prstDash val="solid"/>
                      <a:round/>
                      <a:headEnd type="none" w="med" len="med"/>
                      <a:tailEnd type="none" w="med" len="med"/>
                    </a:lnR>
                    <a:lnT w="12700" cmpd="sng">
                      <a:noFill/>
                      <a:prstDash val="solid"/>
                    </a:lnT>
                    <a:lnB>
                      <a:noFill/>
                    </a:lnB>
                    <a:solidFill>
                      <a:srgbClr val="FF9933"/>
                    </a:solidFill>
                  </a:tcPr>
                </a:tc>
                <a:tc>
                  <a:txBody>
                    <a:bodyPr/>
                    <a:lstStyle/>
                    <a:p>
                      <a:pPr algn="l" fontAlgn="ctr"/>
                      <a:r>
                        <a:rPr lang="en-GB" sz="700" b="0" i="0" u="none" strike="noStrike">
                          <a:solidFill>
                            <a:srgbClr val="000000"/>
                          </a:solidFill>
                          <a:effectLst/>
                          <a:latin typeface="+mn-lt"/>
                        </a:rPr>
                        <a:t>No Residual</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100.82</a:t>
                      </a:r>
                    </a:p>
                  </a:txBody>
                  <a:tcPr marL="6350" marR="6350" marT="6350" marB="0" anchor="ctr">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100.89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100.04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100.32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101.15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102.09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119.80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124.99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100.37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101.09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109.99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102.07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101.63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102.32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556391725"/>
                  </a:ext>
                </a:extLst>
              </a:tr>
              <a:tr h="148340">
                <a:tc vMerge="1">
                  <a:txBody>
                    <a:bodyPr/>
                    <a:lstStyle/>
                    <a:p>
                      <a:endParaRPr lang="en-GB"/>
                    </a:p>
                  </a:txBody>
                  <a:tcPr>
                    <a:lnT w="12700" cmpd="sng">
                      <a:noFill/>
                      <a:prstDash val="solid"/>
                    </a:lnT>
                  </a:tcPr>
                </a:tc>
                <a:tc>
                  <a:txBody>
                    <a:bodyPr/>
                    <a:lstStyle/>
                    <a:p>
                      <a:pPr algn="l" fontAlgn="ctr"/>
                      <a:r>
                        <a:rPr lang="en-GB" sz="700" b="0" i="0" u="none" strike="noStrike">
                          <a:solidFill>
                            <a:srgbClr val="000000"/>
                          </a:solidFill>
                          <a:effectLst/>
                          <a:latin typeface="+mn-lt"/>
                        </a:rPr>
                        <a:t>Band 1</a:t>
                      </a:r>
                    </a:p>
                  </a:txBody>
                  <a:tcPr marL="6350" marR="6350" marT="6350" marB="0" anchor="ctr">
                    <a:lnL w="12700" cmpd="sng">
                      <a:noFill/>
                      <a:prstDash val="soli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207.57</a:t>
                      </a:r>
                    </a:p>
                  </a:txBody>
                  <a:tcPr marL="6350" marR="6350" marT="6350" marB="0" anchor="ctr">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261.16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198.59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351.73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279.31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292.35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267.90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290.62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374.10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238.17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247.27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277.53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300.09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280.73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1495569467"/>
                  </a:ext>
                </a:extLst>
              </a:tr>
              <a:tr h="148340">
                <a:tc vMerge="1">
                  <a:txBody>
                    <a:bodyPr/>
                    <a:lstStyle/>
                    <a:p>
                      <a:endParaRPr lang="en-GB"/>
                    </a:p>
                  </a:txBody>
                  <a:tcPr/>
                </a:tc>
                <a:tc>
                  <a:txBody>
                    <a:bodyPr/>
                    <a:lstStyle/>
                    <a:p>
                      <a:pPr algn="l" fontAlgn="ctr"/>
                      <a:r>
                        <a:rPr lang="en-GB" sz="700" b="0" i="0" u="none" strike="noStrike">
                          <a:solidFill>
                            <a:srgbClr val="000000"/>
                          </a:solidFill>
                          <a:effectLst/>
                          <a:latin typeface="+mn-lt"/>
                        </a:rPr>
                        <a:t>Band 2</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294.81</a:t>
                      </a:r>
                    </a:p>
                  </a:txBody>
                  <a:tcPr marL="6350" marR="6350" marT="6350" marB="0" anchor="ctr">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390.78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282.89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590.83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431.48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490.28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422.79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427.87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590.86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347.29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362.86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436.66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469.10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445.51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178816322"/>
                  </a:ext>
                </a:extLst>
              </a:tr>
              <a:tr h="148340">
                <a:tc vMerge="1">
                  <a:txBody>
                    <a:bodyPr/>
                    <a:lstStyle/>
                    <a:p>
                      <a:endParaRPr lang="en-GB"/>
                    </a:p>
                  </a:txBody>
                  <a:tcPr/>
                </a:tc>
                <a:tc>
                  <a:txBody>
                    <a:bodyPr/>
                    <a:lstStyle/>
                    <a:p>
                      <a:pPr algn="l" fontAlgn="ctr"/>
                      <a:r>
                        <a:rPr lang="en-GB" sz="700" b="0" i="0" u="none" strike="noStrike">
                          <a:solidFill>
                            <a:srgbClr val="000000"/>
                          </a:solidFill>
                          <a:effectLst/>
                          <a:latin typeface="+mn-lt"/>
                        </a:rPr>
                        <a:t>Band 3</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417.20</a:t>
                      </a:r>
                    </a:p>
                  </a:txBody>
                  <a:tcPr marL="6350" marR="6350" marT="6350" marB="0" anchor="ctr">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570.96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399.07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886.00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633.34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715.12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613.33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622.36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920.99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502.11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516.12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647.90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684.93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654.91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502253"/>
                  </a:ext>
                </a:extLst>
              </a:tr>
              <a:tr h="153454">
                <a:tc vMerge="1">
                  <a:txBody>
                    <a:bodyPr/>
                    <a:lstStyle/>
                    <a:p>
                      <a:endParaRPr lang="en-GB"/>
                    </a:p>
                  </a:txBody>
                  <a:tcPr>
                    <a:lnT w="12700" cmpd="sng">
                      <a:noFill/>
                      <a:prstDash val="soli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700" b="0" i="0" u="none" strike="noStrike">
                          <a:solidFill>
                            <a:srgbClr val="000000"/>
                          </a:solidFill>
                          <a:effectLst/>
                          <a:latin typeface="+mn-lt"/>
                        </a:rPr>
                        <a:t>Band 4</a:t>
                      </a:r>
                    </a:p>
                  </a:txBody>
                  <a:tcPr marL="6350" marR="6350" marT="6350" marB="0" anchor="ctr">
                    <a:lnL w="12700" cmpd="sng">
                      <a:noFill/>
                      <a:prstDash val="soli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811.91</a:t>
                      </a:r>
                    </a:p>
                  </a:txBody>
                  <a:tcPr marL="6350" marR="6350" marT="6350" marB="0" anchor="ctr">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1123.66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776.53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1890.36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1180.62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1584.93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1202.11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1257.06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1867.81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1001.74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1056.77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1362.57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1387.44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1279.72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extLst>
                  <a:ext uri="{0D108BD9-81ED-4DB2-BD59-A6C34878D82A}">
                    <a16:rowId xmlns:a16="http://schemas.microsoft.com/office/drawing/2014/main" val="2143762540"/>
                  </a:ext>
                </a:extLst>
              </a:tr>
              <a:tr h="148340">
                <a:tc rowSpan="5">
                  <a:txBody>
                    <a:bodyPr/>
                    <a:lstStyle/>
                    <a:p>
                      <a:pPr algn="ctr" fontAlgn="ctr"/>
                      <a:r>
                        <a:rPr lang="en-GB" sz="700" b="0" i="0" u="none" strike="noStrike">
                          <a:solidFill>
                            <a:srgbClr val="FFFFFF"/>
                          </a:solidFill>
                          <a:effectLst/>
                          <a:latin typeface="+mn-lt"/>
                        </a:rPr>
                        <a:t>High Voltage</a:t>
                      </a:r>
                    </a:p>
                  </a:txBody>
                  <a:tcPr marL="4612" marR="4612" marT="4612" marB="0" vert="vert270" anchor="ctr">
                    <a:lnL>
                      <a:noFill/>
                    </a:lnL>
                    <a:lnR w="6350" cap="flat" cmpd="sng" algn="ctr">
                      <a:noFill/>
                      <a:prstDash val="solid"/>
                      <a:round/>
                      <a:headEnd type="none" w="med" len="med"/>
                      <a:tailEnd type="none" w="med" len="med"/>
                    </a:lnR>
                    <a:lnT>
                      <a:noFill/>
                    </a:lnT>
                    <a:lnB>
                      <a:noFill/>
                    </a:lnB>
                    <a:solidFill>
                      <a:srgbClr val="FF9933"/>
                    </a:solidFill>
                  </a:tcPr>
                </a:tc>
                <a:tc>
                  <a:txBody>
                    <a:bodyPr/>
                    <a:lstStyle/>
                    <a:p>
                      <a:pPr algn="l" fontAlgn="ctr"/>
                      <a:r>
                        <a:rPr lang="en-GB" sz="700" b="0" i="0" u="none" strike="noStrike">
                          <a:solidFill>
                            <a:srgbClr val="000000"/>
                          </a:solidFill>
                          <a:effectLst/>
                          <a:latin typeface="+mn-lt"/>
                        </a:rPr>
                        <a:t>No Residual</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136.48</a:t>
                      </a:r>
                    </a:p>
                  </a:txBody>
                  <a:tcPr marL="6350" marR="6350" marT="6350" marB="0" anchor="ctr">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126.25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126.58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136.03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128.84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149.49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146.21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217.57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136.94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139.73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150.77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137.22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132.97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153.23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3737032404"/>
                  </a:ext>
                </a:extLst>
              </a:tr>
              <a:tr h="148340">
                <a:tc vMerge="1">
                  <a:txBody>
                    <a:bodyPr/>
                    <a:lstStyle/>
                    <a:p>
                      <a:endParaRPr lang="en-GB"/>
                    </a:p>
                  </a:txBody>
                  <a:tcPr>
                    <a:lnT w="12700" cmpd="sng">
                      <a:noFill/>
                      <a:prstDash val="solid"/>
                    </a:lnT>
                  </a:tcPr>
                </a:tc>
                <a:tc>
                  <a:txBody>
                    <a:bodyPr/>
                    <a:lstStyle/>
                    <a:p>
                      <a:pPr algn="l" fontAlgn="ctr"/>
                      <a:r>
                        <a:rPr lang="en-GB" sz="700" b="0" i="0" u="none" strike="noStrike">
                          <a:solidFill>
                            <a:srgbClr val="000000"/>
                          </a:solidFill>
                          <a:effectLst/>
                          <a:latin typeface="+mn-lt"/>
                        </a:rPr>
                        <a:t>Band 1</a:t>
                      </a:r>
                    </a:p>
                  </a:txBody>
                  <a:tcPr marL="6350" marR="6350" marT="6350" marB="0" anchor="ctr">
                    <a:lnL w="12700" cmpd="sng">
                      <a:noFill/>
                      <a:prstDash val="soli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698.96</a:t>
                      </a:r>
                    </a:p>
                  </a:txBody>
                  <a:tcPr marL="6350" marR="6350" marT="6350" marB="0" anchor="ctr">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928.49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622.98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1452.76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1003.84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1321.15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972.83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882.99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1548.97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813.79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899.37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1037.60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1245.03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1141.07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2909059538"/>
                  </a:ext>
                </a:extLst>
              </a:tr>
              <a:tr h="148340">
                <a:tc vMerge="1">
                  <a:txBody>
                    <a:bodyPr/>
                    <a:lstStyle/>
                    <a:p>
                      <a:endParaRPr lang="en-GB"/>
                    </a:p>
                  </a:txBody>
                  <a:tcPr/>
                </a:tc>
                <a:tc>
                  <a:txBody>
                    <a:bodyPr/>
                    <a:lstStyle/>
                    <a:p>
                      <a:pPr algn="l" fontAlgn="ctr"/>
                      <a:r>
                        <a:rPr lang="en-GB" sz="700" b="0" i="0" u="none" strike="noStrike">
                          <a:solidFill>
                            <a:srgbClr val="000000"/>
                          </a:solidFill>
                          <a:effectLst/>
                          <a:latin typeface="+mn-lt"/>
                        </a:rPr>
                        <a:t>Band 2</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1920.95</a:t>
                      </a:r>
                    </a:p>
                  </a:txBody>
                  <a:tcPr marL="6350" marR="6350" marT="6350" marB="0" anchor="ctr">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2693.72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1788.40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4398.48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2916.78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3514.31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2822.03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2795.40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4571.47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2670.75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2493.12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3206.30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3312.57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3237.50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4272458964"/>
                  </a:ext>
                </a:extLst>
              </a:tr>
              <a:tr h="148340">
                <a:tc vMerge="1">
                  <a:txBody>
                    <a:bodyPr/>
                    <a:lstStyle/>
                    <a:p>
                      <a:endParaRPr lang="en-GB"/>
                    </a:p>
                  </a:txBody>
                  <a:tcPr/>
                </a:tc>
                <a:tc>
                  <a:txBody>
                    <a:bodyPr/>
                    <a:lstStyle/>
                    <a:p>
                      <a:pPr algn="l" fontAlgn="ctr"/>
                      <a:r>
                        <a:rPr lang="en-GB" sz="700" b="0" i="0" u="none" strike="noStrike">
                          <a:solidFill>
                            <a:srgbClr val="000000"/>
                          </a:solidFill>
                          <a:effectLst/>
                          <a:latin typeface="+mn-lt"/>
                        </a:rPr>
                        <a:t>Band 3</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3648.07</a:t>
                      </a:r>
                    </a:p>
                  </a:txBody>
                  <a:tcPr marL="6350" marR="6350" marT="6350" marB="0" anchor="ctr">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5466.15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3417.28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9076.97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5897.96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6528.56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5530.89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5661.75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9099.15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4191.56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4666.48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6287.48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6721.43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6428.70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3194569695"/>
                  </a:ext>
                </a:extLst>
              </a:tr>
              <a:tr h="153454">
                <a:tc vMerge="1">
                  <a:txBody>
                    <a:bodyPr/>
                    <a:lstStyle/>
                    <a:p>
                      <a:endParaRPr lang="en-GB"/>
                    </a:p>
                  </a:txBody>
                  <a:tcPr>
                    <a:lnT w="12700" cmpd="sng">
                      <a:noFill/>
                      <a:prstDash val="soli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700" b="0" i="0" u="none" strike="noStrike">
                          <a:solidFill>
                            <a:srgbClr val="000000"/>
                          </a:solidFill>
                          <a:effectLst/>
                          <a:latin typeface="+mn-lt"/>
                        </a:rPr>
                        <a:t>Band 4</a:t>
                      </a:r>
                    </a:p>
                  </a:txBody>
                  <a:tcPr marL="6350" marR="6350" marT="6350" marB="0" anchor="ctr">
                    <a:lnL w="12700" cmpd="sng">
                      <a:noFill/>
                      <a:prstDash val="soli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9031.03</a:t>
                      </a:r>
                    </a:p>
                  </a:txBody>
                  <a:tcPr marL="6350" marR="6350" marT="6350" marB="0" anchor="ctr">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13989.28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8522.80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19572.18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16184.63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16690.17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13387.22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13031.31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23258.58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10453.41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11718.31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14883.78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16741.70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15685.34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extLst>
                  <a:ext uri="{0D108BD9-81ED-4DB2-BD59-A6C34878D82A}">
                    <a16:rowId xmlns:a16="http://schemas.microsoft.com/office/drawing/2014/main" val="739966171"/>
                  </a:ext>
                </a:extLst>
              </a:tr>
              <a:tr h="148340">
                <a:tc rowSpan="5">
                  <a:txBody>
                    <a:bodyPr/>
                    <a:lstStyle/>
                    <a:p>
                      <a:pPr algn="ctr"/>
                      <a:r>
                        <a:rPr lang="en-GB" sz="700">
                          <a:solidFill>
                            <a:schemeClr val="bg1"/>
                          </a:solidFill>
                          <a:latin typeface="+mn-lt"/>
                        </a:rPr>
                        <a:t>Extra High Voltage</a:t>
                      </a:r>
                    </a:p>
                  </a:txBody>
                  <a:tcPr marL="0" marR="0" marT="0" marB="0" vert="vert270"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FF9933"/>
                    </a:solidFill>
                  </a:tcPr>
                </a:tc>
                <a:tc>
                  <a:txBody>
                    <a:bodyPr/>
                    <a:lstStyle/>
                    <a:p>
                      <a:pPr algn="l" fontAlgn="ctr"/>
                      <a:r>
                        <a:rPr lang="en-GB" sz="700" b="0" i="0" u="none" strike="noStrike">
                          <a:solidFill>
                            <a:srgbClr val="000000"/>
                          </a:solidFill>
                          <a:effectLst/>
                          <a:latin typeface="+mn-lt"/>
                        </a:rPr>
                        <a:t>No Residual</a:t>
                      </a:r>
                    </a:p>
                  </a:txBody>
                  <a:tcPr marL="6350" marR="6350" marT="6350" marB="0" anchor="ctr">
                    <a:lnL w="12700" cmpd="sng">
                      <a:noFill/>
                      <a:prstDash val="solid"/>
                    </a:lnL>
                    <a:lnR w="6350" cap="flat" cmpd="sng" algn="ctr">
                      <a:no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136.48</a:t>
                      </a:r>
                    </a:p>
                  </a:txBody>
                  <a:tcPr marL="6350" marR="6350" marT="6350" marB="0" anchor="ctr">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126.25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126.58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136.03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128.84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149.49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146.21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217.57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136.94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139.73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150.77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137.22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132.97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153.23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3590632957"/>
                  </a:ext>
                </a:extLst>
              </a:tr>
              <a:tr h="148340">
                <a:tc vMerge="1">
                  <a:txBody>
                    <a:bodyPr/>
                    <a:lstStyle/>
                    <a:p>
                      <a:endParaRPr lang="en-GB"/>
                    </a:p>
                  </a:txBody>
                  <a:tcPr/>
                </a:tc>
                <a:tc>
                  <a:txBody>
                    <a:bodyPr/>
                    <a:lstStyle/>
                    <a:p>
                      <a:pPr algn="l" fontAlgn="ctr"/>
                      <a:r>
                        <a:rPr lang="en-GB" sz="700" b="0" i="0" u="none" strike="noStrike">
                          <a:solidFill>
                            <a:srgbClr val="000000"/>
                          </a:solidFill>
                          <a:effectLst/>
                          <a:latin typeface="+mn-lt"/>
                        </a:rPr>
                        <a:t>Band 1</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698.96</a:t>
                      </a:r>
                    </a:p>
                  </a:txBody>
                  <a:tcPr marL="6350" marR="6350" marT="6350" marB="0" anchor="ctr">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928.49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622.98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1452.76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1003.84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1321.15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972.83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882.99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1548.97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813.79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899.37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1037.60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1245.03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1141.07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3664076310"/>
                  </a:ext>
                </a:extLst>
              </a:tr>
              <a:tr h="148340">
                <a:tc vMerge="1">
                  <a:txBody>
                    <a:bodyPr/>
                    <a:lstStyle/>
                    <a:p>
                      <a:endParaRPr lang="en-GB"/>
                    </a:p>
                  </a:txBody>
                  <a:tcPr/>
                </a:tc>
                <a:tc>
                  <a:txBody>
                    <a:bodyPr/>
                    <a:lstStyle/>
                    <a:p>
                      <a:pPr algn="l" fontAlgn="ctr"/>
                      <a:r>
                        <a:rPr lang="en-GB" sz="700" b="0" i="0" u="none" strike="noStrike">
                          <a:solidFill>
                            <a:srgbClr val="000000"/>
                          </a:solidFill>
                          <a:effectLst/>
                          <a:latin typeface="+mn-lt"/>
                        </a:rPr>
                        <a:t>Band 2</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1920.95</a:t>
                      </a:r>
                    </a:p>
                  </a:txBody>
                  <a:tcPr marL="6350" marR="6350" marT="6350" marB="0" anchor="ctr">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2693.72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1788.40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4398.48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2916.78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3514.31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2822.03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2795.40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4571.47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2670.75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2493.12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3206.30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3312.57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3237.50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4508010"/>
                  </a:ext>
                </a:extLst>
              </a:tr>
              <a:tr h="148340">
                <a:tc vMerge="1">
                  <a:txBody>
                    <a:bodyPr/>
                    <a:lstStyle/>
                    <a:p>
                      <a:endParaRPr lang="en-GB"/>
                    </a:p>
                  </a:txBody>
                  <a:tcPr/>
                </a:tc>
                <a:tc>
                  <a:txBody>
                    <a:bodyPr/>
                    <a:lstStyle/>
                    <a:p>
                      <a:pPr algn="l" fontAlgn="ctr"/>
                      <a:r>
                        <a:rPr lang="en-GB" sz="700" b="0" i="0" u="none" strike="noStrike">
                          <a:solidFill>
                            <a:srgbClr val="000000"/>
                          </a:solidFill>
                          <a:effectLst/>
                          <a:latin typeface="+mn-lt"/>
                        </a:rPr>
                        <a:t>Band 3</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3648.07</a:t>
                      </a:r>
                    </a:p>
                  </a:txBody>
                  <a:tcPr marL="6350" marR="6350" marT="6350" marB="0" anchor="ctr">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5466.15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3417.28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9076.97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5897.96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6528.56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5530.89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5661.75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9099.15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4191.56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4666.48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6287.48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6721.43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6428.70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327096801"/>
                  </a:ext>
                </a:extLst>
              </a:tr>
              <a:tr h="148340">
                <a:tc vMerge="1">
                  <a:txBody>
                    <a:bodyPr/>
                    <a:lstStyle/>
                    <a:p>
                      <a:endParaRPr lang="en-GB"/>
                    </a:p>
                  </a:txBody>
                  <a:tcPr/>
                </a:tc>
                <a:tc>
                  <a:txBody>
                    <a:bodyPr/>
                    <a:lstStyle/>
                    <a:p>
                      <a:pPr algn="l" fontAlgn="ctr"/>
                      <a:r>
                        <a:rPr lang="en-GB" sz="700" b="0" i="0" u="none" strike="noStrike">
                          <a:solidFill>
                            <a:srgbClr val="000000"/>
                          </a:solidFill>
                          <a:effectLst/>
                          <a:latin typeface="+mn-lt"/>
                        </a:rPr>
                        <a:t>Band 4</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9031.03</a:t>
                      </a:r>
                    </a:p>
                  </a:txBody>
                  <a:tcPr marL="6350" marR="6350" marT="6350" marB="0" anchor="ctr">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13989.28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8522.80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19572.18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16184.63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16690.17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13387.22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13031.31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23258.58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10453.41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11718.31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14883.78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16741.70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15685.34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2267195214"/>
                  </a:ext>
                </a:extLst>
              </a:tr>
            </a:tbl>
          </a:graphicData>
        </a:graphic>
      </p:graphicFrame>
      <p:pic>
        <p:nvPicPr>
          <p:cNvPr id="10" name="Picture 9">
            <a:extLst>
              <a:ext uri="{FF2B5EF4-FFF2-40B4-BE49-F238E27FC236}">
                <a16:creationId xmlns:a16="http://schemas.microsoft.com/office/drawing/2014/main" id="{0E86DFFE-0967-44B8-A3FA-F8CAC82166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28878" y="148640"/>
            <a:ext cx="936702" cy="458674"/>
          </a:xfrm>
          <a:prstGeom prst="rect">
            <a:avLst/>
          </a:prstGeom>
        </p:spPr>
      </p:pic>
      <p:sp>
        <p:nvSpPr>
          <p:cNvPr id="13" name="Rectangle 12">
            <a:extLst>
              <a:ext uri="{FF2B5EF4-FFF2-40B4-BE49-F238E27FC236}">
                <a16:creationId xmlns:a16="http://schemas.microsoft.com/office/drawing/2014/main" id="{663BED72-A360-447C-B45F-7321C8D4E357}"/>
              </a:ext>
            </a:extLst>
          </p:cNvPr>
          <p:cNvSpPr/>
          <p:nvPr/>
        </p:nvSpPr>
        <p:spPr>
          <a:xfrm>
            <a:off x="230273" y="-242933"/>
            <a:ext cx="4572000" cy="830997"/>
          </a:xfrm>
          <a:prstGeom prst="rect">
            <a:avLst/>
          </a:prstGeom>
        </p:spPr>
        <p:txBody>
          <a:bodyPr>
            <a:spAutoFit/>
          </a:bodyPr>
          <a:lstStyle/>
          <a:p>
            <a:endParaRPr lang="en-GB" sz="1200">
              <a:solidFill>
                <a:srgbClr val="000000"/>
              </a:solidFill>
              <a:latin typeface="Frutiger 55 Roman"/>
            </a:endParaRPr>
          </a:p>
          <a:p>
            <a:r>
              <a:rPr lang="en-GB" sz="1200">
                <a:solidFill>
                  <a:srgbClr val="FE5817"/>
                </a:solidFill>
                <a:latin typeface="Frutiger 55 Roman"/>
              </a:rPr>
              <a:t> </a:t>
            </a:r>
            <a:r>
              <a:rPr lang="en-GB" sz="3600">
                <a:solidFill>
                  <a:srgbClr val="FE5817"/>
                </a:solidFill>
                <a:latin typeface="Frutiger 55 Roman"/>
              </a:rPr>
              <a:t>Business Electricity </a:t>
            </a:r>
            <a:endParaRPr lang="en-GB">
              <a:solidFill>
                <a:srgbClr val="FE5817"/>
              </a:solidFill>
            </a:endParaRPr>
          </a:p>
        </p:txBody>
      </p:sp>
      <p:sp>
        <p:nvSpPr>
          <p:cNvPr id="16" name="Rectangle 15">
            <a:extLst>
              <a:ext uri="{FF2B5EF4-FFF2-40B4-BE49-F238E27FC236}">
                <a16:creationId xmlns:a16="http://schemas.microsoft.com/office/drawing/2014/main" id="{8110D0E9-0418-445C-A3E3-FBE28C03344A}"/>
              </a:ext>
            </a:extLst>
          </p:cNvPr>
          <p:cNvSpPr/>
          <p:nvPr/>
        </p:nvSpPr>
        <p:spPr>
          <a:xfrm>
            <a:off x="3931920" y="0"/>
            <a:ext cx="4572000" cy="461665"/>
          </a:xfrm>
          <a:prstGeom prst="rect">
            <a:avLst/>
          </a:prstGeom>
        </p:spPr>
        <p:txBody>
          <a:bodyPr>
            <a:spAutoFit/>
          </a:bodyPr>
          <a:lstStyle/>
          <a:p>
            <a:endParaRPr lang="en-GB" sz="1200">
              <a:solidFill>
                <a:srgbClr val="000000"/>
              </a:solidFill>
              <a:latin typeface="Frutiger 55 Roman"/>
            </a:endParaRPr>
          </a:p>
          <a:p>
            <a:r>
              <a:rPr lang="en-GB" sz="1200">
                <a:solidFill>
                  <a:srgbClr val="000000"/>
                </a:solidFill>
                <a:latin typeface="Frutiger 55 Roman"/>
              </a:rPr>
              <a:t> </a:t>
            </a:r>
            <a:r>
              <a:rPr lang="en-GB" sz="1000">
                <a:solidFill>
                  <a:srgbClr val="000000"/>
                </a:solidFill>
                <a:latin typeface="Frutiger 55 Roman"/>
              </a:rPr>
              <a:t>For EDF and Former British Energy Customers</a:t>
            </a:r>
            <a:endParaRPr lang="en-GB"/>
          </a:p>
        </p:txBody>
      </p:sp>
      <p:sp>
        <p:nvSpPr>
          <p:cNvPr id="17" name="Rectangle 16">
            <a:extLst>
              <a:ext uri="{FF2B5EF4-FFF2-40B4-BE49-F238E27FC236}">
                <a16:creationId xmlns:a16="http://schemas.microsoft.com/office/drawing/2014/main" id="{543E7FB1-498D-45B3-A5FA-5F83D9B5C54E}"/>
              </a:ext>
            </a:extLst>
          </p:cNvPr>
          <p:cNvSpPr/>
          <p:nvPr/>
        </p:nvSpPr>
        <p:spPr>
          <a:xfrm>
            <a:off x="7575550" y="759723"/>
            <a:ext cx="1314450" cy="2954655"/>
          </a:xfrm>
          <a:prstGeom prst="rect">
            <a:avLst/>
          </a:prstGeom>
        </p:spPr>
        <p:txBody>
          <a:bodyPr wrap="square">
            <a:spAutoFit/>
          </a:bodyPr>
          <a:lstStyle/>
          <a:p>
            <a:r>
              <a:rPr lang="en-GB" sz="700"/>
              <a:t>From June 2022, there will be changes to Standing Charges due to industry changes as part of the Targeted Charging Review (TCR). </a:t>
            </a:r>
          </a:p>
          <a:p>
            <a:endParaRPr lang="en-GB" sz="700"/>
          </a:p>
          <a:p>
            <a:r>
              <a:rPr lang="en-US" sz="700"/>
              <a:t>Standing Charges are updated annually from April to reflect changes to TNUOS and DUOS costs</a:t>
            </a:r>
            <a:endParaRPr lang="en-GB" sz="700"/>
          </a:p>
          <a:p>
            <a:endParaRPr lang="en-GB" sz="700"/>
          </a:p>
          <a:p>
            <a:r>
              <a:rPr lang="en-GB" sz="700"/>
              <a:t>For more information on TCR please visit: </a:t>
            </a:r>
            <a:r>
              <a:rPr lang="en-GB" sz="700">
                <a:hlinkClick r:id="rId3"/>
              </a:rPr>
              <a:t>www.edfenergy.com/large-business/talk-power/blogs/ofgems-targeted-charging-review-what-you-need-know</a:t>
            </a:r>
            <a:endParaRPr lang="en-GB" sz="700"/>
          </a:p>
          <a:p>
            <a:endParaRPr lang="en-GB" sz="700"/>
          </a:p>
          <a:p>
            <a:r>
              <a:rPr lang="en-GB" sz="700" b="1"/>
              <a:t>Definitions</a:t>
            </a:r>
          </a:p>
          <a:p>
            <a:r>
              <a:rPr lang="en-GB" sz="700"/>
              <a:t>*Charged at Pounds per month based on the site’s TCR banding. If the site’s banding cannot be determined, an equivalent banding will be used.</a:t>
            </a:r>
          </a:p>
        </p:txBody>
      </p:sp>
      <p:sp>
        <p:nvSpPr>
          <p:cNvPr id="22" name="Rectangle 21">
            <a:extLst>
              <a:ext uri="{FF2B5EF4-FFF2-40B4-BE49-F238E27FC236}">
                <a16:creationId xmlns:a16="http://schemas.microsoft.com/office/drawing/2014/main" id="{A9B2DE4E-091D-41B6-89F9-7252A97E1805}"/>
              </a:ext>
            </a:extLst>
          </p:cNvPr>
          <p:cNvSpPr/>
          <p:nvPr/>
        </p:nvSpPr>
        <p:spPr>
          <a:xfrm>
            <a:off x="123825" y="6183422"/>
            <a:ext cx="8934450" cy="646331"/>
          </a:xfrm>
          <a:prstGeom prst="rect">
            <a:avLst/>
          </a:prstGeom>
        </p:spPr>
        <p:txBody>
          <a:bodyPr wrap="square">
            <a:spAutoFit/>
          </a:bodyPr>
          <a:lstStyle/>
          <a:p>
            <a:endParaRPr lang="en-GB" sz="1200">
              <a:solidFill>
                <a:srgbClr val="000000"/>
              </a:solidFill>
              <a:latin typeface="Frutiger 55 Roman"/>
            </a:endParaRPr>
          </a:p>
          <a:p>
            <a:r>
              <a:rPr lang="en-GB" sz="1200">
                <a:solidFill>
                  <a:srgbClr val="000000"/>
                </a:solidFill>
                <a:latin typeface="Frutiger 55 Roman"/>
              </a:rPr>
              <a:t> </a:t>
            </a:r>
            <a:r>
              <a:rPr lang="en-GB" sz="400">
                <a:solidFill>
                  <a:srgbClr val="000000"/>
                </a:solidFill>
                <a:latin typeface="Frutiger 55 Roman"/>
              </a:rPr>
              <a:t>(a) </a:t>
            </a:r>
            <a:r>
              <a:rPr lang="en-GB" sz="600">
                <a:solidFill>
                  <a:srgbClr val="000000"/>
                </a:solidFill>
                <a:latin typeface="Frutiger 55 Roman"/>
              </a:rPr>
              <a:t>We may monitor and/or record calls for security, quality or training purposes. Calls from BT landlines to numbers beginning with 0845 may be free. The price of calls may vary with other operators and calls from mobiles may be considerably higher. Please check with your operator for exact charges. Calls to ‘0800’ numbers are free from BT landlines, other network operators’ charges may vary. Lines are open Monday - Friday 9am - 5pm. EDF Energy is a trading name used by EDF Energy Customers Ltd, Reg. No. 02228297 whose Registered Office is at 90 Whitfield Street, London, W1T 4EZ, incorporated in England and Wales.</a:t>
            </a:r>
            <a:endParaRPr lang="en-GB"/>
          </a:p>
        </p:txBody>
      </p:sp>
      <p:sp>
        <p:nvSpPr>
          <p:cNvPr id="32" name="Rectangle 31">
            <a:extLst>
              <a:ext uri="{FF2B5EF4-FFF2-40B4-BE49-F238E27FC236}">
                <a16:creationId xmlns:a16="http://schemas.microsoft.com/office/drawing/2014/main" id="{15690DF3-214A-46CB-AB32-E367990B469C}"/>
              </a:ext>
            </a:extLst>
          </p:cNvPr>
          <p:cNvSpPr/>
          <p:nvPr/>
        </p:nvSpPr>
        <p:spPr>
          <a:xfrm>
            <a:off x="3924300" y="-135582"/>
            <a:ext cx="4572000" cy="461665"/>
          </a:xfrm>
          <a:prstGeom prst="rect">
            <a:avLst/>
          </a:prstGeom>
        </p:spPr>
        <p:txBody>
          <a:bodyPr>
            <a:spAutoFit/>
          </a:bodyPr>
          <a:lstStyle/>
          <a:p>
            <a:endParaRPr lang="en-GB" sz="1200">
              <a:solidFill>
                <a:srgbClr val="FE5817"/>
              </a:solidFill>
              <a:latin typeface="Frutiger 45 Light"/>
            </a:endParaRPr>
          </a:p>
          <a:p>
            <a:r>
              <a:rPr lang="en-GB" sz="1200">
                <a:solidFill>
                  <a:srgbClr val="FE5817"/>
                </a:solidFill>
                <a:latin typeface="Frutiger 45 Light"/>
              </a:rPr>
              <a:t> </a:t>
            </a:r>
            <a:r>
              <a:rPr lang="en-GB" sz="1000" b="1">
                <a:solidFill>
                  <a:srgbClr val="FE5817"/>
                </a:solidFill>
                <a:latin typeface="Frutiger 45 Light"/>
              </a:rPr>
              <a:t>Half Hourly Deemed Large Business Electricity Prices</a:t>
            </a:r>
            <a:endParaRPr lang="en-GB">
              <a:solidFill>
                <a:srgbClr val="FE5817"/>
              </a:solidFill>
            </a:endParaRPr>
          </a:p>
        </p:txBody>
      </p:sp>
      <p:sp>
        <p:nvSpPr>
          <p:cNvPr id="12" name="Rectangle 11">
            <a:extLst>
              <a:ext uri="{FF2B5EF4-FFF2-40B4-BE49-F238E27FC236}">
                <a16:creationId xmlns:a16="http://schemas.microsoft.com/office/drawing/2014/main" id="{89F42D43-490B-42FB-AC93-57238804BDBE}"/>
              </a:ext>
            </a:extLst>
          </p:cNvPr>
          <p:cNvSpPr/>
          <p:nvPr/>
        </p:nvSpPr>
        <p:spPr>
          <a:xfrm>
            <a:off x="76200" y="5005656"/>
            <a:ext cx="4438649" cy="1323439"/>
          </a:xfrm>
          <a:prstGeom prst="rect">
            <a:avLst/>
          </a:prstGeom>
        </p:spPr>
        <p:txBody>
          <a:bodyPr wrap="square">
            <a:spAutoFit/>
          </a:bodyPr>
          <a:lstStyle/>
          <a:p>
            <a:pPr marL="171450" indent="-171450">
              <a:buFont typeface="Arial" panose="020B0604020202020204" pitchFamily="34" charset="0"/>
              <a:buChar char="•"/>
            </a:pPr>
            <a:endParaRPr lang="en-GB" sz="1200">
              <a:solidFill>
                <a:srgbClr val="000000"/>
              </a:solidFill>
              <a:latin typeface="Frutiger 45 Light"/>
            </a:endParaRPr>
          </a:p>
          <a:p>
            <a:endParaRPr lang="en-GB" sz="1200">
              <a:solidFill>
                <a:srgbClr val="000000"/>
              </a:solidFill>
              <a:latin typeface="Frutiger 45 Light"/>
            </a:endParaRPr>
          </a:p>
          <a:p>
            <a:pPr marL="171450" indent="-171450">
              <a:buFont typeface="Arial" panose="020B0604020202020204" pitchFamily="34" charset="0"/>
              <a:buChar char="•"/>
            </a:pPr>
            <a:r>
              <a:rPr lang="en-GB" sz="700" b="1">
                <a:solidFill>
                  <a:srgbClr val="000000"/>
                </a:solidFill>
                <a:latin typeface="Frutiger 45 Light"/>
              </a:rPr>
              <a:t>The prices stated here apply from 01 February 2024 until further notice</a:t>
            </a:r>
            <a:endParaRPr lang="en-GB" sz="700">
              <a:solidFill>
                <a:srgbClr val="000000"/>
              </a:solidFill>
              <a:latin typeface="Frutiger 45 Light"/>
            </a:endParaRPr>
          </a:p>
          <a:p>
            <a:pPr marL="171450" indent="-171450">
              <a:buFont typeface="Arial" panose="020B0604020202020204" pitchFamily="34" charset="0"/>
              <a:buChar char="•"/>
            </a:pPr>
            <a:r>
              <a:rPr lang="en-GB" sz="700">
                <a:solidFill>
                  <a:srgbClr val="000000"/>
                </a:solidFill>
                <a:latin typeface="Frutiger 55 Roman"/>
              </a:rPr>
              <a:t>Where there are any changes to these prices during any period, charges will be pro rated for the number of days up to the price change. The new charges will apply pro rata for the remainder of that period. Estimated data may be used in accordance with your supply terms.</a:t>
            </a:r>
          </a:p>
          <a:p>
            <a:pPr marL="171450" indent="-171450">
              <a:buFont typeface="Arial" panose="020B0604020202020204" pitchFamily="34" charset="0"/>
              <a:buChar char="•"/>
            </a:pPr>
            <a:r>
              <a:rPr lang="en-GB" sz="700">
                <a:solidFill>
                  <a:srgbClr val="000000"/>
                </a:solidFill>
                <a:latin typeface="Frutiger 55 Roman"/>
              </a:rPr>
              <a:t>The Fixed Daily Charge is applied per meter</a:t>
            </a:r>
          </a:p>
          <a:p>
            <a:pPr marL="171450" indent="-171450">
              <a:buFont typeface="Arial" panose="020B0604020202020204" pitchFamily="34" charset="0"/>
              <a:buChar char="•"/>
            </a:pPr>
            <a:r>
              <a:rPr lang="en-GB" sz="700">
                <a:solidFill>
                  <a:srgbClr val="000000"/>
                </a:solidFill>
                <a:latin typeface="Frutiger 55 Roman"/>
              </a:rPr>
              <a:t>All unit prices are in pence per kWh and exclude VAT, Climate Change Levy (CCL), Metering Costs, Reactive Power and Excess Capacity Charges</a:t>
            </a:r>
          </a:p>
          <a:p>
            <a:pPr marL="171450" indent="-171450">
              <a:buFont typeface="Arial" panose="020B0604020202020204" pitchFamily="34" charset="0"/>
              <a:buChar char="•"/>
            </a:pPr>
            <a:r>
              <a:rPr lang="en-GB" sz="700">
                <a:solidFill>
                  <a:srgbClr val="000000"/>
                </a:solidFill>
                <a:latin typeface="Frutiger 55 Roman"/>
              </a:rPr>
              <a:t>All times shown are GMT</a:t>
            </a:r>
          </a:p>
        </p:txBody>
      </p:sp>
      <p:sp>
        <p:nvSpPr>
          <p:cNvPr id="14" name="Rectangle 13">
            <a:extLst>
              <a:ext uri="{FF2B5EF4-FFF2-40B4-BE49-F238E27FC236}">
                <a16:creationId xmlns:a16="http://schemas.microsoft.com/office/drawing/2014/main" id="{38F1F38C-54B9-47F5-A4EC-F878DFB9DC35}"/>
              </a:ext>
            </a:extLst>
          </p:cNvPr>
          <p:cNvSpPr/>
          <p:nvPr/>
        </p:nvSpPr>
        <p:spPr>
          <a:xfrm>
            <a:off x="38100" y="4988868"/>
            <a:ext cx="4819650" cy="461665"/>
          </a:xfrm>
          <a:prstGeom prst="rect">
            <a:avLst/>
          </a:prstGeom>
        </p:spPr>
        <p:txBody>
          <a:bodyPr wrap="square">
            <a:spAutoFit/>
          </a:bodyPr>
          <a:lstStyle/>
          <a:p>
            <a:endParaRPr lang="en-GB" sz="1200" b="1">
              <a:solidFill>
                <a:srgbClr val="FE5817"/>
              </a:solidFill>
              <a:latin typeface="Frutiger 55 Roman"/>
            </a:endParaRPr>
          </a:p>
          <a:p>
            <a:r>
              <a:rPr lang="en-GB" sz="1200" b="1">
                <a:solidFill>
                  <a:srgbClr val="FE5817"/>
                </a:solidFill>
                <a:latin typeface="Frutiger 55 Roman"/>
              </a:rPr>
              <a:t> </a:t>
            </a:r>
            <a:r>
              <a:rPr lang="en-GB" sz="700" b="1">
                <a:solidFill>
                  <a:srgbClr val="FE5817"/>
                </a:solidFill>
                <a:latin typeface="Frutiger 55 Roman"/>
              </a:rPr>
              <a:t>Important Information </a:t>
            </a:r>
            <a:endParaRPr lang="en-GB" b="1">
              <a:solidFill>
                <a:srgbClr val="FE5817"/>
              </a:solidFill>
            </a:endParaRPr>
          </a:p>
        </p:txBody>
      </p:sp>
      <p:sp>
        <p:nvSpPr>
          <p:cNvPr id="18" name="Rectangle 17">
            <a:extLst>
              <a:ext uri="{FF2B5EF4-FFF2-40B4-BE49-F238E27FC236}">
                <a16:creationId xmlns:a16="http://schemas.microsoft.com/office/drawing/2014/main" id="{E1781C12-7992-48D8-863E-87898E47876F}"/>
              </a:ext>
            </a:extLst>
          </p:cNvPr>
          <p:cNvSpPr/>
          <p:nvPr/>
        </p:nvSpPr>
        <p:spPr>
          <a:xfrm>
            <a:off x="4572000" y="5117688"/>
            <a:ext cx="4572000" cy="1523494"/>
          </a:xfrm>
          <a:prstGeom prst="rect">
            <a:avLst/>
          </a:prstGeom>
        </p:spPr>
        <p:txBody>
          <a:bodyPr>
            <a:spAutoFit/>
          </a:bodyPr>
          <a:lstStyle/>
          <a:p>
            <a:endParaRPr lang="en-GB" sz="1200">
              <a:solidFill>
                <a:srgbClr val="000000"/>
              </a:solidFill>
              <a:latin typeface="Frutiger 55 Roman"/>
            </a:endParaRPr>
          </a:p>
          <a:p>
            <a:r>
              <a:rPr lang="en-GB" sz="700">
                <a:solidFill>
                  <a:srgbClr val="000000"/>
                </a:solidFill>
                <a:latin typeface="Frutiger 55 Roman"/>
              </a:rPr>
              <a:t>° Deemed Prices for Extra High Voltage (EHV) customers depend on the characteristics of each customer, such as load, metering, network costs, etc. We are therefore unable to set fixed EHV prices for all customers. The prices shown are for indicative purposes only and do not include Distribution or Transmission charges (including for Distribution losses), which will be applied with the best view of forecast at time of pricing. Actual prices vary and we will seek to communicate them to the relevant customer in writing as soon as reasonably practicable after they take a supply of electricity on a Deemed basis, or, where we require any information about the customer in order to determine actual prices, as soon as reasonably practicable after we receive that information. EHV prices, and all associated distribution and transmission pass through costs, will be binding from the point the relevant customer takes a supply on a Deemed basis, regardless of when they are communicated.</a:t>
            </a:r>
          </a:p>
          <a:p>
            <a:endParaRPr lang="en-GB"/>
          </a:p>
        </p:txBody>
      </p:sp>
    </p:spTree>
    <p:extLst>
      <p:ext uri="{BB962C8B-B14F-4D97-AF65-F5344CB8AC3E}">
        <p14:creationId xmlns:p14="http://schemas.microsoft.com/office/powerpoint/2010/main" val="276499665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99c56fac-74db-4097-a212-7317c5c76a41">
      <Terms xmlns="http://schemas.microsoft.com/office/infopath/2007/PartnerControls"/>
    </lcf76f155ced4ddcb4097134ff3c332f>
    <TaxCatchAll xmlns="e29f695a-c882-4701-9e7b-e5781baa4fe0"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165A870677F394CA97AB7EDC9B98F4E" ma:contentTypeVersion="14" ma:contentTypeDescription="Create a new document." ma:contentTypeScope="" ma:versionID="3e47e4d8e8fac3b1758a5c6010b7f917">
  <xsd:schema xmlns:xsd="http://www.w3.org/2001/XMLSchema" xmlns:xs="http://www.w3.org/2001/XMLSchema" xmlns:p="http://schemas.microsoft.com/office/2006/metadata/properties" xmlns:ns2="99c56fac-74db-4097-a212-7317c5c76a41" xmlns:ns3="e29f695a-c882-4701-9e7b-e5781baa4fe0" targetNamespace="http://schemas.microsoft.com/office/2006/metadata/properties" ma:root="true" ma:fieldsID="41f2bccde575d27c89fd5a2226723432" ns2:_="" ns3:_="">
    <xsd:import namespace="99c56fac-74db-4097-a212-7317c5c76a41"/>
    <xsd:import namespace="e29f695a-c882-4701-9e7b-e5781baa4fe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bjectDetectorVersions"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c56fac-74db-4097-a212-7317c5c76a4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9c3a9f52-cc49-4e1c-971c-abeceeca2258"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29f695a-c882-4701-9e7b-e5781baa4fe0"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17" nillable="true" ma:displayName="Taxonomy Catch All Column" ma:hidden="true" ma:list="{824ceff4-3fc2-407e-bd47-a1b13fb444e0}" ma:internalName="TaxCatchAll" ma:showField="CatchAllData" ma:web="e29f695a-c882-4701-9e7b-e5781baa4fe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DB602D8-9F78-4A52-A6B4-6931F5AE4052}">
  <ds:schemaRefs>
    <ds:schemaRef ds:uri="http://schemas.microsoft.com/sharepoint/v3/contenttype/forms"/>
  </ds:schemaRefs>
</ds:datastoreItem>
</file>

<file path=customXml/itemProps2.xml><?xml version="1.0" encoding="utf-8"?>
<ds:datastoreItem xmlns:ds="http://schemas.openxmlformats.org/officeDocument/2006/customXml" ds:itemID="{357B7B88-EB22-4B82-A0CB-541B33E98C71}">
  <ds:schemaRefs>
    <ds:schemaRef ds:uri="99c56fac-74db-4097-a212-7317c5c76a41"/>
    <ds:schemaRef ds:uri="e29f695a-c882-4701-9e7b-e5781baa4fe0"/>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8DEDFC19-2A68-4291-A9BB-80224C6630B4}">
  <ds:schemaRefs>
    <ds:schemaRef ds:uri="99c56fac-74db-4097-a212-7317c5c76a41"/>
    <ds:schemaRef ds:uri="e29f695a-c882-4701-9e7b-e5781baa4fe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On-screen Show (4:3)</PresentationFormat>
  <Slides>2</Slides>
  <Notes>0</Notes>
  <HiddenSlides>0</HiddenSlide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Haynes, Rosie</dc:creator>
  <cp:revision>1</cp:revision>
  <dcterms:created xsi:type="dcterms:W3CDTF">2021-10-06T11:04:04Z</dcterms:created>
  <dcterms:modified xsi:type="dcterms:W3CDTF">2024-01-30T10:22:46Z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0x0101005165A870677F394CA97AB7EDC9B98F4E</vt:lpwstr>
  </property>
  <property fmtid="{D5CDD505-2E9C-101B-9397-08002B2CF9AE}" pid="3" name="MediaServiceImageTags">
    <vt:lpwstr/>
  </property>
</Properties>
</file>