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A2C"/>
    <a:srgbClr val="F15921"/>
    <a:srgbClr val="F69366"/>
    <a:srgbClr val="E885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DF878C-AFEE-4614-ACD0-F8DA27631094}" v="3" dt="2023-09-28T15:35:04.089"/>
    <p1510:client id="{E2AD163D-D5D1-40C7-93AB-50249341F4C1}" v="2" dt="2023-09-28T15:42:03.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p:scale>
          <a:sx n="160" d="100"/>
          <a:sy n="160" d="100"/>
        </p:scale>
        <p:origin x="1716" y="-1500"/>
      </p:cViewPr>
      <p:guideLst>
        <p:guide orient="horz" pos="3143"/>
        <p:guide pos="5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2399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38527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412437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56826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46468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830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F34991-C0CA-4DC1-B3A7-BC07369F89D2}" type="datetimeFigureOut">
              <a:rPr lang="en-GB" smtClean="0"/>
              <a:t>28/09/2023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606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F34991-C0CA-4DC1-B3A7-BC07369F89D2}" type="datetimeFigureOut">
              <a:rPr lang="en-GB" smtClean="0"/>
              <a:t>28/09/2023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04833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34991-C0CA-4DC1-B3A7-BC07369F89D2}" type="datetimeFigureOut">
              <a:rPr lang="en-GB" smtClean="0"/>
              <a:t>28/09/2023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29577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8910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8731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F34991-C0CA-4DC1-B3A7-BC07369F89D2}" type="datetimeFigureOut">
              <a:rPr lang="en-GB" smtClean="0"/>
              <a:t>28/09/2023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62CDD0-3C33-4A5B-9F46-058D7C4C3C77}" type="slidenum">
              <a:rPr lang="en-GB" smtClean="0"/>
              <a:t>‹#›</a:t>
            </a:fld>
            <a:endParaRPr lang="en-GB"/>
          </a:p>
        </p:txBody>
      </p:sp>
    </p:spTree>
    <p:extLst>
      <p:ext uri="{BB962C8B-B14F-4D97-AF65-F5344CB8AC3E}">
        <p14:creationId xmlns:p14="http://schemas.microsoft.com/office/powerpoint/2010/main" val="569113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9EB6FFC-6135-4D8E-9741-DB734D35E847}"/>
              </a:ext>
            </a:extLst>
          </p:cNvPr>
          <p:cNvPicPr>
            <a:picLocks noChangeAspect="1"/>
          </p:cNvPicPr>
          <p:nvPr/>
        </p:nvPicPr>
        <p:blipFill>
          <a:blip r:embed="rId2"/>
          <a:stretch>
            <a:fillRect/>
          </a:stretch>
        </p:blipFill>
        <p:spPr>
          <a:xfrm>
            <a:off x="0" y="0"/>
            <a:ext cx="6858000" cy="3533485"/>
          </a:xfrm>
          <a:prstGeom prst="rect">
            <a:avLst/>
          </a:prstGeom>
        </p:spPr>
      </p:pic>
      <p:cxnSp>
        <p:nvCxnSpPr>
          <p:cNvPr id="7" name="Straight Connector 6">
            <a:extLst>
              <a:ext uri="{FF2B5EF4-FFF2-40B4-BE49-F238E27FC236}">
                <a16:creationId xmlns:a16="http://schemas.microsoft.com/office/drawing/2014/main" id="{C9599491-B9A5-4DC5-95D6-A9D2F2846660}"/>
              </a:ext>
            </a:extLst>
          </p:cNvPr>
          <p:cNvCxnSpPr>
            <a:cxnSpLocks/>
            <a:endCxn id="8" idx="3"/>
          </p:cNvCxnSpPr>
          <p:nvPr/>
        </p:nvCxnSpPr>
        <p:spPr>
          <a:xfrm flipV="1">
            <a:off x="790826" y="9221971"/>
            <a:ext cx="5369342" cy="7754"/>
          </a:xfrm>
          <a:prstGeom prst="line">
            <a:avLst/>
          </a:prstGeom>
          <a:ln w="19050">
            <a:solidFill>
              <a:srgbClr val="E8856C"/>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B08C2F-09AE-44B5-9D93-F0BA943AC46C}"/>
              </a:ext>
            </a:extLst>
          </p:cNvPr>
          <p:cNvSpPr/>
          <p:nvPr/>
        </p:nvSpPr>
        <p:spPr>
          <a:xfrm>
            <a:off x="702244" y="8906500"/>
            <a:ext cx="5457924" cy="630942"/>
          </a:xfrm>
          <a:prstGeom prst="rect">
            <a:avLst/>
          </a:prstGeom>
        </p:spPr>
        <p:txBody>
          <a:bodyPr wrap="square">
            <a:spAutoFit/>
          </a:bodyPr>
          <a:lstStyle/>
          <a:p>
            <a:endParaRPr lang="en-GB" sz="700" dirty="0">
              <a:solidFill>
                <a:srgbClr val="000000"/>
              </a:solidFill>
              <a:latin typeface="Arial" panose="020B0604020202020204" pitchFamily="34" charset="0"/>
            </a:endParaRPr>
          </a:p>
          <a:p>
            <a:r>
              <a:rPr lang="en-GB" sz="700" b="1" dirty="0">
                <a:solidFill>
                  <a:srgbClr val="DE6136"/>
                </a:solidFill>
                <a:latin typeface="Arial" panose="020B0604020202020204" pitchFamily="34" charset="0"/>
              </a:rPr>
              <a:t>edfenergy.com </a:t>
            </a:r>
          </a:p>
          <a:p>
            <a:endParaRPr lang="en-GB" sz="700" b="1" dirty="0">
              <a:solidFill>
                <a:srgbClr val="DE6136"/>
              </a:solidFill>
              <a:latin typeface="Arial" panose="020B0604020202020204" pitchFamily="34" charset="0"/>
            </a:endParaRPr>
          </a:p>
          <a:p>
            <a:r>
              <a:rPr lang="en-GB" sz="700" dirty="0">
                <a:solidFill>
                  <a:srgbClr val="808285"/>
                </a:solidFill>
                <a:latin typeface="Arial" panose="020B0604020202020204" pitchFamily="34" charset="0"/>
              </a:rPr>
              <a:t>EDF Energy is a trading name used by EDF Energy Customers Ltd, Reg. No. 02228297 whose Registered Office is at 90 Whitfield Street, London, W1T 4EZ, incorporated in England and Wales. </a:t>
            </a:r>
            <a:endParaRPr lang="en-GB" sz="700" dirty="0"/>
          </a:p>
        </p:txBody>
      </p:sp>
      <p:sp>
        <p:nvSpPr>
          <p:cNvPr id="11" name="Rectangle 10">
            <a:extLst>
              <a:ext uri="{FF2B5EF4-FFF2-40B4-BE49-F238E27FC236}">
                <a16:creationId xmlns:a16="http://schemas.microsoft.com/office/drawing/2014/main" id="{CE781A6B-C823-4970-96AE-EFAC44BBBE89}"/>
              </a:ext>
            </a:extLst>
          </p:cNvPr>
          <p:cNvSpPr/>
          <p:nvPr/>
        </p:nvSpPr>
        <p:spPr>
          <a:xfrm>
            <a:off x="838200" y="1670407"/>
            <a:ext cx="5219700" cy="5470728"/>
          </a:xfrm>
          <a:prstGeom prst="rect">
            <a:avLst/>
          </a:prstGeom>
        </p:spPr>
        <p:txBody>
          <a:bodyPr wrap="square">
            <a:spAutoFit/>
          </a:bodyPr>
          <a:lstStyle/>
          <a:p>
            <a:r>
              <a:rPr lang="en-GB" sz="2150" dirty="0">
                <a:solidFill>
                  <a:srgbClr val="F15921"/>
                </a:solidFill>
                <a:latin typeface="Arial" panose="020B0604020202020204" pitchFamily="34" charset="0"/>
              </a:rPr>
              <a:t>Business Electricity</a:t>
            </a: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Former Tariff Business Electricity Prices from 1 October 2023 </a:t>
            </a:r>
          </a:p>
          <a:p>
            <a:r>
              <a:rPr lang="en-GB" sz="800" dirty="0">
                <a:solidFill>
                  <a:srgbClr val="211E1F"/>
                </a:solidFill>
                <a:latin typeface="Arial" panose="020B0604020202020204" pitchFamily="34" charset="0"/>
              </a:rPr>
              <a:t>Non Half Hourly Former Tariff Large Business Electricity prices for EDF customers in all areas. </a:t>
            </a: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Important Information: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prices stated here apply from 1 October 2023.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Where there are any changes to your existing prices during a billing period, charges will be pro-rated for the number of days up to the price change. The new charges will apply pro rata for the remaining bill period. Estimated data may be used in accordance with your supply terms.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Standing Charge is applied per meter.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All unit prices are in pence per kWh and exclude VAT, Climate Change Levy (CCL) and Metering Costs.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Standing Charge is updated annually from April to reflect changes to TNUOS and DUOS costs.</a:t>
            </a:r>
          </a:p>
          <a:p>
            <a:endParaRPr lang="en-GB" sz="800" dirty="0">
              <a:solidFill>
                <a:srgbClr val="F15921"/>
              </a:solidFill>
              <a:latin typeface="Arial" panose="020B0604020202020204" pitchFamily="34" charset="0"/>
            </a:endParaRPr>
          </a:p>
          <a:p>
            <a:endParaRPr lang="en-GB" sz="800"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Definitions: </a:t>
            </a:r>
          </a:p>
          <a:p>
            <a:r>
              <a:rPr lang="en-GB" sz="800" dirty="0">
                <a:solidFill>
                  <a:srgbClr val="211E1F"/>
                </a:solidFill>
                <a:latin typeface="Arial" panose="020B0604020202020204" pitchFamily="34" charset="0"/>
              </a:rPr>
              <a:t>† Charged at pence per day </a:t>
            </a:r>
          </a:p>
          <a:p>
            <a:r>
              <a:rPr lang="en-GB" sz="800" dirty="0">
                <a:solidFill>
                  <a:srgbClr val="211E1F"/>
                </a:solidFill>
                <a:latin typeface="Arial" panose="020B0604020202020204" pitchFamily="34" charset="0"/>
              </a:rPr>
              <a:t>^ Pence per kWh </a:t>
            </a:r>
          </a:p>
          <a:p>
            <a:endParaRPr lang="en-GB" sz="800" dirty="0">
              <a:solidFill>
                <a:srgbClr val="211E1F"/>
              </a:solidFill>
              <a:latin typeface="Arial" panose="020B0604020202020204" pitchFamily="34" charset="0"/>
            </a:endParaRPr>
          </a:p>
          <a:p>
            <a:endParaRPr lang="en-GB" sz="800" dirty="0">
              <a:solidFill>
                <a:srgbClr val="211E1F"/>
              </a:solidFill>
              <a:latin typeface="Arial" panose="020B0604020202020204" pitchFamily="34" charset="0"/>
            </a:endParaRPr>
          </a:p>
          <a:p>
            <a:endParaRPr lang="en-GB" sz="800" dirty="0">
              <a:solidFill>
                <a:srgbClr val="211E1F"/>
              </a:solidFill>
              <a:latin typeface="Arial" panose="020B0604020202020204" pitchFamily="34" charset="0"/>
            </a:endParaRPr>
          </a:p>
          <a:p>
            <a:r>
              <a:rPr lang="en-GB" sz="800" dirty="0">
                <a:solidFill>
                  <a:srgbClr val="211E1F"/>
                </a:solidFill>
                <a:latin typeface="Arial" panose="020B0604020202020204" pitchFamily="34" charset="0"/>
              </a:rPr>
              <a:t>For Terms and Conditions please visit </a:t>
            </a:r>
            <a:r>
              <a:rPr lang="en-GB" sz="800" dirty="0">
                <a:solidFill>
                  <a:srgbClr val="0000FF"/>
                </a:solidFill>
                <a:latin typeface="Arial" panose="020B0604020202020204" pitchFamily="34" charset="0"/>
              </a:rPr>
              <a:t>www.edfenergy.com/t-and-c </a:t>
            </a:r>
          </a:p>
          <a:p>
            <a:endParaRPr lang="en-GB" sz="800" dirty="0">
              <a:solidFill>
                <a:srgbClr val="211E1F"/>
              </a:solidFill>
              <a:latin typeface="Arial" panose="020B0604020202020204" pitchFamily="34" charset="0"/>
            </a:endParaRPr>
          </a:p>
          <a:p>
            <a:r>
              <a:rPr lang="en-GB" sz="800" dirty="0">
                <a:solidFill>
                  <a:srgbClr val="211E1F"/>
                </a:solidFill>
                <a:latin typeface="Arial" panose="020B0604020202020204" pitchFamily="34" charset="0"/>
              </a:rPr>
              <a:t>For more information, please call us on 0845 366 3664. </a:t>
            </a:r>
          </a:p>
          <a:p>
            <a:r>
              <a:rPr lang="en-GB" sz="800" dirty="0">
                <a:solidFill>
                  <a:srgbClr val="211E1F"/>
                </a:solidFill>
                <a:latin typeface="Arial" panose="020B0604020202020204" pitchFamily="34" charset="0"/>
              </a:rPr>
              <a:t>We’re open Monday to Friday between 9am and 5pm. </a:t>
            </a:r>
          </a:p>
          <a:p>
            <a:r>
              <a:rPr lang="en-GB" sz="800" dirty="0">
                <a:solidFill>
                  <a:srgbClr val="211E1F"/>
                </a:solidFill>
                <a:latin typeface="Arial" panose="020B0604020202020204" pitchFamily="34" charset="0"/>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 </a:t>
            </a:r>
            <a:endParaRPr lang="en-GB" sz="800" dirty="0"/>
          </a:p>
        </p:txBody>
      </p:sp>
      <p:sp>
        <p:nvSpPr>
          <p:cNvPr id="13" name="Rectangle 12">
            <a:extLst>
              <a:ext uri="{FF2B5EF4-FFF2-40B4-BE49-F238E27FC236}">
                <a16:creationId xmlns:a16="http://schemas.microsoft.com/office/drawing/2014/main" id="{7277B9BA-52BD-4B25-987A-38FB130EE8AA}"/>
              </a:ext>
            </a:extLst>
          </p:cNvPr>
          <p:cNvSpPr/>
          <p:nvPr/>
        </p:nvSpPr>
        <p:spPr>
          <a:xfrm>
            <a:off x="5445918" y="164306"/>
            <a:ext cx="1271587" cy="640556"/>
          </a:xfrm>
          <a:prstGeom prst="rect">
            <a:avLst/>
          </a:prstGeom>
          <a:solidFill>
            <a:srgbClr val="EB5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 name="Picture 14">
            <a:extLst>
              <a:ext uri="{FF2B5EF4-FFF2-40B4-BE49-F238E27FC236}">
                <a16:creationId xmlns:a16="http://schemas.microsoft.com/office/drawing/2014/main" id="{741E6B50-8E76-4BD0-936B-2D32BF4971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9766" y="-28987"/>
            <a:ext cx="1593471" cy="1000538"/>
          </a:xfrm>
          <a:prstGeom prst="rect">
            <a:avLst/>
          </a:prstGeom>
        </p:spPr>
      </p:pic>
      <p:graphicFrame>
        <p:nvGraphicFramePr>
          <p:cNvPr id="9" name="Table 8">
            <a:extLst>
              <a:ext uri="{FF2B5EF4-FFF2-40B4-BE49-F238E27FC236}">
                <a16:creationId xmlns:a16="http://schemas.microsoft.com/office/drawing/2014/main" id="{4AAC3CE0-5E0C-464E-A5EF-426BEDC0EE38}"/>
              </a:ext>
            </a:extLst>
          </p:cNvPr>
          <p:cNvGraphicFramePr>
            <a:graphicFrameLocks noGrp="1"/>
          </p:cNvGraphicFramePr>
          <p:nvPr>
            <p:extLst>
              <p:ext uri="{D42A27DB-BD31-4B8C-83A1-F6EECF244321}">
                <p14:modId xmlns:p14="http://schemas.microsoft.com/office/powerpoint/2010/main" val="1638988383"/>
              </p:ext>
            </p:extLst>
          </p:nvPr>
        </p:nvGraphicFramePr>
        <p:xfrm>
          <a:off x="933449" y="2667000"/>
          <a:ext cx="5000625" cy="853440"/>
        </p:xfrm>
        <a:graphic>
          <a:graphicData uri="http://schemas.openxmlformats.org/drawingml/2006/table">
            <a:tbl>
              <a:tblPr firstRow="1" bandRow="1">
                <a:tableStyleId>{5C22544A-7EE6-4342-B048-85BDC9FD1C3A}</a:tableStyleId>
              </a:tblPr>
              <a:tblGrid>
                <a:gridCol w="1666875">
                  <a:extLst>
                    <a:ext uri="{9D8B030D-6E8A-4147-A177-3AD203B41FA5}">
                      <a16:colId xmlns:a16="http://schemas.microsoft.com/office/drawing/2014/main" val="3500444101"/>
                    </a:ext>
                  </a:extLst>
                </a:gridCol>
                <a:gridCol w="1666875">
                  <a:extLst>
                    <a:ext uri="{9D8B030D-6E8A-4147-A177-3AD203B41FA5}">
                      <a16:colId xmlns:a16="http://schemas.microsoft.com/office/drawing/2014/main" val="2522958901"/>
                    </a:ext>
                  </a:extLst>
                </a:gridCol>
                <a:gridCol w="1666875">
                  <a:extLst>
                    <a:ext uri="{9D8B030D-6E8A-4147-A177-3AD203B41FA5}">
                      <a16:colId xmlns:a16="http://schemas.microsoft.com/office/drawing/2014/main" val="2321764836"/>
                    </a:ext>
                  </a:extLst>
                </a:gridCol>
              </a:tblGrid>
              <a:tr h="176213">
                <a:tc>
                  <a:txBody>
                    <a:bodyPr/>
                    <a:lstStyle/>
                    <a:p>
                      <a:pPr algn="ctr"/>
                      <a:r>
                        <a:rPr lang="en-GB" sz="800" dirty="0"/>
                        <a:t>Meter Type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Fixed Daily Charge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Unit Rate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extLst>
                  <a:ext uri="{0D108BD9-81ED-4DB2-BD59-A6C34878D82A}">
                    <a16:rowId xmlns:a16="http://schemas.microsoft.com/office/drawing/2014/main" val="1680858230"/>
                  </a:ext>
                </a:extLst>
              </a:tr>
              <a:tr h="176213">
                <a:tc>
                  <a:txBody>
                    <a:bodyPr/>
                    <a:lstStyle/>
                    <a:p>
                      <a:r>
                        <a:rPr lang="en-GB" sz="800" dirty="0"/>
                        <a:t>Profile Class 01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34.72</a:t>
                      </a:r>
                      <a:endPar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2477849"/>
                  </a:ext>
                </a:extLst>
              </a:tr>
              <a:tr h="176213">
                <a:tc>
                  <a:txBody>
                    <a:bodyPr/>
                    <a:lstStyle/>
                    <a:p>
                      <a:r>
                        <a:rPr lang="en-GB" sz="800" dirty="0"/>
                        <a:t>Profile Class 05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34.72</a:t>
                      </a:r>
                      <a:endPar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238960"/>
                  </a:ext>
                </a:extLst>
              </a:tr>
              <a:tr h="176213">
                <a:tc>
                  <a:txBody>
                    <a:bodyPr/>
                    <a:lstStyle/>
                    <a:p>
                      <a:r>
                        <a:rPr lang="en-GB" sz="800" dirty="0"/>
                        <a:t>Unmetered Supply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34.72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0683780"/>
                  </a:ext>
                </a:extLst>
              </a:tr>
            </a:tbl>
          </a:graphicData>
        </a:graphic>
      </p:graphicFrame>
    </p:spTree>
    <p:extLst>
      <p:ext uri="{BB962C8B-B14F-4D97-AF65-F5344CB8AC3E}">
        <p14:creationId xmlns:p14="http://schemas.microsoft.com/office/powerpoint/2010/main" val="36886453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7" ma:contentTypeDescription="Create a new document." ma:contentTypeScope="" ma:versionID="a92706b126f686410f7dd8be22041a13">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8c4c00510551bdf788f4ecf204aedd9d"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A378E3-36BE-4C86-BF4F-C1821377C0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c56fac-74db-4097-a212-7317c5c76a41"/>
    <ds:schemaRef ds:uri="e29f695a-c882-4701-9e7b-e5781baa4f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FC86A6-E21A-4D61-B188-EFA4396C291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460997C-B0E0-4A34-9F35-D320884241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631</TotalTime>
  <Words>378</Words>
  <Application>Microsoft Office PowerPoint</Application>
  <PresentationFormat>A4 Paper (210x297 mm)</PresentationFormat>
  <Paragraphs>50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lastModifiedBy>Tavi Mei</cp:lastModifiedBy>
  <cp:revision>24</cp:revision>
  <dcterms:created xsi:type="dcterms:W3CDTF">2022-07-28T13:21:37Z</dcterms:created>
  <dcterms:modified xsi:type="dcterms:W3CDTF">2023-09-28T15:42:51Z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ies>
</file>