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A2C"/>
    <a:srgbClr val="F15921"/>
    <a:srgbClr val="F69366"/>
    <a:srgbClr val="E885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DF878C-AFEE-4614-ACD0-F8DA27631094}" v="3" dt="2023-09-28T15:35:04.089"/>
    <p1510:client id="{E2AD163D-D5D1-40C7-93AB-50249341F4C1}" v="4" dt="2023-09-28T15:44:22.0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p:scale>
          <a:sx n="180" d="100"/>
          <a:sy n="180" d="100"/>
        </p:scale>
        <p:origin x="1290" y="-1986"/>
      </p:cViewPr>
      <p:guideLst>
        <p:guide orient="horz" pos="3143"/>
        <p:guide pos="5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i, Xinyue (Tavi)" userId="68678910-38a2-4c1e-ac3b-c280e4362e2d" providerId="ADAL" clId="{2E8AC3C9-63D3-4B2D-BA2E-ED4757B27783}"/>
    <pc:docChg chg="modSld">
      <pc:chgData name="Mei, Xinyue (Tavi)" userId="68678910-38a2-4c1e-ac3b-c280e4362e2d" providerId="ADAL" clId="{2E8AC3C9-63D3-4B2D-BA2E-ED4757B27783}" dt="2023-07-28T09:33:08.647" v="19" actId="20577"/>
      <pc:docMkLst>
        <pc:docMk/>
      </pc:docMkLst>
      <pc:sldChg chg="modSp mod">
        <pc:chgData name="Mei, Xinyue (Tavi)" userId="68678910-38a2-4c1e-ac3b-c280e4362e2d" providerId="ADAL" clId="{2E8AC3C9-63D3-4B2D-BA2E-ED4757B27783}" dt="2023-07-28T09:33:08.647" v="19" actId="20577"/>
        <pc:sldMkLst>
          <pc:docMk/>
          <pc:sldMk cId="3254294037" sldId="259"/>
        </pc:sldMkLst>
        <pc:spChg chg="mod">
          <ac:chgData name="Mei, Xinyue (Tavi)" userId="68678910-38a2-4c1e-ac3b-c280e4362e2d" providerId="ADAL" clId="{2E8AC3C9-63D3-4B2D-BA2E-ED4757B27783}" dt="2023-07-28T09:33:08.647" v="19" actId="20577"/>
          <ac:spMkLst>
            <pc:docMk/>
            <pc:sldMk cId="3254294037" sldId="259"/>
            <ac:spMk id="11" creationId="{CE781A6B-C823-4970-96AE-EFAC44BBBE89}"/>
          </ac:spMkLst>
        </pc:spChg>
        <pc:spChg chg="mod">
          <ac:chgData name="Mei, Xinyue (Tavi)" userId="68678910-38a2-4c1e-ac3b-c280e4362e2d" providerId="ADAL" clId="{2E8AC3C9-63D3-4B2D-BA2E-ED4757B27783}" dt="2023-07-28T09:31:58.979" v="4" actId="20577"/>
          <ac:spMkLst>
            <pc:docMk/>
            <pc:sldMk cId="3254294037" sldId="259"/>
            <ac:spMk id="14" creationId="{3F3A8416-46E2-477A-901F-A929450B4B9F}"/>
          </ac:spMkLst>
        </pc:spChg>
        <pc:graphicFrameChg chg="mod modGraphic">
          <ac:chgData name="Mei, Xinyue (Tavi)" userId="68678910-38a2-4c1e-ac3b-c280e4362e2d" providerId="ADAL" clId="{2E8AC3C9-63D3-4B2D-BA2E-ED4757B27783}" dt="2023-07-28T09:33:03.332" v="12"/>
          <ac:graphicFrameMkLst>
            <pc:docMk/>
            <pc:sldMk cId="3254294037" sldId="259"/>
            <ac:graphicFrameMk id="10" creationId="{00576544-4AB1-42A0-A159-E56B155EEFCD}"/>
          </ac:graphicFrameMkLst>
        </pc:graphicFrameChg>
      </pc:sldChg>
    </pc:docChg>
  </pc:docChgLst>
  <pc:docChgLst>
    <pc:chgData name="Mei, Xinyue (Tavi)" userId="68678910-38a2-4c1e-ac3b-c280e4362e2d" providerId="ADAL" clId="{0604F660-5886-4832-80DB-90C814E6DE21}"/>
    <pc:docChg chg="modSld">
      <pc:chgData name="Mei, Xinyue (Tavi)" userId="68678910-38a2-4c1e-ac3b-c280e4362e2d" providerId="ADAL" clId="{0604F660-5886-4832-80DB-90C814E6DE21}" dt="2023-06-28T15:45:23.403" v="19" actId="20577"/>
      <pc:docMkLst>
        <pc:docMk/>
      </pc:docMkLst>
      <pc:sldChg chg="modSp mod">
        <pc:chgData name="Mei, Xinyue (Tavi)" userId="68678910-38a2-4c1e-ac3b-c280e4362e2d" providerId="ADAL" clId="{0604F660-5886-4832-80DB-90C814E6DE21}" dt="2023-06-28T15:45:23.403" v="19" actId="20577"/>
        <pc:sldMkLst>
          <pc:docMk/>
          <pc:sldMk cId="3254294037" sldId="259"/>
        </pc:sldMkLst>
        <pc:spChg chg="mod">
          <ac:chgData name="Mei, Xinyue (Tavi)" userId="68678910-38a2-4c1e-ac3b-c280e4362e2d" providerId="ADAL" clId="{0604F660-5886-4832-80DB-90C814E6DE21}" dt="2023-06-28T15:45:16.586" v="8" actId="20577"/>
          <ac:spMkLst>
            <pc:docMk/>
            <pc:sldMk cId="3254294037" sldId="259"/>
            <ac:spMk id="11" creationId="{CE781A6B-C823-4970-96AE-EFAC44BBBE89}"/>
          </ac:spMkLst>
        </pc:spChg>
        <pc:spChg chg="mod">
          <ac:chgData name="Mei, Xinyue (Tavi)" userId="68678910-38a2-4c1e-ac3b-c280e4362e2d" providerId="ADAL" clId="{0604F660-5886-4832-80DB-90C814E6DE21}" dt="2023-06-28T15:45:23.403" v="19" actId="20577"/>
          <ac:spMkLst>
            <pc:docMk/>
            <pc:sldMk cId="3254294037" sldId="259"/>
            <ac:spMk id="14" creationId="{3F3A8416-46E2-477A-901F-A929450B4B9F}"/>
          </ac:spMkLst>
        </pc:spChg>
      </pc:sldChg>
    </pc:docChg>
  </pc:docChgLst>
  <pc:docChgLst>
    <pc:chgData name="Tavi Mei" userId="68678910-38a2-4c1e-ac3b-c280e4362e2d" providerId="ADAL" clId="{E2AD163D-D5D1-40C7-93AB-50249341F4C1}"/>
    <pc:docChg chg="undo custSel addSld delSld modSld">
      <pc:chgData name="Tavi Mei" userId="68678910-38a2-4c1e-ac3b-c280e4362e2d" providerId="ADAL" clId="{E2AD163D-D5D1-40C7-93AB-50249341F4C1}" dt="2023-09-28T15:44:25.037" v="64" actId="47"/>
      <pc:docMkLst>
        <pc:docMk/>
      </pc:docMkLst>
      <pc:sldChg chg="modSp add del mod">
        <pc:chgData name="Tavi Mei" userId="68678910-38a2-4c1e-ac3b-c280e4362e2d" providerId="ADAL" clId="{E2AD163D-D5D1-40C7-93AB-50249341F4C1}" dt="2023-09-28T15:44:22.093" v="63"/>
        <pc:sldMkLst>
          <pc:docMk/>
          <pc:sldMk cId="4050700844" sldId="256"/>
        </pc:sldMkLst>
        <pc:spChg chg="mod">
          <ac:chgData name="Tavi Mei" userId="68678910-38a2-4c1e-ac3b-c280e4362e2d" providerId="ADAL" clId="{E2AD163D-D5D1-40C7-93AB-50249341F4C1}" dt="2023-09-28T15:44:17.034" v="62" actId="20577"/>
          <ac:spMkLst>
            <pc:docMk/>
            <pc:sldMk cId="4050700844" sldId="256"/>
            <ac:spMk id="11" creationId="{CE781A6B-C823-4970-96AE-EFAC44BBBE89}"/>
          </ac:spMkLst>
        </pc:spChg>
        <pc:spChg chg="mod">
          <ac:chgData name="Tavi Mei" userId="68678910-38a2-4c1e-ac3b-c280e4362e2d" providerId="ADAL" clId="{E2AD163D-D5D1-40C7-93AB-50249341F4C1}" dt="2023-09-28T15:44:02.326" v="51" actId="20577"/>
          <ac:spMkLst>
            <pc:docMk/>
            <pc:sldMk cId="4050700844" sldId="256"/>
            <ac:spMk id="14" creationId="{3F3A8416-46E2-477A-901F-A929450B4B9F}"/>
          </ac:spMkLst>
        </pc:spChg>
        <pc:graphicFrameChg chg="mod modGraphic">
          <ac:chgData name="Tavi Mei" userId="68678910-38a2-4c1e-ac3b-c280e4362e2d" providerId="ADAL" clId="{E2AD163D-D5D1-40C7-93AB-50249341F4C1}" dt="2023-09-28T15:44:22.093" v="63"/>
          <ac:graphicFrameMkLst>
            <pc:docMk/>
            <pc:sldMk cId="4050700844" sldId="256"/>
            <ac:graphicFrameMk id="10" creationId="{00576544-4AB1-42A0-A159-E56B155EEFCD}"/>
          </ac:graphicFrameMkLst>
        </pc:graphicFrameChg>
      </pc:sldChg>
      <pc:sldChg chg="modSp del mod">
        <pc:chgData name="Tavi Mei" userId="68678910-38a2-4c1e-ac3b-c280e4362e2d" providerId="ADAL" clId="{E2AD163D-D5D1-40C7-93AB-50249341F4C1}" dt="2023-09-28T15:44:25.037" v="64" actId="47"/>
        <pc:sldMkLst>
          <pc:docMk/>
          <pc:sldMk cId="3688645307" sldId="258"/>
        </pc:sldMkLst>
        <pc:spChg chg="mod">
          <ac:chgData name="Tavi Mei" userId="68678910-38a2-4c1e-ac3b-c280e4362e2d" providerId="ADAL" clId="{E2AD163D-D5D1-40C7-93AB-50249341F4C1}" dt="2023-09-28T15:42:24.380" v="40" actId="20577"/>
          <ac:spMkLst>
            <pc:docMk/>
            <pc:sldMk cId="3688645307" sldId="258"/>
            <ac:spMk id="11" creationId="{CE781A6B-C823-4970-96AE-EFAC44BBBE89}"/>
          </ac:spMkLst>
        </pc:spChg>
        <pc:graphicFrameChg chg="mod">
          <ac:chgData name="Tavi Mei" userId="68678910-38a2-4c1e-ac3b-c280e4362e2d" providerId="ADAL" clId="{E2AD163D-D5D1-40C7-93AB-50249341F4C1}" dt="2023-09-28T15:42:03.853" v="25"/>
          <ac:graphicFrameMkLst>
            <pc:docMk/>
            <pc:sldMk cId="3688645307" sldId="258"/>
            <ac:graphicFrameMk id="9" creationId="{4AAC3CE0-5E0C-464E-A5EF-426BEDC0EE38}"/>
          </ac:graphicFrameMkLst>
        </pc:graphicFrameChg>
      </pc:sldChg>
      <pc:sldChg chg="del">
        <pc:chgData name="Tavi Mei" userId="68678910-38a2-4c1e-ac3b-c280e4362e2d" providerId="ADAL" clId="{E2AD163D-D5D1-40C7-93AB-50249341F4C1}" dt="2023-09-28T15:38:55.759" v="0" actId="47"/>
        <pc:sldMkLst>
          <pc:docMk/>
          <pc:sldMk cId="3254294037"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2399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38527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412437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56826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34991-C0CA-4DC1-B3A7-BC07369F89D2}" type="datetimeFigureOut">
              <a:rPr lang="en-GB" smtClean="0"/>
              <a:t>28/09/2023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46468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830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F34991-C0CA-4DC1-B3A7-BC07369F89D2}" type="datetimeFigureOut">
              <a:rPr lang="en-GB" smtClean="0"/>
              <a:t>28/09/2023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606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F34991-C0CA-4DC1-B3A7-BC07369F89D2}" type="datetimeFigureOut">
              <a:rPr lang="en-GB" smtClean="0"/>
              <a:t>28/09/2023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04833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34991-C0CA-4DC1-B3A7-BC07369F89D2}" type="datetimeFigureOut">
              <a:rPr lang="en-GB" smtClean="0"/>
              <a:t>28/09/2023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29577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8910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28/09/2023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8731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F34991-C0CA-4DC1-B3A7-BC07369F89D2}" type="datetimeFigureOut">
              <a:rPr lang="en-GB" smtClean="0"/>
              <a:t>28/09/2023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62CDD0-3C33-4A5B-9F46-058D7C4C3C77}" type="slidenum">
              <a:rPr lang="en-GB" smtClean="0"/>
              <a:t>‹#›</a:t>
            </a:fld>
            <a:endParaRPr lang="en-GB"/>
          </a:p>
        </p:txBody>
      </p:sp>
    </p:spTree>
    <p:extLst>
      <p:ext uri="{BB962C8B-B14F-4D97-AF65-F5344CB8AC3E}">
        <p14:creationId xmlns:p14="http://schemas.microsoft.com/office/powerpoint/2010/main" val="569113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fenergy.com/large-business/talk-power/blogs/ofgems-targeted-charging-review-what-you-need-know" TargetMode="External"/><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9EB6FFC-6135-4D8E-9741-DB734D35E847}"/>
              </a:ext>
            </a:extLst>
          </p:cNvPr>
          <p:cNvPicPr>
            <a:picLocks noChangeAspect="1"/>
          </p:cNvPicPr>
          <p:nvPr/>
        </p:nvPicPr>
        <p:blipFill>
          <a:blip r:embed="rId2"/>
          <a:stretch>
            <a:fillRect/>
          </a:stretch>
        </p:blipFill>
        <p:spPr>
          <a:xfrm>
            <a:off x="0" y="0"/>
            <a:ext cx="6858000" cy="3533485"/>
          </a:xfrm>
          <a:prstGeom prst="rect">
            <a:avLst/>
          </a:prstGeom>
        </p:spPr>
      </p:pic>
      <p:cxnSp>
        <p:nvCxnSpPr>
          <p:cNvPr id="7" name="Straight Connector 6">
            <a:extLst>
              <a:ext uri="{FF2B5EF4-FFF2-40B4-BE49-F238E27FC236}">
                <a16:creationId xmlns:a16="http://schemas.microsoft.com/office/drawing/2014/main" id="{C9599491-B9A5-4DC5-95D6-A9D2F2846660}"/>
              </a:ext>
            </a:extLst>
          </p:cNvPr>
          <p:cNvCxnSpPr>
            <a:cxnSpLocks/>
            <a:endCxn id="8" idx="3"/>
          </p:cNvCxnSpPr>
          <p:nvPr/>
        </p:nvCxnSpPr>
        <p:spPr>
          <a:xfrm flipV="1">
            <a:off x="790826" y="9387071"/>
            <a:ext cx="5369342" cy="7754"/>
          </a:xfrm>
          <a:prstGeom prst="line">
            <a:avLst/>
          </a:prstGeom>
          <a:ln w="19050">
            <a:solidFill>
              <a:srgbClr val="E8856C"/>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B08C2F-09AE-44B5-9D93-F0BA943AC46C}"/>
              </a:ext>
            </a:extLst>
          </p:cNvPr>
          <p:cNvSpPr/>
          <p:nvPr/>
        </p:nvSpPr>
        <p:spPr>
          <a:xfrm>
            <a:off x="702244" y="9071600"/>
            <a:ext cx="5457924" cy="630942"/>
          </a:xfrm>
          <a:prstGeom prst="rect">
            <a:avLst/>
          </a:prstGeom>
        </p:spPr>
        <p:txBody>
          <a:bodyPr wrap="square">
            <a:spAutoFit/>
          </a:bodyPr>
          <a:lstStyle/>
          <a:p>
            <a:endParaRPr lang="en-GB" sz="700" dirty="0">
              <a:solidFill>
                <a:srgbClr val="000000"/>
              </a:solidFill>
              <a:latin typeface="Arial" panose="020B0604020202020204" pitchFamily="34" charset="0"/>
            </a:endParaRPr>
          </a:p>
          <a:p>
            <a:r>
              <a:rPr lang="en-GB" sz="700" b="1" dirty="0">
                <a:solidFill>
                  <a:srgbClr val="DE6136"/>
                </a:solidFill>
                <a:latin typeface="Arial" panose="020B0604020202020204" pitchFamily="34" charset="0"/>
              </a:rPr>
              <a:t>edfenergy.com </a:t>
            </a:r>
          </a:p>
          <a:p>
            <a:endParaRPr lang="en-GB" sz="700" b="1" dirty="0">
              <a:solidFill>
                <a:srgbClr val="DE6136"/>
              </a:solidFill>
              <a:latin typeface="Arial" panose="020B0604020202020204" pitchFamily="34" charset="0"/>
            </a:endParaRPr>
          </a:p>
          <a:p>
            <a:r>
              <a:rPr lang="en-GB" sz="700" dirty="0">
                <a:solidFill>
                  <a:srgbClr val="808285"/>
                </a:solidFill>
                <a:latin typeface="Arial" panose="020B0604020202020204" pitchFamily="34" charset="0"/>
              </a:rPr>
              <a:t>EDF Energy is a trading name used by EDF Energy Customers Ltd, Reg. No. 02228297 whose Registered Office is at 90 Whitfield Street, London, W1T 4EZ, incorporated in England and Wales. </a:t>
            </a:r>
            <a:endParaRPr lang="en-GB" sz="700" dirty="0"/>
          </a:p>
        </p:txBody>
      </p:sp>
      <p:graphicFrame>
        <p:nvGraphicFramePr>
          <p:cNvPr id="10" name="Table 9">
            <a:extLst>
              <a:ext uri="{FF2B5EF4-FFF2-40B4-BE49-F238E27FC236}">
                <a16:creationId xmlns:a16="http://schemas.microsoft.com/office/drawing/2014/main" id="{00576544-4AB1-42A0-A159-E56B155EEFCD}"/>
              </a:ext>
            </a:extLst>
          </p:cNvPr>
          <p:cNvGraphicFramePr>
            <a:graphicFrameLocks noGrp="1"/>
          </p:cNvGraphicFramePr>
          <p:nvPr>
            <p:extLst>
              <p:ext uri="{D42A27DB-BD31-4B8C-83A1-F6EECF244321}">
                <p14:modId xmlns:p14="http://schemas.microsoft.com/office/powerpoint/2010/main" val="3039269357"/>
              </p:ext>
            </p:extLst>
          </p:nvPr>
        </p:nvGraphicFramePr>
        <p:xfrm>
          <a:off x="933449" y="2667000"/>
          <a:ext cx="5000625" cy="853440"/>
        </p:xfrm>
        <a:graphic>
          <a:graphicData uri="http://schemas.openxmlformats.org/drawingml/2006/table">
            <a:tbl>
              <a:tblPr firstRow="1" bandRow="1">
                <a:tableStyleId>{5C22544A-7EE6-4342-B048-85BDC9FD1C3A}</a:tableStyleId>
              </a:tblPr>
              <a:tblGrid>
                <a:gridCol w="1666875">
                  <a:extLst>
                    <a:ext uri="{9D8B030D-6E8A-4147-A177-3AD203B41FA5}">
                      <a16:colId xmlns:a16="http://schemas.microsoft.com/office/drawing/2014/main" val="3500444101"/>
                    </a:ext>
                  </a:extLst>
                </a:gridCol>
                <a:gridCol w="1666875">
                  <a:extLst>
                    <a:ext uri="{9D8B030D-6E8A-4147-A177-3AD203B41FA5}">
                      <a16:colId xmlns:a16="http://schemas.microsoft.com/office/drawing/2014/main" val="2522958901"/>
                    </a:ext>
                  </a:extLst>
                </a:gridCol>
                <a:gridCol w="1666875">
                  <a:extLst>
                    <a:ext uri="{9D8B030D-6E8A-4147-A177-3AD203B41FA5}">
                      <a16:colId xmlns:a16="http://schemas.microsoft.com/office/drawing/2014/main" val="2321764836"/>
                    </a:ext>
                  </a:extLst>
                </a:gridCol>
              </a:tblGrid>
              <a:tr h="176213">
                <a:tc>
                  <a:txBody>
                    <a:bodyPr/>
                    <a:lstStyle/>
                    <a:p>
                      <a:pPr algn="ctr"/>
                      <a:r>
                        <a:rPr lang="en-GB" sz="800" dirty="0"/>
                        <a:t>Meter Type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Fixed Daily Charge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dirty="0"/>
                        <a:t>Unit Rate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extLst>
                  <a:ext uri="{0D108BD9-81ED-4DB2-BD59-A6C34878D82A}">
                    <a16:rowId xmlns:a16="http://schemas.microsoft.com/office/drawing/2014/main" val="1680858230"/>
                  </a:ext>
                </a:extLst>
              </a:tr>
              <a:tr h="176213">
                <a:tc>
                  <a:txBody>
                    <a:bodyPr/>
                    <a:lstStyle/>
                    <a:p>
                      <a:r>
                        <a:rPr lang="en-GB" sz="800" dirty="0"/>
                        <a:t>Profile Class 01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GB" sz="800" dirty="0"/>
                        <a:t>See table below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34.72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2477849"/>
                  </a:ext>
                </a:extLst>
              </a:tr>
              <a:tr h="176213">
                <a:tc>
                  <a:txBody>
                    <a:bodyPr/>
                    <a:lstStyle/>
                    <a:p>
                      <a:r>
                        <a:rPr lang="en-GB" sz="800" dirty="0"/>
                        <a:t>Profile Class 05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34.72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238960"/>
                  </a:ext>
                </a:extLst>
              </a:tr>
              <a:tr h="176213">
                <a:tc>
                  <a:txBody>
                    <a:bodyPr/>
                    <a:lstStyle/>
                    <a:p>
                      <a:r>
                        <a:rPr lang="en-GB" sz="800" dirty="0"/>
                        <a:t>Unmetered Supply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t>321.34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34.72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0683780"/>
                  </a:ext>
                </a:extLst>
              </a:tr>
            </a:tbl>
          </a:graphicData>
        </a:graphic>
      </p:graphicFrame>
      <p:sp>
        <p:nvSpPr>
          <p:cNvPr id="11" name="Rectangle 10">
            <a:extLst>
              <a:ext uri="{FF2B5EF4-FFF2-40B4-BE49-F238E27FC236}">
                <a16:creationId xmlns:a16="http://schemas.microsoft.com/office/drawing/2014/main" id="{CE781A6B-C823-4970-96AE-EFAC44BBBE89}"/>
              </a:ext>
            </a:extLst>
          </p:cNvPr>
          <p:cNvSpPr/>
          <p:nvPr/>
        </p:nvSpPr>
        <p:spPr>
          <a:xfrm>
            <a:off x="838200" y="3516141"/>
            <a:ext cx="5238750" cy="5909310"/>
          </a:xfrm>
          <a:prstGeom prst="rect">
            <a:avLst/>
          </a:prstGeom>
        </p:spPr>
        <p:txBody>
          <a:bodyPr wrap="square">
            <a:spAutoFit/>
          </a:bodyPr>
          <a:lstStyle/>
          <a:p>
            <a:endParaRPr lang="en-GB" sz="700" b="1" dirty="0">
              <a:solidFill>
                <a:srgbClr val="F15921"/>
              </a:solidFill>
            </a:endParaRPr>
          </a:p>
          <a:p>
            <a:r>
              <a:rPr lang="en-GB" sz="700" b="1" dirty="0">
                <a:solidFill>
                  <a:srgbClr val="F15921"/>
                </a:solidFill>
              </a:rPr>
              <a:t>Important Information: </a:t>
            </a:r>
          </a:p>
          <a:p>
            <a:pPr marL="171450" indent="-171450">
              <a:buFont typeface="Arial" panose="020B0604020202020204" pitchFamily="34" charset="0"/>
              <a:buChar char="•"/>
            </a:pPr>
            <a:r>
              <a:rPr lang="en-GB" sz="700" dirty="0">
                <a:solidFill>
                  <a:srgbClr val="211E1F"/>
                </a:solidFill>
              </a:rPr>
              <a:t>The prices stated here apply from 1 October 2023. </a:t>
            </a:r>
          </a:p>
          <a:p>
            <a:pPr marL="171450" indent="-171450">
              <a:buFont typeface="Arial" panose="020B0604020202020204" pitchFamily="34" charset="0"/>
              <a:buChar char="•"/>
            </a:pPr>
            <a:r>
              <a:rPr lang="en-GB" sz="700" dirty="0">
                <a:solidFill>
                  <a:srgbClr val="211E1F"/>
                </a:solidFill>
              </a:rPr>
              <a:t>Where there are any changes to your existing prices during a billing period, charges will be pro-rated for the number of days up to the price change. The new charges will apply pro rata for the remaining bill period. Estimated data may be used in accordance with your supply terms. </a:t>
            </a:r>
          </a:p>
          <a:p>
            <a:pPr marL="171450" indent="-171450">
              <a:buFont typeface="Arial" panose="020B0604020202020204" pitchFamily="34" charset="0"/>
              <a:buChar char="•"/>
            </a:pPr>
            <a:r>
              <a:rPr lang="en-GB" sz="700" dirty="0">
                <a:solidFill>
                  <a:srgbClr val="211E1F"/>
                </a:solidFill>
              </a:rPr>
              <a:t>The Standing Charge is applied per meter. </a:t>
            </a:r>
          </a:p>
          <a:p>
            <a:pPr marL="171450" indent="-171450">
              <a:buFont typeface="Arial" panose="020B0604020202020204" pitchFamily="34" charset="0"/>
              <a:buChar char="•"/>
            </a:pPr>
            <a:r>
              <a:rPr lang="en-GB" sz="700" dirty="0">
                <a:solidFill>
                  <a:srgbClr val="211E1F"/>
                </a:solidFill>
              </a:rPr>
              <a:t>All unit prices are in pence per kWh and exclude VAT, Climate Change Levy (CCL) and Metering Costs. </a:t>
            </a:r>
          </a:p>
          <a:p>
            <a:pPr marL="171450" indent="-171450">
              <a:buFont typeface="Arial" panose="020B0604020202020204" pitchFamily="34" charset="0"/>
              <a:buChar char="•"/>
            </a:pPr>
            <a:r>
              <a:rPr lang="en-GB" sz="700" dirty="0">
                <a:solidFill>
                  <a:srgbClr val="211E1F"/>
                </a:solidFill>
                <a:latin typeface="Arial" panose="020B0604020202020204" pitchFamily="34" charset="0"/>
              </a:rPr>
              <a:t>The Standing Charge is updated annually from April to reflect changes to TNUOS and DUOS costs.</a:t>
            </a:r>
          </a:p>
          <a:p>
            <a:endParaRPr lang="en-GB" sz="700" dirty="0">
              <a:solidFill>
                <a:srgbClr val="211E1F"/>
              </a:solidFill>
            </a:endParaRPr>
          </a:p>
          <a:p>
            <a:endParaRPr lang="en-GB" sz="700" dirty="0">
              <a:solidFill>
                <a:srgbClr val="F15921"/>
              </a:solidFill>
            </a:endParaRPr>
          </a:p>
          <a:p>
            <a:r>
              <a:rPr lang="en-GB" sz="700" b="1" dirty="0">
                <a:solidFill>
                  <a:srgbClr val="F15921"/>
                </a:solidFill>
              </a:rPr>
              <a:t>Definitions: </a:t>
            </a:r>
          </a:p>
          <a:p>
            <a:r>
              <a:rPr lang="en-GB" sz="700" dirty="0">
                <a:solidFill>
                  <a:srgbClr val="211E1F"/>
                </a:solidFill>
              </a:rPr>
              <a:t>† Charged at pence per day </a:t>
            </a:r>
          </a:p>
          <a:p>
            <a:r>
              <a:rPr lang="en-GB" sz="700" dirty="0">
                <a:solidFill>
                  <a:srgbClr val="211E1F"/>
                </a:solidFill>
              </a:rPr>
              <a:t>^ Pence per kWh </a:t>
            </a: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dirty="0">
              <a:solidFill>
                <a:srgbClr val="211E1F"/>
              </a:solidFill>
            </a:endParaRPr>
          </a:p>
          <a:p>
            <a:endParaRPr lang="en-GB" sz="700" b="1" dirty="0">
              <a:solidFill>
                <a:srgbClr val="F15921"/>
              </a:solidFill>
            </a:endParaRPr>
          </a:p>
          <a:p>
            <a:endParaRPr lang="en-GB" sz="700" b="1" dirty="0">
              <a:solidFill>
                <a:srgbClr val="F15921"/>
              </a:solidFill>
            </a:endParaRPr>
          </a:p>
          <a:p>
            <a:endParaRPr lang="en-GB" sz="700" b="1" dirty="0">
              <a:solidFill>
                <a:srgbClr val="F15921"/>
              </a:solidFill>
            </a:endParaRPr>
          </a:p>
          <a:p>
            <a:r>
              <a:rPr lang="en-GB" sz="700" b="1" dirty="0">
                <a:solidFill>
                  <a:srgbClr val="F15921"/>
                </a:solidFill>
              </a:rPr>
              <a:t>Definitions: </a:t>
            </a:r>
          </a:p>
          <a:p>
            <a:r>
              <a:rPr lang="en-GB" sz="700" dirty="0">
                <a:solidFill>
                  <a:srgbClr val="211E1F"/>
                </a:solidFill>
              </a:rPr>
              <a:t>† Charged at pence per day based on TCR banding. If a site's banding can not be determined, an equivalent banding will be used.</a:t>
            </a:r>
          </a:p>
          <a:p>
            <a:endParaRPr lang="en-GB" sz="700" dirty="0">
              <a:solidFill>
                <a:srgbClr val="211E1F"/>
              </a:solidFill>
            </a:endParaRPr>
          </a:p>
          <a:p>
            <a:r>
              <a:rPr lang="en-GB" sz="700" dirty="0"/>
              <a:t>For more information on TCR please visit: </a:t>
            </a:r>
            <a:r>
              <a:rPr lang="en-GB" sz="700" dirty="0">
                <a:hlinkClick r:id="rId3"/>
              </a:rPr>
              <a:t>www.edfenergy.com/large-business/talk-power/blogs/ofgems-targeted-charging-review-what-you-need-know</a:t>
            </a:r>
            <a:endParaRPr lang="en-GB" sz="700" dirty="0"/>
          </a:p>
          <a:p>
            <a:endParaRPr lang="en-GB" sz="700" dirty="0"/>
          </a:p>
          <a:p>
            <a:endParaRPr lang="en-GB" sz="700" dirty="0"/>
          </a:p>
          <a:p>
            <a:r>
              <a:rPr lang="en-GB" sz="700" dirty="0">
                <a:solidFill>
                  <a:srgbClr val="211E1F"/>
                </a:solidFill>
              </a:rPr>
              <a:t>For Terms and Conditions please visit </a:t>
            </a:r>
            <a:r>
              <a:rPr lang="en-GB" sz="700" dirty="0">
                <a:solidFill>
                  <a:srgbClr val="0000FF"/>
                </a:solidFill>
              </a:rPr>
              <a:t>www.edfenergy.com/t-and-c </a:t>
            </a:r>
          </a:p>
          <a:p>
            <a:r>
              <a:rPr lang="en-GB" sz="700" dirty="0">
                <a:solidFill>
                  <a:srgbClr val="211E1F"/>
                </a:solidFill>
              </a:rPr>
              <a:t>For more information, please call us on 0845 366 3664. </a:t>
            </a:r>
          </a:p>
          <a:p>
            <a:r>
              <a:rPr lang="en-GB" sz="700" dirty="0">
                <a:solidFill>
                  <a:srgbClr val="211E1F"/>
                </a:solidFill>
              </a:rPr>
              <a:t>We’re open Monday to Friday between 9am and 5pm. </a:t>
            </a:r>
          </a:p>
          <a:p>
            <a:r>
              <a:rPr lang="en-GB" sz="700" dirty="0">
                <a:solidFill>
                  <a:srgbClr val="211E1F"/>
                </a:solidFill>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 </a:t>
            </a:r>
            <a:endParaRPr lang="en-GB" sz="700" dirty="0"/>
          </a:p>
        </p:txBody>
      </p:sp>
      <p:sp>
        <p:nvSpPr>
          <p:cNvPr id="13" name="Rectangle 12">
            <a:extLst>
              <a:ext uri="{FF2B5EF4-FFF2-40B4-BE49-F238E27FC236}">
                <a16:creationId xmlns:a16="http://schemas.microsoft.com/office/drawing/2014/main" id="{7277B9BA-52BD-4B25-987A-38FB130EE8AA}"/>
              </a:ext>
            </a:extLst>
          </p:cNvPr>
          <p:cNvSpPr/>
          <p:nvPr/>
        </p:nvSpPr>
        <p:spPr>
          <a:xfrm>
            <a:off x="5445918" y="164306"/>
            <a:ext cx="1271587" cy="640556"/>
          </a:xfrm>
          <a:prstGeom prst="rect">
            <a:avLst/>
          </a:prstGeom>
          <a:solidFill>
            <a:srgbClr val="EB5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 name="Picture 14">
            <a:extLst>
              <a:ext uri="{FF2B5EF4-FFF2-40B4-BE49-F238E27FC236}">
                <a16:creationId xmlns:a16="http://schemas.microsoft.com/office/drawing/2014/main" id="{741E6B50-8E76-4BD0-936B-2D32BF4971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9766" y="-28987"/>
            <a:ext cx="1593471" cy="1000538"/>
          </a:xfrm>
          <a:prstGeom prst="rect">
            <a:avLst/>
          </a:prstGeom>
        </p:spPr>
      </p:pic>
      <p:sp>
        <p:nvSpPr>
          <p:cNvPr id="14" name="Rectangle 13">
            <a:extLst>
              <a:ext uri="{FF2B5EF4-FFF2-40B4-BE49-F238E27FC236}">
                <a16:creationId xmlns:a16="http://schemas.microsoft.com/office/drawing/2014/main" id="{3F3A8416-46E2-477A-901F-A929450B4B9F}"/>
              </a:ext>
            </a:extLst>
          </p:cNvPr>
          <p:cNvSpPr/>
          <p:nvPr/>
        </p:nvSpPr>
        <p:spPr>
          <a:xfrm>
            <a:off x="838197" y="1670409"/>
            <a:ext cx="5219700" cy="915635"/>
          </a:xfrm>
          <a:prstGeom prst="rect">
            <a:avLst/>
          </a:prstGeom>
        </p:spPr>
        <p:txBody>
          <a:bodyPr wrap="square">
            <a:spAutoFit/>
          </a:bodyPr>
          <a:lstStyle/>
          <a:p>
            <a:r>
              <a:rPr lang="en-GB" sz="2150" dirty="0">
                <a:solidFill>
                  <a:srgbClr val="F15921"/>
                </a:solidFill>
                <a:latin typeface="Arial" panose="020B0604020202020204" pitchFamily="34" charset="0"/>
              </a:rPr>
              <a:t>Business Electricity</a:t>
            </a:r>
          </a:p>
          <a:p>
            <a:endParaRPr lang="en-GB" sz="800" b="1" dirty="0">
              <a:solidFill>
                <a:srgbClr val="F15921"/>
              </a:solidFill>
              <a:latin typeface="Arial" panose="020B0604020202020204" pitchFamily="34" charset="0"/>
            </a:endParaRPr>
          </a:p>
          <a:p>
            <a:endParaRPr lang="en-GB" sz="800" b="1" dirty="0">
              <a:solidFill>
                <a:srgbClr val="F15921"/>
              </a:solidFill>
              <a:latin typeface="Arial" panose="020B0604020202020204" pitchFamily="34" charset="0"/>
            </a:endParaRPr>
          </a:p>
          <a:p>
            <a:r>
              <a:rPr lang="en-GB" sz="800" b="1" dirty="0">
                <a:solidFill>
                  <a:srgbClr val="F15921"/>
                </a:solidFill>
                <a:latin typeface="Arial" panose="020B0604020202020204" pitchFamily="34" charset="0"/>
              </a:rPr>
              <a:t>Deemed Business Electricity Prices from 1 October 2023 </a:t>
            </a:r>
          </a:p>
          <a:p>
            <a:r>
              <a:rPr lang="en-GB" sz="800" dirty="0">
                <a:solidFill>
                  <a:srgbClr val="211E1F"/>
                </a:solidFill>
                <a:latin typeface="Arial" panose="020B0604020202020204" pitchFamily="34" charset="0"/>
              </a:rPr>
              <a:t>Non Half Hourly Deemed Large Business Electricity prices for EDF customers in all areas. </a:t>
            </a:r>
          </a:p>
        </p:txBody>
      </p:sp>
      <p:graphicFrame>
        <p:nvGraphicFramePr>
          <p:cNvPr id="16" name="Table 15">
            <a:extLst>
              <a:ext uri="{FF2B5EF4-FFF2-40B4-BE49-F238E27FC236}">
                <a16:creationId xmlns:a16="http://schemas.microsoft.com/office/drawing/2014/main" id="{91609865-C720-41C8-8F1D-8F5152361D3C}"/>
              </a:ext>
            </a:extLst>
          </p:cNvPr>
          <p:cNvGraphicFramePr>
            <a:graphicFrameLocks noGrp="1"/>
          </p:cNvGraphicFramePr>
          <p:nvPr/>
        </p:nvGraphicFramePr>
        <p:xfrm>
          <a:off x="170046" y="5139029"/>
          <a:ext cx="6484752" cy="2466973"/>
        </p:xfrm>
        <a:graphic>
          <a:graphicData uri="http://schemas.openxmlformats.org/drawingml/2006/table">
            <a:tbl>
              <a:tblPr/>
              <a:tblGrid>
                <a:gridCol w="452492">
                  <a:extLst>
                    <a:ext uri="{9D8B030D-6E8A-4147-A177-3AD203B41FA5}">
                      <a16:colId xmlns:a16="http://schemas.microsoft.com/office/drawing/2014/main" val="2841362956"/>
                    </a:ext>
                  </a:extLst>
                </a:gridCol>
                <a:gridCol w="686806">
                  <a:extLst>
                    <a:ext uri="{9D8B030D-6E8A-4147-A177-3AD203B41FA5}">
                      <a16:colId xmlns:a16="http://schemas.microsoft.com/office/drawing/2014/main" val="3538271288"/>
                    </a:ext>
                  </a:extLst>
                </a:gridCol>
                <a:gridCol w="384716">
                  <a:extLst>
                    <a:ext uri="{9D8B030D-6E8A-4147-A177-3AD203B41FA5}">
                      <a16:colId xmlns:a16="http://schemas.microsoft.com/office/drawing/2014/main" val="3408563476"/>
                    </a:ext>
                  </a:extLst>
                </a:gridCol>
                <a:gridCol w="426479">
                  <a:extLst>
                    <a:ext uri="{9D8B030D-6E8A-4147-A177-3AD203B41FA5}">
                      <a16:colId xmlns:a16="http://schemas.microsoft.com/office/drawing/2014/main" val="2892560798"/>
                    </a:ext>
                  </a:extLst>
                </a:gridCol>
                <a:gridCol w="337204">
                  <a:extLst>
                    <a:ext uri="{9D8B030D-6E8A-4147-A177-3AD203B41FA5}">
                      <a16:colId xmlns:a16="http://schemas.microsoft.com/office/drawing/2014/main" val="2653180312"/>
                    </a:ext>
                  </a:extLst>
                </a:gridCol>
                <a:gridCol w="363651">
                  <a:extLst>
                    <a:ext uri="{9D8B030D-6E8A-4147-A177-3AD203B41FA5}">
                      <a16:colId xmlns:a16="http://schemas.microsoft.com/office/drawing/2014/main" val="1650558749"/>
                    </a:ext>
                  </a:extLst>
                </a:gridCol>
                <a:gridCol w="383486">
                  <a:extLst>
                    <a:ext uri="{9D8B030D-6E8A-4147-A177-3AD203B41FA5}">
                      <a16:colId xmlns:a16="http://schemas.microsoft.com/office/drawing/2014/main" val="1384352990"/>
                    </a:ext>
                  </a:extLst>
                </a:gridCol>
                <a:gridCol w="390099">
                  <a:extLst>
                    <a:ext uri="{9D8B030D-6E8A-4147-A177-3AD203B41FA5}">
                      <a16:colId xmlns:a16="http://schemas.microsoft.com/office/drawing/2014/main" val="4174218859"/>
                    </a:ext>
                  </a:extLst>
                </a:gridCol>
                <a:gridCol w="340196">
                  <a:extLst>
                    <a:ext uri="{9D8B030D-6E8A-4147-A177-3AD203B41FA5}">
                      <a16:colId xmlns:a16="http://schemas.microsoft.com/office/drawing/2014/main" val="3661656766"/>
                    </a:ext>
                  </a:extLst>
                </a:gridCol>
                <a:gridCol w="345469">
                  <a:extLst>
                    <a:ext uri="{9D8B030D-6E8A-4147-A177-3AD203B41FA5}">
                      <a16:colId xmlns:a16="http://schemas.microsoft.com/office/drawing/2014/main" val="691491747"/>
                    </a:ext>
                  </a:extLst>
                </a:gridCol>
                <a:gridCol w="345469">
                  <a:extLst>
                    <a:ext uri="{9D8B030D-6E8A-4147-A177-3AD203B41FA5}">
                      <a16:colId xmlns:a16="http://schemas.microsoft.com/office/drawing/2014/main" val="3937391695"/>
                    </a:ext>
                  </a:extLst>
                </a:gridCol>
                <a:gridCol w="384716">
                  <a:extLst>
                    <a:ext uri="{9D8B030D-6E8A-4147-A177-3AD203B41FA5}">
                      <a16:colId xmlns:a16="http://schemas.microsoft.com/office/drawing/2014/main" val="2542699283"/>
                    </a:ext>
                  </a:extLst>
                </a:gridCol>
                <a:gridCol w="384716">
                  <a:extLst>
                    <a:ext uri="{9D8B030D-6E8A-4147-A177-3AD203B41FA5}">
                      <a16:colId xmlns:a16="http://schemas.microsoft.com/office/drawing/2014/main" val="2156295495"/>
                    </a:ext>
                  </a:extLst>
                </a:gridCol>
                <a:gridCol w="384716">
                  <a:extLst>
                    <a:ext uri="{9D8B030D-6E8A-4147-A177-3AD203B41FA5}">
                      <a16:colId xmlns:a16="http://schemas.microsoft.com/office/drawing/2014/main" val="2608179120"/>
                    </a:ext>
                  </a:extLst>
                </a:gridCol>
                <a:gridCol w="418320">
                  <a:extLst>
                    <a:ext uri="{9D8B030D-6E8A-4147-A177-3AD203B41FA5}">
                      <a16:colId xmlns:a16="http://schemas.microsoft.com/office/drawing/2014/main" val="2070739189"/>
                    </a:ext>
                  </a:extLst>
                </a:gridCol>
                <a:gridCol w="456217">
                  <a:extLst>
                    <a:ext uri="{9D8B030D-6E8A-4147-A177-3AD203B41FA5}">
                      <a16:colId xmlns:a16="http://schemas.microsoft.com/office/drawing/2014/main" val="225078662"/>
                    </a:ext>
                  </a:extLst>
                </a:gridCol>
              </a:tblGrid>
              <a:tr h="118550">
                <a:tc gridSpan="16">
                  <a:txBody>
                    <a:bodyPr/>
                    <a:lstStyle/>
                    <a:p>
                      <a:pPr algn="ctr" fontAlgn="b"/>
                      <a:r>
                        <a:rPr lang="en-GB" sz="700" b="1" i="0" u="none" strike="noStrike" dirty="0">
                          <a:solidFill>
                            <a:srgbClr val="404040"/>
                          </a:solidFill>
                          <a:effectLst/>
                          <a:latin typeface="Calibri" panose="020F0502020204030204" pitchFamily="34" charset="0"/>
                        </a:rPr>
                        <a:t>Electricity Distribution Zones</a:t>
                      </a:r>
                    </a:p>
                  </a:txBody>
                  <a:tcPr marL="4612" marR="4612" marT="4612" marB="0" anchor="b">
                    <a:lnL>
                      <a:noFill/>
                    </a:lnL>
                    <a:lnR>
                      <a:noFill/>
                    </a:lnR>
                    <a:lnT>
                      <a:noFill/>
                    </a:lnT>
                    <a:lnB>
                      <a:noFill/>
                    </a:lnB>
                    <a:solidFill>
                      <a:srgbClr val="E7E7E8"/>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79138734"/>
                  </a:ext>
                </a:extLst>
              </a:tr>
              <a:tr h="359388">
                <a:tc rowSpan="2" gridSpan="2">
                  <a:txBody>
                    <a:bodyPr/>
                    <a:lstStyle/>
                    <a:p>
                      <a:pPr algn="ctr" fontAlgn="b"/>
                      <a:r>
                        <a:rPr lang="en-GB" sz="700" b="0" i="0" u="none" strike="noStrike" dirty="0">
                          <a:solidFill>
                            <a:srgbClr val="FFFFFF"/>
                          </a:solidFill>
                          <a:effectLst/>
                          <a:latin typeface="Calibri" panose="020F0502020204030204" pitchFamily="34" charset="0"/>
                        </a:rPr>
                        <a:t>Fixed Daily Charge†</a:t>
                      </a:r>
                    </a:p>
                  </a:txBody>
                  <a:tcPr marL="4612" marR="4612" marT="4612" marB="0" anchor="ctr">
                    <a:lnL>
                      <a:noFill/>
                    </a:lnL>
                    <a:lnR w="6350" cap="flat" cmpd="sng" algn="ctr">
                      <a:solidFill>
                        <a:srgbClr val="FFFFFF"/>
                      </a:solidFill>
                      <a:prstDash val="solid"/>
                      <a:round/>
                      <a:headEnd type="none" w="med" len="med"/>
                      <a:tailEnd type="none" w="med" len="med"/>
                    </a:lnR>
                    <a:lnT>
                      <a:noFill/>
                    </a:lnT>
                    <a:lnB>
                      <a:noFill/>
                    </a:lnB>
                    <a:solidFill>
                      <a:srgbClr val="FE5817"/>
                    </a:solidFill>
                  </a:tcPr>
                </a:tc>
                <a:tc rowSpan="2" hMerge="1">
                  <a:txBody>
                    <a:bodyPr/>
                    <a:lstStyle/>
                    <a:p>
                      <a:endParaRPr lang="en-GB"/>
                    </a:p>
                  </a:txBody>
                  <a:tcPr/>
                </a:tc>
                <a:tc>
                  <a:txBody>
                    <a:bodyPr/>
                    <a:lstStyle/>
                    <a:p>
                      <a:pPr algn="ctr" fontAlgn="ctr"/>
                      <a:r>
                        <a:rPr lang="en-GB" sz="700" b="1" i="0" u="none" strike="noStrike" dirty="0">
                          <a:solidFill>
                            <a:srgbClr val="FFFFFF"/>
                          </a:solidFill>
                          <a:effectLst/>
                          <a:latin typeface="Calibri" panose="020F0502020204030204" pitchFamily="34" charset="0"/>
                        </a:rPr>
                        <a:t>Eastern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East </a:t>
                      </a:r>
                      <a:br>
                        <a:rPr lang="en-GB" sz="700" b="1" i="0" u="none" strike="noStrike" dirty="0">
                          <a:solidFill>
                            <a:srgbClr val="FFFFFF"/>
                          </a:solidFill>
                          <a:effectLst/>
                          <a:latin typeface="Calibri" panose="020F0502020204030204" pitchFamily="34" charset="0"/>
                        </a:rPr>
                      </a:br>
                      <a:r>
                        <a:rPr lang="en-GB" sz="700" b="1" i="0" u="none" strike="noStrike" dirty="0">
                          <a:solidFill>
                            <a:srgbClr val="FFFFFF"/>
                          </a:solidFill>
                          <a:effectLst/>
                          <a:latin typeface="Calibri" panose="020F0502020204030204" pitchFamily="34" charset="0"/>
                        </a:rPr>
                        <a:t>Midlands</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London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Manweb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Scottish </a:t>
                      </a:r>
                      <a:br>
                        <a:rPr lang="en-GB" sz="700" b="1" i="0" u="none" strike="noStrike" dirty="0">
                          <a:solidFill>
                            <a:srgbClr val="FFFFFF"/>
                          </a:solidFill>
                          <a:effectLst/>
                          <a:latin typeface="Calibri" panose="020F0502020204030204" pitchFamily="34" charset="0"/>
                        </a:rPr>
                      </a:br>
                      <a:r>
                        <a:rPr lang="en-GB" sz="700" b="1" i="0" u="none" strike="noStrike" dirty="0">
                          <a:solidFill>
                            <a:srgbClr val="FFFFFF"/>
                          </a:solidFill>
                          <a:effectLst/>
                          <a:latin typeface="Calibri" panose="020F0502020204030204" pitchFamily="34" charset="0"/>
                        </a:rPr>
                        <a:t>Hydro</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Scottish </a:t>
                      </a:r>
                      <a:br>
                        <a:rPr lang="en-GB" sz="700" b="1" i="0" u="none" strike="noStrike" dirty="0">
                          <a:solidFill>
                            <a:srgbClr val="FFFFFF"/>
                          </a:solidFill>
                          <a:effectLst/>
                          <a:latin typeface="Calibri" panose="020F0502020204030204" pitchFamily="34" charset="0"/>
                        </a:rPr>
                      </a:br>
                      <a:r>
                        <a:rPr lang="en-GB" sz="700" b="1" i="0" u="none" strike="noStrike" dirty="0">
                          <a:solidFill>
                            <a:srgbClr val="FFFFFF"/>
                          </a:solidFill>
                          <a:effectLst/>
                          <a:latin typeface="Calibri" panose="020F0502020204030204" pitchFamily="34" charset="0"/>
                        </a:rPr>
                        <a:t>power</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err="1">
                          <a:solidFill>
                            <a:srgbClr val="FFFFFF"/>
                          </a:solidFill>
                          <a:effectLst/>
                          <a:latin typeface="Calibri" panose="020F0502020204030204" pitchFamily="34" charset="0"/>
                        </a:rPr>
                        <a:t>Seeboard</a:t>
                      </a:r>
                      <a:endParaRPr lang="en-GB" sz="700" b="1" i="0" u="none" strike="noStrike" dirty="0">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Southern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err="1">
                          <a:solidFill>
                            <a:srgbClr val="FFFFFF"/>
                          </a:solidFill>
                          <a:effectLst/>
                          <a:latin typeface="Calibri" panose="020F0502020204030204" pitchFamily="34" charset="0"/>
                        </a:rPr>
                        <a:t>Swalec</a:t>
                      </a:r>
                      <a:endParaRPr lang="en-GB" sz="700" b="1" i="0" u="none" strike="noStrike" dirty="0">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dirty="0">
                          <a:solidFill>
                            <a:srgbClr val="FFFFFF"/>
                          </a:solidFill>
                          <a:effectLst/>
                          <a:latin typeface="Calibri" panose="020F0502020204030204" pitchFamily="34" charset="0"/>
                        </a:rPr>
                        <a:t>South </a:t>
                      </a:r>
                      <a:br>
                        <a:rPr lang="en-GB" sz="700" b="1" i="0" u="none" strike="noStrike" dirty="0">
                          <a:solidFill>
                            <a:srgbClr val="FFFFFF"/>
                          </a:solidFill>
                          <a:effectLst/>
                          <a:latin typeface="Calibri" panose="020F0502020204030204" pitchFamily="34" charset="0"/>
                        </a:rPr>
                      </a:br>
                      <a:r>
                        <a:rPr lang="en-GB" sz="700" b="1" i="0" u="none" strike="noStrike" dirty="0">
                          <a:solidFill>
                            <a:srgbClr val="FFFFFF"/>
                          </a:solidFill>
                          <a:effectLst/>
                          <a:latin typeface="Calibri" panose="020F0502020204030204" pitchFamily="34" charset="0"/>
                        </a:rPr>
                        <a:t>Western</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Yorkshire</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2462380040"/>
                  </a:ext>
                </a:extLst>
              </a:tr>
              <a:tr h="179695">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Calibri" panose="020F0502020204030204" pitchFamily="34" charset="0"/>
                        </a:rPr>
                        <a:t>10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dirty="0">
                          <a:solidFill>
                            <a:srgbClr val="FFFFFF"/>
                          </a:solidFill>
                          <a:effectLst/>
                          <a:latin typeface="Calibri" panose="020F0502020204030204" pitchFamily="34" charset="0"/>
                        </a:rPr>
                        <a:t>11</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dirty="0">
                          <a:solidFill>
                            <a:srgbClr val="FFFFFF"/>
                          </a:solidFill>
                          <a:effectLst/>
                          <a:latin typeface="Calibri" panose="020F0502020204030204" pitchFamily="34" charset="0"/>
                        </a:rPr>
                        <a:t>12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14</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15</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16</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dirty="0">
                          <a:solidFill>
                            <a:srgbClr val="FFFFFF"/>
                          </a:solidFill>
                          <a:effectLst/>
                          <a:latin typeface="Calibri" panose="020F0502020204030204" pitchFamily="34" charset="0"/>
                        </a:rPr>
                        <a:t>18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19</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dirty="0">
                          <a:solidFill>
                            <a:srgbClr val="FFFFFF"/>
                          </a:solidFill>
                          <a:effectLst/>
                          <a:latin typeface="Calibri" panose="020F0502020204030204" pitchFamily="34" charset="0"/>
                        </a:rPr>
                        <a:t>22</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dirty="0">
                          <a:solidFill>
                            <a:srgbClr val="FFFFFF"/>
                          </a:solidFill>
                          <a:effectLst/>
                          <a:latin typeface="Calibri" panose="020F0502020204030204" pitchFamily="34" charset="0"/>
                        </a:rPr>
                        <a:t>23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1341922407"/>
                  </a:ext>
                </a:extLst>
              </a:tr>
              <a:tr h="179695">
                <a:tc rowSpan="5">
                  <a:txBody>
                    <a:bodyPr/>
                    <a:lstStyle/>
                    <a:p>
                      <a:pPr algn="ctr" fontAlgn="ctr"/>
                      <a:r>
                        <a:rPr lang="en-GB" sz="700" b="0" i="0" u="none" strike="noStrike" dirty="0">
                          <a:solidFill>
                            <a:srgbClr val="FFFFFF"/>
                          </a:solidFill>
                          <a:effectLst/>
                          <a:latin typeface="Calibri" panose="020F0502020204030204" pitchFamily="34" charset="0"/>
                        </a:rPr>
                        <a:t>Profile Class</a:t>
                      </a:r>
                      <a:br>
                        <a:rPr lang="en-GB" sz="700" b="0" i="0" u="none" strike="noStrike" dirty="0">
                          <a:solidFill>
                            <a:srgbClr val="FFFFFF"/>
                          </a:solidFill>
                          <a:effectLst/>
                          <a:latin typeface="Calibri" panose="020F0502020204030204" pitchFamily="34" charset="0"/>
                        </a:rPr>
                      </a:br>
                      <a:r>
                        <a:rPr lang="en-GB" sz="700" b="0" i="0" u="none" strike="noStrike" dirty="0">
                          <a:solidFill>
                            <a:srgbClr val="FFFFFF"/>
                          </a:solidFill>
                          <a:effectLst/>
                          <a:latin typeface="Calibri" panose="020F0502020204030204" pitchFamily="34" charset="0"/>
                        </a:rPr>
                        <a:t>01 – 04</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dirty="0">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9952178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054305623"/>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06953948"/>
                  </a:ext>
                </a:extLst>
              </a:tr>
              <a:tr h="179695">
                <a:tc vMerge="1">
                  <a:txBody>
                    <a:bodyPr/>
                    <a:lstStyle/>
                    <a:p>
                      <a:endParaRPr lang="en-GB"/>
                    </a:p>
                  </a:txBody>
                  <a:tcPr/>
                </a:tc>
                <a:tc>
                  <a:txBody>
                    <a:bodyPr/>
                    <a:lstStyle/>
                    <a:p>
                      <a:pPr algn="l" fontAlgn="b"/>
                      <a:r>
                        <a:rPr lang="en-GB" sz="700" b="0" i="0" u="none" strike="noStrike" dirty="0">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642249216"/>
                  </a:ext>
                </a:extLst>
              </a:tr>
              <a:tr h="185890">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3461145802"/>
                  </a:ext>
                </a:extLst>
              </a:tr>
              <a:tr h="179695">
                <a:tc rowSpan="5">
                  <a:txBody>
                    <a:bodyPr/>
                    <a:lstStyle/>
                    <a:p>
                      <a:pPr algn="ctr" fontAlgn="ctr"/>
                      <a:r>
                        <a:rPr lang="en-GB" sz="700" b="0" i="0" u="none" strike="noStrike" dirty="0">
                          <a:solidFill>
                            <a:srgbClr val="FFFFFF"/>
                          </a:solidFill>
                          <a:effectLst/>
                          <a:latin typeface="Calibri" panose="020F0502020204030204" pitchFamily="34" charset="0"/>
                        </a:rPr>
                        <a:t>Profile Class</a:t>
                      </a:r>
                      <a:br>
                        <a:rPr lang="en-GB" sz="700" b="0" i="0" u="none" strike="noStrike" dirty="0">
                          <a:solidFill>
                            <a:srgbClr val="FFFFFF"/>
                          </a:solidFill>
                          <a:effectLst/>
                          <a:latin typeface="Calibri" panose="020F0502020204030204" pitchFamily="34" charset="0"/>
                        </a:rPr>
                      </a:br>
                      <a:r>
                        <a:rPr lang="en-GB" sz="700" b="0" i="0" u="none" strike="noStrike" dirty="0">
                          <a:solidFill>
                            <a:srgbClr val="FFFFFF"/>
                          </a:solidFill>
                          <a:effectLst/>
                          <a:latin typeface="Calibri" panose="020F0502020204030204" pitchFamily="34" charset="0"/>
                        </a:rPr>
                        <a:t>05 – 08</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5639172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8816322"/>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02253"/>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172407068"/>
                  </a:ext>
                </a:extLst>
              </a:tr>
              <a:tr h="185890">
                <a:tc vMerge="1">
                  <a:txBody>
                    <a:bodyPr/>
                    <a:lstStyle/>
                    <a:p>
                      <a:endParaRPr lang="en-GB"/>
                    </a:p>
                  </a:txBody>
                  <a:tcPr/>
                </a:tc>
                <a:tc>
                  <a:txBody>
                    <a:bodyPr/>
                    <a:lstStyle/>
                    <a:p>
                      <a:pPr algn="l" fontAlgn="b"/>
                      <a:r>
                        <a:rPr lang="en-GB" sz="700" b="0" i="0" u="none" strike="noStrike" dirty="0">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dirty="0">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2143762540"/>
                  </a:ext>
                </a:extLst>
              </a:tr>
            </a:tbl>
          </a:graphicData>
        </a:graphic>
      </p:graphicFrame>
    </p:spTree>
    <p:extLst>
      <p:ext uri="{BB962C8B-B14F-4D97-AF65-F5344CB8AC3E}">
        <p14:creationId xmlns:p14="http://schemas.microsoft.com/office/powerpoint/2010/main" val="40507008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7" ma:contentTypeDescription="Create a new document." ma:contentTypeScope="" ma:versionID="a92706b126f686410f7dd8be22041a13">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8c4c00510551bdf788f4ecf204aedd9d"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60997C-B0E0-4A34-9F35-D320884241BC}">
  <ds:schemaRefs>
    <ds:schemaRef ds:uri="http://schemas.microsoft.com/sharepoint/v3/contenttype/forms"/>
  </ds:schemaRefs>
</ds:datastoreItem>
</file>

<file path=customXml/itemProps2.xml><?xml version="1.0" encoding="utf-8"?>
<ds:datastoreItem xmlns:ds="http://schemas.openxmlformats.org/officeDocument/2006/customXml" ds:itemID="{61FC86A6-E21A-4D61-B188-EFA4396C291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3A378E3-36BE-4C86-BF4F-C1821377C0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c56fac-74db-4097-a212-7317c5c76a41"/>
    <ds:schemaRef ds:uri="e29f695a-c882-4701-9e7b-e5781baa4f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632</TotalTime>
  <Words>642</Words>
  <Application>Microsoft Office PowerPoint</Application>
  <PresentationFormat>A4 Paper (210x297 mm)</PresentationFormat>
  <Paragraphs>249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lastModifiedBy>Tavi Mei</cp:lastModifiedBy>
  <cp:revision>23</cp:revision>
  <dcterms:created xsi:type="dcterms:W3CDTF">2022-07-28T13:21:37Z</dcterms:created>
  <dcterms:modified xsi:type="dcterms:W3CDTF">2023-09-28T15:44:27Z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ies>
</file>