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56" r:id="rId5"/>
    <p:sldId id="265" r:id="rId6"/>
    <p:sldId id="257" r:id="rId7"/>
    <p:sldId id="258" r:id="rId8"/>
    <p:sldId id="260" r:id="rId9"/>
    <p:sldId id="261" r:id="rId10"/>
    <p:sldId id="298" r:id="rId11"/>
    <p:sldId id="263" r:id="rId12"/>
    <p:sldId id="291" r:id="rId13"/>
    <p:sldId id="264" r:id="rId14"/>
    <p:sldId id="266" r:id="rId15"/>
    <p:sldId id="267" r:id="rId16"/>
    <p:sldId id="268" r:id="rId17"/>
    <p:sldId id="269" r:id="rId18"/>
    <p:sldId id="270" r:id="rId19"/>
    <p:sldId id="292" r:id="rId20"/>
    <p:sldId id="271" r:id="rId21"/>
    <p:sldId id="272" r:id="rId22"/>
    <p:sldId id="273" r:id="rId23"/>
    <p:sldId id="274" r:id="rId24"/>
    <p:sldId id="275" r:id="rId25"/>
    <p:sldId id="276" r:id="rId26"/>
    <p:sldId id="293" r:id="rId27"/>
    <p:sldId id="277" r:id="rId28"/>
    <p:sldId id="299" r:id="rId29"/>
    <p:sldId id="296" r:id="rId3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69" userDrawn="1">
          <p15:clr>
            <a:srgbClr val="A4A3A4"/>
          </p15:clr>
        </p15:guide>
        <p15:guide id="3" pos="398" userDrawn="1">
          <p15:clr>
            <a:srgbClr val="A4A3A4"/>
          </p15:clr>
        </p15:guide>
        <p15:guide id="4" orient="horz" pos="436" userDrawn="1">
          <p15:clr>
            <a:srgbClr val="A4A3A4"/>
          </p15:clr>
        </p15:guide>
        <p15:guide id="5" orient="horz" pos="1321" userDrawn="1">
          <p15:clr>
            <a:srgbClr val="A4A3A4"/>
          </p15:clr>
        </p15:guide>
        <p15:guide id="6" orient="horz" pos="709" userDrawn="1">
          <p15:clr>
            <a:srgbClr val="A4A3A4"/>
          </p15:clr>
        </p15:guide>
        <p15:guide id="7" pos="466" userDrawn="1">
          <p15:clr>
            <a:srgbClr val="A4A3A4"/>
          </p15:clr>
        </p15:guide>
        <p15:guide id="9" orient="horz" pos="2500" userDrawn="1">
          <p15:clr>
            <a:srgbClr val="A4A3A4"/>
          </p15:clr>
        </p15:guide>
        <p15:guide id="11" orient="horz" pos="3181" userDrawn="1">
          <p15:clr>
            <a:srgbClr val="A4A3A4"/>
          </p15:clr>
        </p15:guide>
        <p15:guide id="12" pos="2389" userDrawn="1">
          <p15:clr>
            <a:srgbClr val="A4A3A4"/>
          </p15:clr>
        </p15:guide>
        <p15:guide id="13" pos="739" userDrawn="1">
          <p15:clr>
            <a:srgbClr val="A4A3A4"/>
          </p15:clr>
        </p15:guide>
        <p15:guide id="14" pos="4481" userDrawn="1">
          <p15:clr>
            <a:srgbClr val="A4A3A4"/>
          </p15:clr>
        </p15:guide>
        <p15:guide id="15" orient="horz" pos="1774" userDrawn="1">
          <p15:clr>
            <a:srgbClr val="A4A3A4"/>
          </p15:clr>
        </p15:guide>
        <p15:guide id="16" pos="907" userDrawn="1">
          <p15:clr>
            <a:srgbClr val="A4A3A4"/>
          </p15:clr>
        </p15:guide>
        <p15:guide id="17" pos="2644" userDrawn="1">
          <p15:clr>
            <a:srgbClr val="A4A3A4"/>
          </p15:clr>
        </p15:guide>
        <p15:guide id="18" orient="horz" pos="21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Mucci" initials="SM" lastIdx="10" clrIdx="0">
    <p:extLst>
      <p:ext uri="{19B8F6BF-5375-455C-9EA6-DF929625EA0E}">
        <p15:presenceInfo xmlns:p15="http://schemas.microsoft.com/office/powerpoint/2012/main" userId="S::suzanne@departmentofchange.co.uk::9b3d0a20-a2bf-4dcb-b9c5-cd90b537d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5716"/>
    <a:srgbClr val="E85A30"/>
    <a:srgbClr val="F9B01E"/>
    <a:srgbClr val="E7A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7"/>
    <p:restoredTop sz="86327"/>
  </p:normalViewPr>
  <p:slideViewPr>
    <p:cSldViewPr snapToGrid="0">
      <p:cViewPr varScale="1">
        <p:scale>
          <a:sx n="110" d="100"/>
          <a:sy n="110" d="100"/>
        </p:scale>
        <p:origin x="2064" y="168"/>
      </p:cViewPr>
      <p:guideLst>
        <p:guide pos="3369"/>
        <p:guide pos="398"/>
        <p:guide orient="horz" pos="436"/>
        <p:guide orient="horz" pos="1321"/>
        <p:guide orient="horz" pos="709"/>
        <p:guide pos="466"/>
        <p:guide orient="horz" pos="2500"/>
        <p:guide orient="horz" pos="3181"/>
        <p:guide pos="2389"/>
        <p:guide pos="739"/>
        <p:guide pos="4481"/>
        <p:guide orient="horz" pos="1774"/>
        <p:guide pos="907"/>
        <p:guide pos="2644"/>
        <p:guide orient="horz" pos="21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4373E-04FC-1445-A706-1E43809C4BB6}" type="datetimeFigureOut">
              <a:rPr lang="en-US" smtClean="0"/>
              <a:t>6/7/21</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5DDF8-3316-E748-A040-07F557B899CC}" type="slidenum">
              <a:rPr lang="en-US" smtClean="0"/>
              <a:t>‹#›</a:t>
            </a:fld>
            <a:endParaRPr lang="en-US"/>
          </a:p>
        </p:txBody>
      </p:sp>
    </p:spTree>
    <p:extLst>
      <p:ext uri="{BB962C8B-B14F-4D97-AF65-F5344CB8AC3E}">
        <p14:creationId xmlns:p14="http://schemas.microsoft.com/office/powerpoint/2010/main" val="151378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Frutiger LT 45 Light" charset="0"/>
                <a:ea typeface="Frutiger LT 45 Light" charset="0"/>
                <a:cs typeface="Frutiger LT 45 Light" charset="0"/>
              </a:rPr>
              <a:t>Thanks to the Department of Change for creating the original version of this quiz for EDF.</a:t>
            </a:r>
          </a:p>
        </p:txBody>
      </p:sp>
      <p:sp>
        <p:nvSpPr>
          <p:cNvPr id="4" name="Slide Number Placeholder 3"/>
          <p:cNvSpPr>
            <a:spLocks noGrp="1"/>
          </p:cNvSpPr>
          <p:nvPr>
            <p:ph type="sldNum" sz="quarter" idx="10"/>
          </p:nvPr>
        </p:nvSpPr>
        <p:spPr/>
        <p:txBody>
          <a:bodyPr/>
          <a:lstStyle/>
          <a:p>
            <a:fld id="{AE65DDF8-3316-E748-A040-07F557B899CC}" type="slidenum">
              <a:rPr lang="en-US" smtClean="0"/>
              <a:t>1</a:t>
            </a:fld>
            <a:endParaRPr lang="en-US"/>
          </a:p>
        </p:txBody>
      </p:sp>
    </p:spTree>
    <p:extLst>
      <p:ext uri="{BB962C8B-B14F-4D97-AF65-F5344CB8AC3E}">
        <p14:creationId xmlns:p14="http://schemas.microsoft.com/office/powerpoint/2010/main" val="98186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kern="1200" dirty="0">
                <a:solidFill>
                  <a:schemeClr val="tx1"/>
                </a:solidFill>
                <a:effectLst/>
                <a:latin typeface="Calibri"/>
                <a:ea typeface="Frutiger LT 45 Light" charset="0"/>
                <a:cs typeface="Calibri"/>
              </a:rPr>
              <a:t>See the accompanying teachers’ notes for discussion points</a:t>
            </a:r>
          </a:p>
        </p:txBody>
      </p:sp>
      <p:sp>
        <p:nvSpPr>
          <p:cNvPr id="4" name="Slide Number Placeholder 3"/>
          <p:cNvSpPr>
            <a:spLocks noGrp="1"/>
          </p:cNvSpPr>
          <p:nvPr>
            <p:ph type="sldNum" sz="quarter" idx="10"/>
          </p:nvPr>
        </p:nvSpPr>
        <p:spPr/>
        <p:txBody>
          <a:bodyPr/>
          <a:lstStyle/>
          <a:p>
            <a:fld id="{AE65DDF8-3316-E748-A040-07F557B899CC}" type="slidenum">
              <a:rPr lang="en-US" smtClean="0"/>
              <a:t>10</a:t>
            </a:fld>
            <a:endParaRPr lang="en-US"/>
          </a:p>
        </p:txBody>
      </p:sp>
    </p:spTree>
    <p:extLst>
      <p:ext uri="{BB962C8B-B14F-4D97-AF65-F5344CB8AC3E}">
        <p14:creationId xmlns:p14="http://schemas.microsoft.com/office/powerpoint/2010/main" val="141392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65DDF8-3316-E748-A040-07F557B899CC}" type="slidenum">
              <a:rPr lang="en-US" smtClean="0"/>
              <a:t>11</a:t>
            </a:fld>
            <a:endParaRPr lang="en-US"/>
          </a:p>
        </p:txBody>
      </p:sp>
    </p:spTree>
    <p:extLst>
      <p:ext uri="{BB962C8B-B14F-4D97-AF65-F5344CB8AC3E}">
        <p14:creationId xmlns:p14="http://schemas.microsoft.com/office/powerpoint/2010/main" val="280854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want to set the scene… </a:t>
            </a:r>
            <a:r>
              <a:rPr lang="en-US" b="0" dirty="0"/>
              <a:t>Share this fascinating blog with students: </a:t>
            </a:r>
            <a:r>
              <a:rPr lang="en-US" dirty="0"/>
              <a:t>https://</a:t>
            </a:r>
            <a:r>
              <a:rPr lang="en-US" dirty="0" err="1"/>
              <a:t>www.pawprint.eco</a:t>
            </a:r>
            <a:r>
              <a:rPr lang="en-US" dirty="0"/>
              <a:t>/eco-blog/average-carbon-footprint-</a:t>
            </a:r>
            <a:r>
              <a:rPr lang="en-US" dirty="0" err="1"/>
              <a:t>uk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E65DDF8-3316-E748-A040-07F557B899CC}" type="slidenum">
              <a:rPr lang="en-US" smtClean="0"/>
              <a:t>12</a:t>
            </a:fld>
            <a:endParaRPr lang="en-US"/>
          </a:p>
        </p:txBody>
      </p:sp>
    </p:spTree>
    <p:extLst>
      <p:ext uri="{BB962C8B-B14F-4D97-AF65-F5344CB8AC3E}">
        <p14:creationId xmlns:p14="http://schemas.microsoft.com/office/powerpoint/2010/main" val="384427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you want to set the scene… </a:t>
            </a:r>
            <a:r>
              <a:rPr lang="en-US" dirty="0"/>
              <a:t>This </a:t>
            </a:r>
            <a:r>
              <a:rPr lang="en-GB" sz="1200" b="0" i="0" u="none" strike="noStrike" kern="1200" dirty="0">
                <a:solidFill>
                  <a:schemeClr val="tx1"/>
                </a:solidFill>
                <a:effectLst/>
                <a:latin typeface="+mn-lt"/>
                <a:ea typeface="+mn-ea"/>
                <a:cs typeface="+mn-cs"/>
              </a:rPr>
              <a:t>analysis from the Guardian examines how much CO</a:t>
            </a:r>
            <a:r>
              <a:rPr lang="en-GB" sz="1200" b="0" i="0" u="none" strike="noStrike" kern="1200" baseline="-250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one return flight generates: </a:t>
            </a:r>
            <a:r>
              <a:rPr lang="en-US" dirty="0"/>
              <a:t>https://</a:t>
            </a:r>
            <a:r>
              <a:rPr lang="en-US" dirty="0" err="1"/>
              <a:t>www.theguardian.com</a:t>
            </a:r>
            <a:r>
              <a:rPr lang="en-US" dirty="0"/>
              <a:t>/environment/ng-interactive/2019/</a:t>
            </a:r>
            <a:r>
              <a:rPr lang="en-US" dirty="0" err="1"/>
              <a:t>jul</a:t>
            </a:r>
            <a:r>
              <a:rPr lang="en-US" dirty="0"/>
              <a:t>/19/carbon-calculator-how-taking-one-flight-emits-as-much-as-many-people-do-in-a-year</a:t>
            </a:r>
          </a:p>
        </p:txBody>
      </p:sp>
      <p:sp>
        <p:nvSpPr>
          <p:cNvPr id="4" name="Slide Number Placeholder 3"/>
          <p:cNvSpPr>
            <a:spLocks noGrp="1"/>
          </p:cNvSpPr>
          <p:nvPr>
            <p:ph type="sldNum" sz="quarter" idx="10"/>
          </p:nvPr>
        </p:nvSpPr>
        <p:spPr/>
        <p:txBody>
          <a:bodyPr/>
          <a:lstStyle/>
          <a:p>
            <a:fld id="{AE65DDF8-3316-E748-A040-07F557B899CC}" type="slidenum">
              <a:rPr lang="en-US" smtClean="0"/>
              <a:t>13</a:t>
            </a:fld>
            <a:endParaRPr lang="en-US"/>
          </a:p>
        </p:txBody>
      </p:sp>
    </p:spTree>
    <p:extLst>
      <p:ext uri="{BB962C8B-B14F-4D97-AF65-F5344CB8AC3E}">
        <p14:creationId xmlns:p14="http://schemas.microsoft.com/office/powerpoint/2010/main" val="203242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want to set the scene… </a:t>
            </a:r>
            <a:r>
              <a:rPr lang="en-US" b="0" dirty="0"/>
              <a:t>This site has lots of useful information and includes a carbon footprint calculator too: </a:t>
            </a:r>
            <a:r>
              <a:rPr lang="en-US" dirty="0"/>
              <a:t>https://</a:t>
            </a:r>
            <a:r>
              <a:rPr lang="en-US" dirty="0" err="1"/>
              <a:t>www.nature.org</a:t>
            </a:r>
            <a:r>
              <a:rPr lang="en-US" dirty="0"/>
              <a:t>/</a:t>
            </a:r>
            <a:r>
              <a:rPr lang="en-US" dirty="0" err="1"/>
              <a:t>en</a:t>
            </a:r>
            <a:r>
              <a:rPr lang="en-US" dirty="0"/>
              <a:t>-us/get-involved/how-to-help/carbon-footprint-calculator/</a:t>
            </a:r>
          </a:p>
        </p:txBody>
      </p:sp>
      <p:sp>
        <p:nvSpPr>
          <p:cNvPr id="4" name="Slide Number Placeholder 3"/>
          <p:cNvSpPr>
            <a:spLocks noGrp="1"/>
          </p:cNvSpPr>
          <p:nvPr>
            <p:ph type="sldNum" sz="quarter" idx="10"/>
          </p:nvPr>
        </p:nvSpPr>
        <p:spPr/>
        <p:txBody>
          <a:bodyPr/>
          <a:lstStyle/>
          <a:p>
            <a:fld id="{AE65DDF8-3316-E748-A040-07F557B899CC}" type="slidenum">
              <a:rPr lang="en-US" smtClean="0"/>
              <a:t>14</a:t>
            </a:fld>
            <a:endParaRPr lang="en-US"/>
          </a:p>
        </p:txBody>
      </p:sp>
    </p:spTree>
    <p:extLst>
      <p:ext uri="{BB962C8B-B14F-4D97-AF65-F5344CB8AC3E}">
        <p14:creationId xmlns:p14="http://schemas.microsoft.com/office/powerpoint/2010/main" val="259229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you want to set the scene</a:t>
            </a:r>
            <a:r>
              <a:rPr lang="en-GB" b="1" dirty="0"/>
              <a:t>… </a:t>
            </a:r>
            <a:r>
              <a:rPr lang="en-GB" b="0" dirty="0"/>
              <a:t>Look at this article and scroll down to the pie chart for the breakdown of stats: https://</a:t>
            </a:r>
            <a:r>
              <a:rPr lang="en-GB" b="0" dirty="0" err="1"/>
              <a:t>www.pawprint.eco</a:t>
            </a:r>
            <a:r>
              <a:rPr lang="en-GB" b="0" dirty="0"/>
              <a:t>/eco-blog/average-carbon-footprint-globally</a:t>
            </a:r>
            <a:endParaRPr lang="en-US" dirty="0"/>
          </a:p>
        </p:txBody>
      </p:sp>
      <p:sp>
        <p:nvSpPr>
          <p:cNvPr id="4" name="Slide Number Placeholder 3"/>
          <p:cNvSpPr>
            <a:spLocks noGrp="1"/>
          </p:cNvSpPr>
          <p:nvPr>
            <p:ph type="sldNum" sz="quarter" idx="10"/>
          </p:nvPr>
        </p:nvSpPr>
        <p:spPr/>
        <p:txBody>
          <a:bodyPr/>
          <a:lstStyle/>
          <a:p>
            <a:fld id="{AE65DDF8-3316-E748-A040-07F557B899CC}" type="slidenum">
              <a:rPr lang="en-US" smtClean="0"/>
              <a:t>15</a:t>
            </a:fld>
            <a:endParaRPr lang="en-US"/>
          </a:p>
        </p:txBody>
      </p:sp>
    </p:spTree>
    <p:extLst>
      <p:ext uri="{BB962C8B-B14F-4D97-AF65-F5344CB8AC3E}">
        <p14:creationId xmlns:p14="http://schemas.microsoft.com/office/powerpoint/2010/main" val="136743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NB: Some sources put the average British person’s footprint at 9 </a:t>
            </a:r>
            <a:r>
              <a:rPr lang="en-US" dirty="0" err="1"/>
              <a:t>tonnes</a:t>
            </a:r>
            <a:r>
              <a:rPr lang="en-US" dirty="0"/>
              <a:t> per person, but this only takes into account emissions caused in this country. If we include the emissions involved in manufacturing and importing consumer goods, this rises to 13 </a:t>
            </a:r>
            <a:r>
              <a:rPr lang="en-US" dirty="0" err="1"/>
              <a:t>tonnes</a:t>
            </a:r>
            <a:r>
              <a:rPr lang="en-US" dirty="0"/>
              <a:t> of CO</a:t>
            </a:r>
            <a:r>
              <a:rPr lang="en-US" baseline="-25000" dirty="0"/>
              <a:t>2</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AE65DDF8-3316-E748-A040-07F557B899CC}" type="slidenum">
              <a:rPr lang="en-US" smtClean="0"/>
              <a:t>16</a:t>
            </a:fld>
            <a:endParaRPr lang="en-US"/>
          </a:p>
        </p:txBody>
      </p:sp>
    </p:spTree>
    <p:extLst>
      <p:ext uri="{BB962C8B-B14F-4D97-AF65-F5344CB8AC3E}">
        <p14:creationId xmlns:p14="http://schemas.microsoft.com/office/powerpoint/2010/main" val="3219652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GB" sz="1000" kern="1200">
              <a:solidFill>
                <a:schemeClr val="tx1"/>
              </a:solidFill>
              <a:effectLst/>
              <a:latin typeface="Frutiger LT 45 Light" panose="020B0500000000000000" pitchFamily="34" charset="0"/>
            </a:endParaRPr>
          </a:p>
        </p:txBody>
      </p:sp>
      <p:sp>
        <p:nvSpPr>
          <p:cNvPr id="4" name="Slide Number Placeholder 3"/>
          <p:cNvSpPr>
            <a:spLocks noGrp="1"/>
          </p:cNvSpPr>
          <p:nvPr>
            <p:ph type="sldNum" sz="quarter" idx="10"/>
          </p:nvPr>
        </p:nvSpPr>
        <p:spPr/>
        <p:txBody>
          <a:bodyPr/>
          <a:lstStyle/>
          <a:p>
            <a:fld id="{AE65DDF8-3316-E748-A040-07F557B899CC}" type="slidenum">
              <a:rPr lang="en-US" smtClean="0"/>
              <a:t>17</a:t>
            </a:fld>
            <a:endParaRPr lang="en-US"/>
          </a:p>
        </p:txBody>
      </p:sp>
    </p:spTree>
    <p:extLst>
      <p:ext uri="{BB962C8B-B14F-4D97-AF65-F5344CB8AC3E}">
        <p14:creationId xmlns:p14="http://schemas.microsoft.com/office/powerpoint/2010/main" val="1748628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65DDF8-3316-E748-A040-07F557B899CC}" type="slidenum">
              <a:rPr lang="en-US" smtClean="0"/>
              <a:t>18</a:t>
            </a:fld>
            <a:endParaRPr lang="en-US"/>
          </a:p>
        </p:txBody>
      </p:sp>
    </p:spTree>
    <p:extLst>
      <p:ext uri="{BB962C8B-B14F-4D97-AF65-F5344CB8AC3E}">
        <p14:creationId xmlns:p14="http://schemas.microsoft.com/office/powerpoint/2010/main" val="1164997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set the scene… </a:t>
            </a:r>
            <a:r>
              <a:rPr lang="en-US" dirty="0"/>
              <a:t>The Energy Saving Trust’s blog on net zero and how we can reach it has lots of useful information presented in an easy-to-understand format: https://</a:t>
            </a:r>
            <a:r>
              <a:rPr lang="en-US" dirty="0" err="1"/>
              <a:t>energysavingtrust.org.uk</a:t>
            </a:r>
            <a:r>
              <a:rPr lang="en-US" dirty="0"/>
              <a:t>/what-is-net-zero-and-how-can-we-get-there/</a:t>
            </a:r>
          </a:p>
          <a:p>
            <a:endParaRPr lang="en-US" dirty="0"/>
          </a:p>
        </p:txBody>
      </p:sp>
      <p:sp>
        <p:nvSpPr>
          <p:cNvPr id="4" name="Slide Number Placeholder 3"/>
          <p:cNvSpPr>
            <a:spLocks noGrp="1"/>
          </p:cNvSpPr>
          <p:nvPr>
            <p:ph type="sldNum" sz="quarter" idx="10"/>
          </p:nvPr>
        </p:nvSpPr>
        <p:spPr/>
        <p:txBody>
          <a:bodyPr/>
          <a:lstStyle/>
          <a:p>
            <a:fld id="{AE65DDF8-3316-E748-A040-07F557B899CC}" type="slidenum">
              <a:rPr lang="en-US" smtClean="0"/>
              <a:t>19</a:t>
            </a:fld>
            <a:endParaRPr lang="en-US"/>
          </a:p>
        </p:txBody>
      </p:sp>
    </p:spTree>
    <p:extLst>
      <p:ext uri="{BB962C8B-B14F-4D97-AF65-F5344CB8AC3E}">
        <p14:creationId xmlns:p14="http://schemas.microsoft.com/office/powerpoint/2010/main" val="282984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a:solidFill>
                <a:schemeClr val="tx1"/>
              </a:solidFill>
              <a:effectLst/>
              <a:latin typeface="Frutiger LT 45 Light" charset="0"/>
              <a:ea typeface="Frutiger LT 45 Light" charset="0"/>
              <a:cs typeface="Frutiger LT 45 Light" charset="0"/>
            </a:endParaRPr>
          </a:p>
        </p:txBody>
      </p:sp>
      <p:sp>
        <p:nvSpPr>
          <p:cNvPr id="4" name="Slide Number Placeholder 3"/>
          <p:cNvSpPr>
            <a:spLocks noGrp="1"/>
          </p:cNvSpPr>
          <p:nvPr>
            <p:ph type="sldNum" sz="quarter" idx="10"/>
          </p:nvPr>
        </p:nvSpPr>
        <p:spPr/>
        <p:txBody>
          <a:bodyPr/>
          <a:lstStyle/>
          <a:p>
            <a:fld id="{AE65DDF8-3316-E748-A040-07F557B899CC}" type="slidenum">
              <a:rPr lang="en-US" smtClean="0"/>
              <a:t>2</a:t>
            </a:fld>
            <a:endParaRPr lang="en-US"/>
          </a:p>
        </p:txBody>
      </p:sp>
    </p:spTree>
    <p:extLst>
      <p:ext uri="{BB962C8B-B14F-4D97-AF65-F5344CB8AC3E}">
        <p14:creationId xmlns:p14="http://schemas.microsoft.com/office/powerpoint/2010/main" val="78136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set the scene… </a:t>
            </a:r>
            <a:r>
              <a:rPr lang="en-US" b="0" dirty="0"/>
              <a:t>Revisit the Energy Saving Trust blog if you’ve not shared this already: </a:t>
            </a:r>
            <a:r>
              <a:rPr lang="en-US" dirty="0"/>
              <a:t>https://</a:t>
            </a:r>
            <a:r>
              <a:rPr lang="en-US" dirty="0" err="1"/>
              <a:t>energysavingtrust.org.uk</a:t>
            </a:r>
            <a:r>
              <a:rPr lang="en-US" dirty="0"/>
              <a:t>/what-is-net-zero-and-how-can-we-get-there/</a:t>
            </a:r>
          </a:p>
          <a:p>
            <a:endParaRPr lang="en-US" b="0" dirty="0"/>
          </a:p>
        </p:txBody>
      </p:sp>
      <p:sp>
        <p:nvSpPr>
          <p:cNvPr id="4" name="Slide Number Placeholder 3"/>
          <p:cNvSpPr>
            <a:spLocks noGrp="1"/>
          </p:cNvSpPr>
          <p:nvPr>
            <p:ph type="sldNum" sz="quarter" idx="10"/>
          </p:nvPr>
        </p:nvSpPr>
        <p:spPr/>
        <p:txBody>
          <a:bodyPr/>
          <a:lstStyle/>
          <a:p>
            <a:fld id="{AE65DDF8-3316-E748-A040-07F557B899CC}" type="slidenum">
              <a:rPr lang="en-US" smtClean="0"/>
              <a:t>20</a:t>
            </a:fld>
            <a:endParaRPr lang="en-US"/>
          </a:p>
        </p:txBody>
      </p:sp>
    </p:spTree>
    <p:extLst>
      <p:ext uri="{BB962C8B-B14F-4D97-AF65-F5344CB8AC3E}">
        <p14:creationId xmlns:p14="http://schemas.microsoft.com/office/powerpoint/2010/main" val="576512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set the scene… </a:t>
            </a:r>
            <a:r>
              <a:rPr lang="en-US" b="0" dirty="0"/>
              <a:t>See the notes in the previous slides.</a:t>
            </a:r>
            <a:endParaRPr lang="en-US" dirty="0"/>
          </a:p>
        </p:txBody>
      </p:sp>
      <p:sp>
        <p:nvSpPr>
          <p:cNvPr id="4" name="Slide Number Placeholder 3"/>
          <p:cNvSpPr>
            <a:spLocks noGrp="1"/>
          </p:cNvSpPr>
          <p:nvPr>
            <p:ph type="sldNum" sz="quarter" idx="10"/>
          </p:nvPr>
        </p:nvSpPr>
        <p:spPr/>
        <p:txBody>
          <a:bodyPr/>
          <a:lstStyle/>
          <a:p>
            <a:fld id="{AE65DDF8-3316-E748-A040-07F557B899CC}" type="slidenum">
              <a:rPr lang="en-US" smtClean="0"/>
              <a:t>21</a:t>
            </a:fld>
            <a:endParaRPr lang="en-US"/>
          </a:p>
        </p:txBody>
      </p:sp>
    </p:spTree>
    <p:extLst>
      <p:ext uri="{BB962C8B-B14F-4D97-AF65-F5344CB8AC3E}">
        <p14:creationId xmlns:p14="http://schemas.microsoft.com/office/powerpoint/2010/main" val="210919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 This is a trick question! (See the next slide)</a:t>
            </a:r>
          </a:p>
        </p:txBody>
      </p:sp>
      <p:sp>
        <p:nvSpPr>
          <p:cNvPr id="4" name="Slide Number Placeholder 3"/>
          <p:cNvSpPr>
            <a:spLocks noGrp="1"/>
          </p:cNvSpPr>
          <p:nvPr>
            <p:ph type="sldNum" sz="quarter" idx="10"/>
          </p:nvPr>
        </p:nvSpPr>
        <p:spPr/>
        <p:txBody>
          <a:bodyPr/>
          <a:lstStyle/>
          <a:p>
            <a:fld id="{AE65DDF8-3316-E748-A040-07F557B899CC}" type="slidenum">
              <a:rPr lang="en-US" smtClean="0"/>
              <a:t>22</a:t>
            </a:fld>
            <a:endParaRPr lang="en-US"/>
          </a:p>
        </p:txBody>
      </p:sp>
    </p:spTree>
    <p:extLst>
      <p:ext uri="{BB962C8B-B14F-4D97-AF65-F5344CB8AC3E}">
        <p14:creationId xmlns:p14="http://schemas.microsoft.com/office/powerpoint/2010/main" val="3120921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Note to Question 1: </a:t>
            </a:r>
            <a:r>
              <a:rPr lang="en-GB" dirty="0"/>
              <a:t>Simply offsetting all our carbon emissions isn't enough. Many carbon offsetting schemes have sprung up in recent years, promising to compensate for emissions through tree planting programmes. This has become associated with ‘greenwashing’, allowing businesses to claim to be low carbon without materially reducing their emissions. True Net Zero is about reducing emissions to a minimum and balancing anything we do emit by removing carbon from the atmosphere using carbon sinks or carbon storage technology.</a:t>
            </a:r>
            <a:endParaRPr lang="en-GB"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AE65DDF8-3316-E748-A040-07F557B899CC}" type="slidenum">
              <a:rPr lang="en-US" smtClean="0"/>
              <a:t>23</a:t>
            </a:fld>
            <a:endParaRPr lang="en-US"/>
          </a:p>
        </p:txBody>
      </p:sp>
    </p:spTree>
    <p:extLst>
      <p:ext uri="{BB962C8B-B14F-4D97-AF65-F5344CB8AC3E}">
        <p14:creationId xmlns:p14="http://schemas.microsoft.com/office/powerpoint/2010/main" val="2360112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AE65DDF8-3316-E748-A040-07F557B899CC}" type="slidenum">
              <a:rPr lang="en-US" smtClean="0"/>
              <a:t>24</a:t>
            </a:fld>
            <a:endParaRPr lang="en-US"/>
          </a:p>
        </p:txBody>
      </p:sp>
    </p:spTree>
    <p:extLst>
      <p:ext uri="{BB962C8B-B14F-4D97-AF65-F5344CB8AC3E}">
        <p14:creationId xmlns:p14="http://schemas.microsoft.com/office/powerpoint/2010/main" val="377215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E65DDF8-3316-E748-A040-07F557B899CC}" type="slidenum">
              <a:rPr lang="en-US" smtClean="0"/>
              <a:t>25</a:t>
            </a:fld>
            <a:endParaRPr lang="en-US"/>
          </a:p>
        </p:txBody>
      </p:sp>
    </p:spTree>
    <p:extLst>
      <p:ext uri="{BB962C8B-B14F-4D97-AF65-F5344CB8AC3E}">
        <p14:creationId xmlns:p14="http://schemas.microsoft.com/office/powerpoint/2010/main" val="2341394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Frutiger LT 45 Light" panose="020B0500000000000000" pitchFamily="34" charset="0"/>
                <a:ea typeface="Frutiger LT 45 Light" charset="0"/>
                <a:cs typeface="Frutiger LT 45 Light" charset="0"/>
              </a:rPr>
              <a:t>You’ve reached the end of the quiz! To find more curriculum and careers-linked teaching resources, visit </a:t>
            </a:r>
            <a:r>
              <a:rPr lang="en-GB" sz="1000" kern="1200" dirty="0" err="1">
                <a:solidFill>
                  <a:schemeClr val="tx1"/>
                </a:solidFill>
                <a:effectLst/>
                <a:latin typeface="Frutiger LT 45 Light" panose="020B0500000000000000" pitchFamily="34" charset="0"/>
                <a:ea typeface="Frutiger LT 45 Light" charset="0"/>
                <a:cs typeface="Frutiger LT 45 Light" charset="0"/>
              </a:rPr>
              <a:t>www.edfenergy.com</a:t>
            </a:r>
            <a:r>
              <a:rPr lang="en-GB" sz="1000" kern="1200" dirty="0">
                <a:solidFill>
                  <a:schemeClr val="tx1"/>
                </a:solidFill>
                <a:effectLst/>
                <a:latin typeface="Frutiger LT 45 Light" panose="020B0500000000000000" pitchFamily="34" charset="0"/>
                <a:ea typeface="Frutiger LT 45 Light" charset="0"/>
                <a:cs typeface="Frutiger LT 45 Light" charset="0"/>
              </a:rPr>
              <a:t>/</a:t>
            </a:r>
            <a:r>
              <a:rPr lang="en-GB" sz="1000" kern="1200" dirty="0" err="1">
                <a:solidFill>
                  <a:schemeClr val="tx1"/>
                </a:solidFill>
                <a:effectLst/>
                <a:latin typeface="Frutiger LT 45 Light" panose="020B0500000000000000" pitchFamily="34" charset="0"/>
                <a:ea typeface="Frutiger LT 45 Light" charset="0"/>
                <a:cs typeface="Frutiger LT 45 Light" charset="0"/>
              </a:rPr>
              <a:t>hpcinspire#resources</a:t>
            </a:r>
            <a:endParaRPr lang="en-GB" sz="1000" kern="1200" dirty="0">
              <a:solidFill>
                <a:schemeClr val="tx1"/>
              </a:solidFill>
              <a:effectLst/>
              <a:latin typeface="Frutiger LT 45 Light" panose="020B0500000000000000" pitchFamily="34" charset="0"/>
              <a:ea typeface="Frutiger LT 45 Light" charset="0"/>
              <a:cs typeface="Frutiger LT 45 Light" charset="0"/>
            </a:endParaRPr>
          </a:p>
          <a:p>
            <a:endParaRPr lang="en-GB" sz="1000" kern="1200" dirty="0">
              <a:solidFill>
                <a:schemeClr val="tx1"/>
              </a:solidFill>
              <a:effectLst/>
              <a:latin typeface="Frutiger LT 45 Light" panose="020B0500000000000000" pitchFamily="34" charset="0"/>
              <a:ea typeface="Frutiger LT 45 Light" charset="0"/>
              <a:cs typeface="Frutiger LT 45 Light" charset="0"/>
            </a:endParaRPr>
          </a:p>
          <a:p>
            <a:r>
              <a:rPr lang="en-GB" sz="1000" kern="1200" dirty="0">
                <a:solidFill>
                  <a:schemeClr val="tx1"/>
                </a:solidFill>
                <a:effectLst/>
                <a:latin typeface="Frutiger LT 45 Light" panose="020B0500000000000000" pitchFamily="34" charset="0"/>
                <a:ea typeface="Frutiger LT 45 Light" charset="0"/>
                <a:cs typeface="Frutiger LT 45 Light" charset="0"/>
              </a:rPr>
              <a:t>And we’d really appreciate it if you could share your feedback on this activity at https://</a:t>
            </a:r>
            <a:r>
              <a:rPr lang="en-GB" sz="1000" kern="1200" dirty="0" err="1">
                <a:solidFill>
                  <a:schemeClr val="tx1"/>
                </a:solidFill>
                <a:effectLst/>
                <a:latin typeface="Frutiger LT 45 Light" panose="020B0500000000000000" pitchFamily="34" charset="0"/>
                <a:ea typeface="Frutiger LT 45 Light" charset="0"/>
                <a:cs typeface="Frutiger LT 45 Light" charset="0"/>
              </a:rPr>
              <a:t>www.surveymonkey.co.uk</a:t>
            </a:r>
            <a:r>
              <a:rPr lang="en-GB" sz="1000" kern="1200" dirty="0">
                <a:solidFill>
                  <a:schemeClr val="tx1"/>
                </a:solidFill>
                <a:effectLst/>
                <a:latin typeface="Frutiger LT 45 Light" panose="020B0500000000000000" pitchFamily="34" charset="0"/>
                <a:ea typeface="Frutiger LT 45 Light" charset="0"/>
                <a:cs typeface="Frutiger LT 45 Light" charset="0"/>
              </a:rPr>
              <a:t>/r/</a:t>
            </a:r>
            <a:r>
              <a:rPr lang="en-GB" sz="1000" kern="1200" dirty="0" err="1">
                <a:solidFill>
                  <a:schemeClr val="tx1"/>
                </a:solidFill>
                <a:effectLst/>
                <a:latin typeface="Frutiger LT 45 Light" panose="020B0500000000000000" pitchFamily="34" charset="0"/>
                <a:ea typeface="Frutiger LT 45 Light" charset="0"/>
                <a:cs typeface="Frutiger LT 45 Light" charset="0"/>
              </a:rPr>
              <a:t>HPCInspire</a:t>
            </a:r>
            <a:endParaRPr lang="en-GB" sz="1000" kern="1200" dirty="0">
              <a:solidFill>
                <a:schemeClr val="tx1"/>
              </a:solidFill>
              <a:effectLst/>
              <a:latin typeface="Frutiger LT 45 Light" panose="020B0500000000000000" pitchFamily="34" charset="0"/>
              <a:ea typeface="Frutiger LT 45 Light" charset="0"/>
              <a:cs typeface="Frutiger LT 45 Light" charset="0"/>
            </a:endParaRPr>
          </a:p>
        </p:txBody>
      </p:sp>
      <p:sp>
        <p:nvSpPr>
          <p:cNvPr id="4" name="Slide Number Placeholder 3"/>
          <p:cNvSpPr>
            <a:spLocks noGrp="1"/>
          </p:cNvSpPr>
          <p:nvPr>
            <p:ph type="sldNum" sz="quarter" idx="10"/>
          </p:nvPr>
        </p:nvSpPr>
        <p:spPr/>
        <p:txBody>
          <a:bodyPr/>
          <a:lstStyle/>
          <a:p>
            <a:fld id="{AE65DDF8-3316-E748-A040-07F557B899CC}" type="slidenum">
              <a:rPr lang="en-US" smtClean="0"/>
              <a:t>26</a:t>
            </a:fld>
            <a:endParaRPr lang="en-US"/>
          </a:p>
        </p:txBody>
      </p:sp>
    </p:spTree>
    <p:extLst>
      <p:ext uri="{BB962C8B-B14F-4D97-AF65-F5344CB8AC3E}">
        <p14:creationId xmlns:p14="http://schemas.microsoft.com/office/powerpoint/2010/main" val="121432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quote from the great Sir David Attenborough.</a:t>
            </a:r>
            <a:endParaRPr lang="en-US" dirty="0"/>
          </a:p>
          <a:p>
            <a:r>
              <a:rPr lang="en-GB" dirty="0"/>
              <a:t> </a:t>
            </a:r>
            <a:endParaRPr lang="en-US" dirty="0"/>
          </a:p>
          <a:p>
            <a:r>
              <a:rPr lang="en-GB" dirty="0"/>
              <a:t>This quiz is about understanding how climate change could affect us – but also, what we can do about it.</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AE65DDF8-3316-E748-A040-07F557B899CC}" type="slidenum">
              <a:rPr lang="en-US" smtClean="0"/>
              <a:t>3</a:t>
            </a:fld>
            <a:endParaRPr lang="en-US"/>
          </a:p>
        </p:txBody>
      </p:sp>
    </p:spTree>
    <p:extLst>
      <p:ext uri="{BB962C8B-B14F-4D97-AF65-F5344CB8AC3E}">
        <p14:creationId xmlns:p14="http://schemas.microsoft.com/office/powerpoint/2010/main" val="27810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65DDF8-3316-E748-A040-07F557B899CC}" type="slidenum">
              <a:rPr lang="en-US" smtClean="0"/>
              <a:t>4</a:t>
            </a:fld>
            <a:endParaRPr lang="en-US"/>
          </a:p>
        </p:txBody>
      </p:sp>
    </p:spTree>
    <p:extLst>
      <p:ext uri="{BB962C8B-B14F-4D97-AF65-F5344CB8AC3E}">
        <p14:creationId xmlns:p14="http://schemas.microsoft.com/office/powerpoint/2010/main" val="113776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want to set the scene… </a:t>
            </a:r>
            <a:r>
              <a:rPr lang="en-US" dirty="0"/>
              <a:t>Share this article from Nasa (https://</a:t>
            </a:r>
            <a:r>
              <a:rPr lang="en-US" dirty="0" err="1"/>
              <a:t>earthobservatory.nasa.gov</a:t>
            </a:r>
            <a:r>
              <a:rPr lang="en-US" dirty="0"/>
              <a:t>/world-of-change/global-temperatures) with students, which also has a short animation showing how much the world has warmed up since 1880.</a:t>
            </a:r>
          </a:p>
        </p:txBody>
      </p:sp>
      <p:sp>
        <p:nvSpPr>
          <p:cNvPr id="4" name="Slide Number Placeholder 3"/>
          <p:cNvSpPr>
            <a:spLocks noGrp="1"/>
          </p:cNvSpPr>
          <p:nvPr>
            <p:ph type="sldNum" sz="quarter" idx="10"/>
          </p:nvPr>
        </p:nvSpPr>
        <p:spPr/>
        <p:txBody>
          <a:bodyPr/>
          <a:lstStyle/>
          <a:p>
            <a:fld id="{AE65DDF8-3316-E748-A040-07F557B899CC}" type="slidenum">
              <a:rPr lang="en-US" smtClean="0"/>
              <a:t>5</a:t>
            </a:fld>
            <a:endParaRPr lang="en-US"/>
          </a:p>
        </p:txBody>
      </p:sp>
    </p:spTree>
    <p:extLst>
      <p:ext uri="{BB962C8B-B14F-4D97-AF65-F5344CB8AC3E}">
        <p14:creationId xmlns:p14="http://schemas.microsoft.com/office/powerpoint/2010/main" val="198572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want to set the scene… </a:t>
            </a:r>
            <a:r>
              <a:rPr lang="en-US" dirty="0"/>
              <a:t>Share this article from BBC News – it features lots of useful context and graphs to explain what’s happening visually: https://</a:t>
            </a:r>
            <a:r>
              <a:rPr lang="en-US" dirty="0" err="1"/>
              <a:t>www.bbc.co.uk</a:t>
            </a:r>
            <a:r>
              <a:rPr lang="en-US" dirty="0"/>
              <a:t>/news/science-environment-46384067</a:t>
            </a:r>
          </a:p>
        </p:txBody>
      </p:sp>
      <p:sp>
        <p:nvSpPr>
          <p:cNvPr id="4" name="Slide Number Placeholder 3"/>
          <p:cNvSpPr>
            <a:spLocks noGrp="1"/>
          </p:cNvSpPr>
          <p:nvPr>
            <p:ph type="sldNum" sz="quarter" idx="10"/>
          </p:nvPr>
        </p:nvSpPr>
        <p:spPr/>
        <p:txBody>
          <a:bodyPr/>
          <a:lstStyle/>
          <a:p>
            <a:fld id="{AE65DDF8-3316-E748-A040-07F557B899CC}" type="slidenum">
              <a:rPr lang="en-US" smtClean="0"/>
              <a:t>6</a:t>
            </a:fld>
            <a:endParaRPr lang="en-US"/>
          </a:p>
        </p:txBody>
      </p:sp>
    </p:spTree>
    <p:extLst>
      <p:ext uri="{BB962C8B-B14F-4D97-AF65-F5344CB8AC3E}">
        <p14:creationId xmlns:p14="http://schemas.microsoft.com/office/powerpoint/2010/main" val="162243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want to set the scene… </a:t>
            </a:r>
            <a:r>
              <a:rPr lang="en-US" dirty="0"/>
              <a:t>Share this URL: https://</a:t>
            </a:r>
            <a:r>
              <a:rPr lang="en-US" dirty="0" err="1"/>
              <a:t>coastal.climatecentral.org</a:t>
            </a:r>
            <a:r>
              <a:rPr lang="en-US" dirty="0"/>
              <a:t> Use the toggle and zoom functionality to see which areas will be underwater by 2100.</a:t>
            </a:r>
          </a:p>
        </p:txBody>
      </p:sp>
      <p:sp>
        <p:nvSpPr>
          <p:cNvPr id="4" name="Slide Number Placeholder 3"/>
          <p:cNvSpPr>
            <a:spLocks noGrp="1"/>
          </p:cNvSpPr>
          <p:nvPr>
            <p:ph type="sldNum" sz="quarter" idx="10"/>
          </p:nvPr>
        </p:nvSpPr>
        <p:spPr/>
        <p:txBody>
          <a:bodyPr/>
          <a:lstStyle/>
          <a:p>
            <a:fld id="{AE65DDF8-3316-E748-A040-07F557B899CC}" type="slidenum">
              <a:rPr lang="en-US" smtClean="0"/>
              <a:t>7</a:t>
            </a:fld>
            <a:endParaRPr lang="en-US"/>
          </a:p>
        </p:txBody>
      </p:sp>
    </p:spTree>
    <p:extLst>
      <p:ext uri="{BB962C8B-B14F-4D97-AF65-F5344CB8AC3E}">
        <p14:creationId xmlns:p14="http://schemas.microsoft.com/office/powerpoint/2010/main" val="383189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you want to set the scene… </a:t>
            </a:r>
            <a:r>
              <a:rPr lang="en-US" dirty="0"/>
              <a:t>Refer back to this article, if needed, from BBC News: https://</a:t>
            </a:r>
            <a:r>
              <a:rPr lang="en-US" dirty="0" err="1"/>
              <a:t>www.bbc.co.uk</a:t>
            </a:r>
            <a:r>
              <a:rPr lang="en-US" dirty="0"/>
              <a:t>/news/science-environment-46384067</a:t>
            </a:r>
          </a:p>
          <a:p>
            <a:endParaRPr lang="en-US" dirty="0"/>
          </a:p>
        </p:txBody>
      </p:sp>
      <p:sp>
        <p:nvSpPr>
          <p:cNvPr id="4" name="Slide Number Placeholder 3"/>
          <p:cNvSpPr>
            <a:spLocks noGrp="1"/>
          </p:cNvSpPr>
          <p:nvPr>
            <p:ph type="sldNum" sz="quarter" idx="10"/>
          </p:nvPr>
        </p:nvSpPr>
        <p:spPr/>
        <p:txBody>
          <a:bodyPr/>
          <a:lstStyle/>
          <a:p>
            <a:fld id="{AE65DDF8-3316-E748-A040-07F557B899CC}" type="slidenum">
              <a:rPr lang="en-US" smtClean="0"/>
              <a:t>8</a:t>
            </a:fld>
            <a:endParaRPr lang="en-US"/>
          </a:p>
        </p:txBody>
      </p:sp>
    </p:spTree>
    <p:extLst>
      <p:ext uri="{BB962C8B-B14F-4D97-AF65-F5344CB8AC3E}">
        <p14:creationId xmlns:p14="http://schemas.microsoft.com/office/powerpoint/2010/main" val="11263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Note to Question 2: </a:t>
            </a:r>
            <a:r>
              <a:rPr lang="en-US" dirty="0">
                <a:cs typeface="Calibri"/>
              </a:rPr>
              <a:t>Current predictions are that the Earth's temperature will rise by 3 degrees, but some think it could be as much as 5 degrees if we do nothing.</a:t>
            </a:r>
          </a:p>
          <a:p>
            <a:endParaRPr lang="en-US" dirty="0">
              <a:cs typeface="Calibri"/>
            </a:endParaRPr>
          </a:p>
          <a:p>
            <a:endParaRPr lang="en-US" b="1" dirty="0">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fld id="{AE65DDF8-3316-E748-A040-07F557B899CC}" type="slidenum">
              <a:rPr lang="en-US" smtClean="0"/>
              <a:t>9</a:t>
            </a:fld>
            <a:endParaRPr lang="en-US"/>
          </a:p>
        </p:txBody>
      </p:sp>
    </p:spTree>
    <p:extLst>
      <p:ext uri="{BB962C8B-B14F-4D97-AF65-F5344CB8AC3E}">
        <p14:creationId xmlns:p14="http://schemas.microsoft.com/office/powerpoint/2010/main" val="218571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EA0BB9-E8A9-5347-BE0E-16C900DF1AA2}" type="datetime1">
              <a:rPr lang="en-GB" smtClean="0"/>
              <a:t>07/06/2021</a:t>
            </a:fld>
            <a:endParaRPr lang="en-US"/>
          </a:p>
        </p:txBody>
      </p:sp>
      <p:sp>
        <p:nvSpPr>
          <p:cNvPr id="5" name="Footer Placeholder 4"/>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6" name="Slide Number Placeholder 5"/>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FE734-0D31-6C4D-A315-B29DAA105619}" type="datetime1">
              <a:rPr lang="en-GB" smtClean="0"/>
              <a:t>07/06/2021</a:t>
            </a:fld>
            <a:endParaRPr lang="en-US"/>
          </a:p>
        </p:txBody>
      </p:sp>
      <p:sp>
        <p:nvSpPr>
          <p:cNvPr id="5" name="Footer Placeholder 4"/>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6" name="Slide Number Placeholder 5"/>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64AC3-23FB-8740-8613-309CC6C012E3}" type="datetime1">
              <a:rPr lang="en-GB" smtClean="0"/>
              <a:t>07/06/2021</a:t>
            </a:fld>
            <a:endParaRPr lang="en-US"/>
          </a:p>
        </p:txBody>
      </p:sp>
      <p:sp>
        <p:nvSpPr>
          <p:cNvPr id="5" name="Footer Placeholder 4"/>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6" name="Slide Number Placeholder 5"/>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79AD8-EE1D-2144-BF07-F5693721BE71}" type="datetime1">
              <a:rPr lang="en-GB" smtClean="0"/>
              <a:t>07/06/2021</a:t>
            </a:fld>
            <a:endParaRPr lang="en-US"/>
          </a:p>
        </p:txBody>
      </p:sp>
      <p:sp>
        <p:nvSpPr>
          <p:cNvPr id="5" name="Footer Placeholder 4"/>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6" name="Slide Number Placeholder 5"/>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D62458-EA63-844F-84FB-00968963A7C2}" type="datetime1">
              <a:rPr lang="en-GB" smtClean="0"/>
              <a:t>07/06/2021</a:t>
            </a:fld>
            <a:endParaRPr lang="en-US"/>
          </a:p>
        </p:txBody>
      </p:sp>
      <p:sp>
        <p:nvSpPr>
          <p:cNvPr id="5" name="Footer Placeholder 4"/>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6" name="Slide Number Placeholder 5"/>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0549BF-1693-1142-BE14-72CAFC928BC3}" type="datetime1">
              <a:rPr lang="en-GB" smtClean="0"/>
              <a:t>07/06/2021</a:t>
            </a:fld>
            <a:endParaRPr lang="en-US"/>
          </a:p>
        </p:txBody>
      </p:sp>
      <p:sp>
        <p:nvSpPr>
          <p:cNvPr id="6" name="Footer Placeholder 5"/>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7" name="Slide Number Placeholder 6"/>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99ECF6-9888-914D-B807-F369EED5FD1B}" type="datetime1">
              <a:rPr lang="en-GB" smtClean="0"/>
              <a:t>07/06/2021</a:t>
            </a:fld>
            <a:endParaRPr lang="en-US"/>
          </a:p>
        </p:txBody>
      </p:sp>
      <p:sp>
        <p:nvSpPr>
          <p:cNvPr id="8" name="Footer Placeholder 7"/>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9" name="Slide Number Placeholder 8"/>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9F905F-5A20-0B4D-9615-F66CD3A1BFCB}" type="datetime1">
              <a:rPr lang="en-GB" smtClean="0"/>
              <a:t>07/06/2021</a:t>
            </a:fld>
            <a:endParaRPr lang="en-US"/>
          </a:p>
        </p:txBody>
      </p:sp>
      <p:sp>
        <p:nvSpPr>
          <p:cNvPr id="4" name="Footer Placeholder 3"/>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5" name="Slide Number Placeholder 4"/>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BDFA9-1AF7-5144-A98A-0DD0101FC8E6}" type="datetime1">
              <a:rPr lang="en-GB" smtClean="0"/>
              <a:t>07/06/2021</a:t>
            </a:fld>
            <a:endParaRPr lang="en-US"/>
          </a:p>
        </p:txBody>
      </p:sp>
      <p:sp>
        <p:nvSpPr>
          <p:cNvPr id="3" name="Footer Placeholder 2"/>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4" name="Slide Number Placeholder 3"/>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974FE8-6BFD-6D45-BD25-AE3044798C30}" type="datetime1">
              <a:rPr lang="en-GB" smtClean="0"/>
              <a:t>07/06/2021</a:t>
            </a:fld>
            <a:endParaRPr lang="en-US"/>
          </a:p>
        </p:txBody>
      </p:sp>
      <p:sp>
        <p:nvSpPr>
          <p:cNvPr id="6" name="Footer Placeholder 5"/>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7" name="Slide Number Placeholder 6"/>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76920A-00F1-0542-A4E7-07146DA78CA1}" type="datetime1">
              <a:rPr lang="en-GB" smtClean="0"/>
              <a:t>07/06/2021</a:t>
            </a:fld>
            <a:endParaRPr lang="en-US"/>
          </a:p>
        </p:txBody>
      </p:sp>
      <p:sp>
        <p:nvSpPr>
          <p:cNvPr id="6" name="Footer Placeholder 5"/>
          <p:cNvSpPr>
            <a:spLocks noGrp="1"/>
          </p:cNvSpPr>
          <p:nvPr>
            <p:ph type="ftr" sz="quarter" idx="11"/>
          </p:nvPr>
        </p:nvSpPr>
        <p:spPr/>
        <p:txBody>
          <a:bodyPr/>
          <a:lstStyle/>
          <a:p>
            <a:r>
              <a:rPr lang="en-US"/>
              <a:t>Net Zero Quiz | HPC Inspire | NOT PROTECTIVELY MARKED* © Copyright 2019 NNB Generation Company (HPC) Limited. All rights reserved.</a:t>
            </a:r>
          </a:p>
        </p:txBody>
      </p:sp>
      <p:sp>
        <p:nvSpPr>
          <p:cNvPr id="7" name="Slide Number Placeholder 6"/>
          <p:cNvSpPr>
            <a:spLocks noGrp="1"/>
          </p:cNvSpPr>
          <p:nvPr>
            <p:ph type="sldNum" sz="quarter" idx="12"/>
          </p:nvPr>
        </p:nvSpPr>
        <p:spPr/>
        <p:txBody>
          <a:bodyPr/>
          <a:lstStyle/>
          <a:p>
            <a:fld id="{225129F3-501C-2349-A902-2989463CE5F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6FAF4-1EC5-E249-845E-303C19A9D23D}" type="datetime1">
              <a:rPr lang="en-GB" smtClean="0"/>
              <a:t>07/06/2021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Net Zero Quiz | HPC Inspire | NOT PROTECTIVELY MARKED* © Copyright 2019 NNB Generation Company (HPC) Limited. All rights reserved.</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129F3-501C-2349-A902-2989463CE5FD}" type="slidenum">
              <a:rPr lang="en-US" smtClean="0"/>
              <a:t>‹#›</a:t>
            </a:fld>
            <a:endParaRPr lang="en-US"/>
          </a:p>
        </p:txBody>
      </p:sp>
    </p:spTree>
    <p:extLst>
      <p:ext uri="{BB962C8B-B14F-4D97-AF65-F5344CB8AC3E}">
        <p14:creationId xmlns:p14="http://schemas.microsoft.com/office/powerpoint/2010/main" val="1985942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87D509D3-5B1C-6C43-B4E4-9532E5CDF096}"/>
              </a:ext>
            </a:extLst>
          </p:cNvPr>
          <p:cNvSpPr>
            <a:spLocks noGrp="1"/>
          </p:cNvSpPr>
          <p:nvPr>
            <p:ph type="sldNum" sz="quarter" idx="12"/>
          </p:nvPr>
        </p:nvSpPr>
        <p:spPr>
          <a:xfrm>
            <a:off x="210746" y="6293290"/>
            <a:ext cx="406784" cy="365125"/>
          </a:xfrm>
        </p:spPr>
        <p:txBody>
          <a:bodyPr/>
          <a:lstStyle/>
          <a:p>
            <a:fld id="{225129F3-501C-2349-A902-2989463CE5FD}" type="slidenum">
              <a:rPr lang="en-US" smtClean="0">
                <a:solidFill>
                  <a:schemeClr val="bg1"/>
                </a:solidFill>
                <a:latin typeface="Frutiger LT 45 Light" pitchFamily="2" charset="0"/>
              </a:rPr>
              <a:t>1</a:t>
            </a:fld>
            <a:endParaRPr lang="en-US" dirty="0">
              <a:solidFill>
                <a:schemeClr val="bg1"/>
              </a:solidFill>
              <a:latin typeface="Frutiger LT 45 Light" pitchFamily="2" charset="0"/>
            </a:endParaRPr>
          </a:p>
        </p:txBody>
      </p:sp>
      <p:pic>
        <p:nvPicPr>
          <p:cNvPr id="6" name="Picture 5" descr="A giant footprint drawn in the sand">
            <a:extLst>
              <a:ext uri="{FF2B5EF4-FFF2-40B4-BE49-F238E27FC236}">
                <a16:creationId xmlns:a16="http://schemas.microsoft.com/office/drawing/2014/main" id="{60D25230-E638-804C-AB2E-7A5F4EEFDB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
          <a:stretch/>
        </p:blipFill>
        <p:spPr>
          <a:xfrm>
            <a:off x="0" y="0"/>
            <a:ext cx="9720000" cy="6858000"/>
          </a:xfrm>
          <a:prstGeom prst="rect">
            <a:avLst/>
          </a:prstGeom>
        </p:spPr>
      </p:pic>
      <p:pic>
        <p:nvPicPr>
          <p:cNvPr id="7" name="Picture 6">
            <a:extLst>
              <a:ext uri="{FF2B5EF4-FFF2-40B4-BE49-F238E27FC236}">
                <a16:creationId xmlns:a16="http://schemas.microsoft.com/office/drawing/2014/main" id="{866BAEB7-6F4E-C84E-AEF2-0A7BC1AF84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0" y="0"/>
            <a:ext cx="9702800" cy="6858000"/>
          </a:xfrm>
          <a:prstGeom prst="rect">
            <a:avLst/>
          </a:prstGeom>
        </p:spPr>
      </p:pic>
      <p:sp>
        <p:nvSpPr>
          <p:cNvPr id="8" name="Rectangle 35">
            <a:extLst>
              <a:ext uri="{FF2B5EF4-FFF2-40B4-BE49-F238E27FC236}">
                <a16:creationId xmlns:a16="http://schemas.microsoft.com/office/drawing/2014/main" id="{10D01B43-1CE1-6440-9098-A237AE301985}"/>
              </a:ext>
            </a:extLst>
          </p:cNvPr>
          <p:cNvSpPr txBox="1">
            <a:spLocks noChangeArrowheads="1"/>
          </p:cNvSpPr>
          <p:nvPr/>
        </p:nvSpPr>
        <p:spPr>
          <a:xfrm>
            <a:off x="414138" y="2936745"/>
            <a:ext cx="6481253" cy="4922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solidFill>
                  <a:schemeClr val="bg1"/>
                </a:solidFill>
                <a:latin typeface="Frutiger LT 55 Roman" pitchFamily="2" charset="0"/>
                <a:ea typeface="Open Sans SemiBold" panose="020B0606030504020204" pitchFamily="34" charset="0"/>
                <a:cs typeface="Open Sans SemiBold" panose="020B0606030504020204" pitchFamily="34" charset="0"/>
              </a:rPr>
              <a:t>A Question of Net Zero</a:t>
            </a:r>
            <a:endParaRPr lang="en-GB" sz="3200" b="1" dirty="0">
              <a:solidFill>
                <a:schemeClr val="bg1"/>
              </a:solidFill>
              <a:latin typeface="Frutiger LT 55 Roman" pitchFamily="2" charset="0"/>
              <a:ea typeface="Open Sans SemiBold" panose="020B0606030504020204" pitchFamily="34" charset="0"/>
              <a:cs typeface="Open Sans SemiBold" panose="020B0606030504020204" pitchFamily="34" charset="0"/>
            </a:endParaRPr>
          </a:p>
        </p:txBody>
      </p:sp>
      <p:pic>
        <p:nvPicPr>
          <p:cNvPr id="10" name="Picture 9">
            <a:extLst>
              <a:ext uri="{FF2B5EF4-FFF2-40B4-BE49-F238E27FC236}">
                <a16:creationId xmlns:a16="http://schemas.microsoft.com/office/drawing/2014/main" id="{10AAF339-5197-2C4A-817C-65FEBC8DE5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5818" y="4931525"/>
            <a:ext cx="2766101" cy="1926475"/>
          </a:xfrm>
          <a:prstGeom prst="rect">
            <a:avLst/>
          </a:prstGeom>
        </p:spPr>
      </p:pic>
    </p:spTree>
    <p:extLst>
      <p:ext uri="{BB962C8B-B14F-4D97-AF65-F5344CB8AC3E}">
        <p14:creationId xmlns:p14="http://schemas.microsoft.com/office/powerpoint/2010/main" val="16775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36A883-6B96-D945-8ECF-65A6D9B64AA1}"/>
              </a:ext>
            </a:extLst>
          </p:cNvPr>
          <p:cNvSpPr/>
          <p:nvPr/>
        </p:nvSpPr>
        <p:spPr>
          <a:xfrm>
            <a:off x="624602" y="1839371"/>
            <a:ext cx="4840777" cy="1554272"/>
          </a:xfrm>
          <a:prstGeom prst="rect">
            <a:avLst/>
          </a:prstGeom>
        </p:spPr>
        <p:txBody>
          <a:bodyPr wrap="square" lIns="91440" tIns="45720" rIns="91440" bIns="45720" anchor="t">
            <a:spAutoFit/>
          </a:bodyPr>
          <a:lstStyle/>
          <a:p>
            <a:pPr>
              <a:lnSpc>
                <a:spcPts val="3840"/>
              </a:lnSpc>
            </a:pP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A remote part of the world hit a record 38°C </a:t>
            </a:r>
            <a:br>
              <a:rPr lang="en-GB" sz="3200" dirty="0">
                <a:solidFill>
                  <a:srgbClr val="FE5716"/>
                </a:solidFill>
                <a:latin typeface="Frutiger LT 45 Light" pitchFamily="2" charset="0"/>
                <a:ea typeface="Open Sans" panose="020B0606030504020204" pitchFamily="34" charset="0"/>
                <a:cs typeface="Open Sans" panose="020B0606030504020204" pitchFamily="34" charset="0"/>
              </a:rPr>
            </a:b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in June 2020.</a:t>
            </a:r>
          </a:p>
        </p:txBody>
      </p:sp>
      <p:sp>
        <p:nvSpPr>
          <p:cNvPr id="10" name="Rectangle 35">
            <a:extLst>
              <a:ext uri="{FF2B5EF4-FFF2-40B4-BE49-F238E27FC236}">
                <a16:creationId xmlns:a16="http://schemas.microsoft.com/office/drawing/2014/main" id="{A428738F-3989-1D49-8BCC-5C71FCE0359B}"/>
              </a:ext>
            </a:extLst>
          </p:cNvPr>
          <p:cNvSpPr txBox="1">
            <a:spLocks noChangeArrowheads="1"/>
          </p:cNvSpPr>
          <p:nvPr/>
        </p:nvSpPr>
        <p:spPr>
          <a:xfrm>
            <a:off x="624602" y="1209124"/>
            <a:ext cx="6866020" cy="464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rgbClr val="FE5716"/>
                </a:solidFill>
                <a:latin typeface="Frutiger LT 55 Roman" pitchFamily="2" charset="0"/>
                <a:ea typeface="Open Sans" panose="020B0606030504020204" pitchFamily="34" charset="0"/>
                <a:cs typeface="Open Sans" panose="020B0606030504020204" pitchFamily="34" charset="0"/>
              </a:rPr>
              <a:t>Round 1: </a:t>
            </a:r>
            <a:r>
              <a:rPr lang="en-GB" sz="3200" b="1" dirty="0">
                <a:solidFill>
                  <a:srgbClr val="F9B01E"/>
                </a:solidFill>
                <a:latin typeface="Frutiger LT 55 Roman" pitchFamily="2" charset="0"/>
                <a:ea typeface="Open Sans" panose="020B0606030504020204" pitchFamily="34" charset="0"/>
                <a:cs typeface="Open Sans" panose="020B0606030504020204" pitchFamily="34" charset="0"/>
              </a:rPr>
              <a:t>Let’s talk about this</a:t>
            </a:r>
            <a:endParaRPr lang="en-GB" sz="2400" b="1" i="1" dirty="0">
              <a:solidFill>
                <a:srgbClr val="F9B01E"/>
              </a:solidFill>
              <a:latin typeface="FRUTIGER LT 55 ROMAN" pitchFamily="2"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10FCF484-FE96-E64E-9587-40F6C2BD1064}"/>
              </a:ext>
            </a:extLst>
          </p:cNvPr>
          <p:cNvSpPr/>
          <p:nvPr/>
        </p:nvSpPr>
        <p:spPr>
          <a:xfrm>
            <a:off x="624335" y="3254174"/>
            <a:ext cx="4841044" cy="525208"/>
          </a:xfrm>
          <a:prstGeom prst="rect">
            <a:avLst/>
          </a:prstGeom>
        </p:spPr>
        <p:txBody>
          <a:bodyPr wrap="square" lIns="91440" tIns="45720" rIns="91440" bIns="45720" anchor="t">
            <a:spAutoFit/>
          </a:bodyPr>
          <a:lstStyle/>
          <a:p>
            <a:pPr>
              <a:lnSpc>
                <a:spcPts val="3840"/>
              </a:lnSpc>
            </a:pPr>
            <a:r>
              <a:rPr lang="en-GB" sz="2000" dirty="0">
                <a:solidFill>
                  <a:srgbClr val="FE5716"/>
                </a:solidFill>
                <a:latin typeface="Frutiger LT 45 Light" pitchFamily="2" charset="0"/>
                <a:ea typeface="Open Sans" panose="020B0606030504020204" pitchFamily="34" charset="0"/>
                <a:cs typeface="Open Sans" panose="020B0606030504020204" pitchFamily="34" charset="0"/>
              </a:rPr>
              <a:t>Can you guess where it is?</a:t>
            </a:r>
            <a:endParaRPr lang="en-US" sz="20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pic>
        <p:nvPicPr>
          <p:cNvPr id="12" name="Picture 11" descr="A beautiful beach in the Arctic Circle, with green mountains and the sun high in the sky">
            <a:extLst>
              <a:ext uri="{FF2B5EF4-FFF2-40B4-BE49-F238E27FC236}">
                <a16:creationId xmlns:a16="http://schemas.microsoft.com/office/drawing/2014/main" id="{EDD8E7FF-D1F9-734D-9183-2F937EC69A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5764" y="2154861"/>
            <a:ext cx="5993488" cy="4703139"/>
          </a:xfrm>
          <a:prstGeom prst="rect">
            <a:avLst/>
          </a:prstGeom>
        </p:spPr>
      </p:pic>
      <p:grpSp>
        <p:nvGrpSpPr>
          <p:cNvPr id="13" name="Group 12">
            <a:extLst>
              <a:ext uri="{FF2B5EF4-FFF2-40B4-BE49-F238E27FC236}">
                <a16:creationId xmlns:a16="http://schemas.microsoft.com/office/drawing/2014/main" id="{927C4DFD-7D91-EE49-A8A2-58D40C6EBE31}"/>
              </a:ext>
            </a:extLst>
          </p:cNvPr>
          <p:cNvGrpSpPr/>
          <p:nvPr/>
        </p:nvGrpSpPr>
        <p:grpSpPr>
          <a:xfrm>
            <a:off x="3912456" y="1918724"/>
            <a:ext cx="5993543" cy="4939276"/>
            <a:chOff x="3241040" y="1371600"/>
            <a:chExt cx="6664960" cy="5492590"/>
          </a:xfrm>
        </p:grpSpPr>
        <p:sp>
          <p:nvSpPr>
            <p:cNvPr id="14" name="Freeform 13">
              <a:extLst>
                <a:ext uri="{FF2B5EF4-FFF2-40B4-BE49-F238E27FC236}">
                  <a16:creationId xmlns:a16="http://schemas.microsoft.com/office/drawing/2014/main" id="{F00D09D3-CBB9-2C42-8A0B-DD53CA7ECBEC}"/>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9E3865D2-5BD6-C242-BA8E-CAC7C28FBB7A}"/>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16" name="Freeform 15">
              <a:extLst>
                <a:ext uri="{FF2B5EF4-FFF2-40B4-BE49-F238E27FC236}">
                  <a16:creationId xmlns:a16="http://schemas.microsoft.com/office/drawing/2014/main" id="{FA80ECA7-BFE5-F046-8215-C399E4B31A9A}"/>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27C120F7-5C87-7948-859B-6B7D79CA492D}"/>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Slide Number Placeholder 3">
            <a:extLst>
              <a:ext uri="{FF2B5EF4-FFF2-40B4-BE49-F238E27FC236}">
                <a16:creationId xmlns:a16="http://schemas.microsoft.com/office/drawing/2014/main" id="{AA0A3942-A529-BF4D-9EC2-8B65CAB0E147}"/>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10</a:t>
            </a:fld>
            <a:endParaRPr lang="en-US" dirty="0">
              <a:solidFill>
                <a:schemeClr val="tx1"/>
              </a:solidFill>
              <a:latin typeface="Frutiger LT 45 Light" pitchFamily="2" charset="0"/>
            </a:endParaRPr>
          </a:p>
        </p:txBody>
      </p:sp>
      <p:sp>
        <p:nvSpPr>
          <p:cNvPr id="19" name="Footer Placeholder 3">
            <a:extLst>
              <a:ext uri="{FF2B5EF4-FFF2-40B4-BE49-F238E27FC236}">
                <a16:creationId xmlns:a16="http://schemas.microsoft.com/office/drawing/2014/main" id="{DA7DE767-E678-554D-9CD9-D9ED7DAFE225}"/>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130924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9D0350-29B2-7242-8185-447046AAD59D}"/>
              </a:ext>
            </a:extLst>
          </p:cNvPr>
          <p:cNvSpPr/>
          <p:nvPr/>
        </p:nvSpPr>
        <p:spPr>
          <a:xfrm>
            <a:off x="-1" y="0"/>
            <a:ext cx="9985376" cy="6872410"/>
          </a:xfrm>
          <a:prstGeom prst="rect">
            <a:avLst/>
          </a:pr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5A30"/>
              </a:solidFill>
            </a:endParaRPr>
          </a:p>
        </p:txBody>
      </p:sp>
      <p:pic>
        <p:nvPicPr>
          <p:cNvPr id="11" name="Picture 10" descr="A giant footprint in the sand">
            <a:extLst>
              <a:ext uri="{FF2B5EF4-FFF2-40B4-BE49-F238E27FC236}">
                <a16:creationId xmlns:a16="http://schemas.microsoft.com/office/drawing/2014/main" id="{46619099-652E-2F4C-8E87-134903A1F4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654" y="2148249"/>
            <a:ext cx="6022721" cy="4726079"/>
          </a:xfrm>
          <a:prstGeom prst="rect">
            <a:avLst/>
          </a:prstGeom>
        </p:spPr>
      </p:pic>
      <p:sp>
        <p:nvSpPr>
          <p:cNvPr id="13" name="Rectangle 35">
            <a:extLst>
              <a:ext uri="{FF2B5EF4-FFF2-40B4-BE49-F238E27FC236}">
                <a16:creationId xmlns:a16="http://schemas.microsoft.com/office/drawing/2014/main" id="{D96F4A75-9D61-F145-99B3-5E4CC45B638B}"/>
              </a:ext>
            </a:extLst>
          </p:cNvPr>
          <p:cNvSpPr txBox="1">
            <a:spLocks noChangeArrowheads="1"/>
          </p:cNvSpPr>
          <p:nvPr/>
        </p:nvSpPr>
        <p:spPr>
          <a:xfrm>
            <a:off x="632292" y="736323"/>
            <a:ext cx="8816508" cy="1411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bg1"/>
                </a:solidFill>
                <a:latin typeface="Frutiger LT 45 Light" pitchFamily="2" charset="0"/>
                <a:ea typeface="Frutiger LT 45 Light" charset="0"/>
                <a:cs typeface="Frutiger LT 45 Light" charset="0"/>
              </a:rPr>
              <a:t>Round 2: </a:t>
            </a:r>
            <a:r>
              <a:rPr lang="en-GB" sz="3200" b="1">
                <a:solidFill>
                  <a:schemeClr val="bg1"/>
                </a:solidFill>
                <a:latin typeface="Frutiger LT 55 Roman" pitchFamily="2" charset="0"/>
              </a:rPr>
              <a:t>How big are your CO</a:t>
            </a:r>
            <a:r>
              <a:rPr lang="en-GB" b="1" baseline="-25000">
                <a:solidFill>
                  <a:schemeClr val="bg1"/>
                </a:solidFill>
                <a:latin typeface="Frutiger LT 55 Roman" pitchFamily="2" charset="0"/>
              </a:rPr>
              <a:t>2</a:t>
            </a:r>
            <a:r>
              <a:rPr lang="en-GB" sz="3200" b="1">
                <a:solidFill>
                  <a:schemeClr val="bg1"/>
                </a:solidFill>
                <a:latin typeface="Frutiger LT 55 Roman" pitchFamily="2" charset="0"/>
              </a:rPr>
              <a:t> shoes? </a:t>
            </a:r>
            <a:br>
              <a:rPr lang="en-US" sz="3200" b="1">
                <a:solidFill>
                  <a:schemeClr val="bg1"/>
                </a:solidFill>
                <a:latin typeface="Frutiger LT 55 Roman" pitchFamily="2" charset="0"/>
              </a:rPr>
            </a:br>
            <a:endParaRPr lang="en-GB" sz="2400" b="1" i="1" dirty="0">
              <a:solidFill>
                <a:schemeClr val="bg1"/>
              </a:solidFill>
              <a:latin typeface="FRUTIGER LT 55 ROMAN" pitchFamily="2" charset="0"/>
              <a:ea typeface="Frutiger LT 45 Light" charset="0"/>
              <a:cs typeface="Frutiger LT 45 Light" charset="0"/>
            </a:endParaRPr>
          </a:p>
        </p:txBody>
      </p:sp>
      <p:sp>
        <p:nvSpPr>
          <p:cNvPr id="14" name="Slide Number Placeholder 3">
            <a:extLst>
              <a:ext uri="{FF2B5EF4-FFF2-40B4-BE49-F238E27FC236}">
                <a16:creationId xmlns:a16="http://schemas.microsoft.com/office/drawing/2014/main" id="{7CA36DA8-5460-8C43-9D86-EF2BDA45547E}"/>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bg1"/>
                </a:solidFill>
                <a:latin typeface="Frutiger LT 45 Light" pitchFamily="2" charset="0"/>
              </a:rPr>
              <a:pPr/>
              <a:t>11</a:t>
            </a:fld>
            <a:endParaRPr lang="en-US" dirty="0">
              <a:solidFill>
                <a:schemeClr val="bg1"/>
              </a:solidFill>
              <a:latin typeface="Frutiger LT 45 Light" pitchFamily="2" charset="0"/>
            </a:endParaRPr>
          </a:p>
        </p:txBody>
      </p:sp>
      <p:sp>
        <p:nvSpPr>
          <p:cNvPr id="15" name="Footer Placeholder 3">
            <a:extLst>
              <a:ext uri="{FF2B5EF4-FFF2-40B4-BE49-F238E27FC236}">
                <a16:creationId xmlns:a16="http://schemas.microsoft.com/office/drawing/2014/main" id="{C8DE60C0-D208-8F42-8262-262D53FA1E7D}"/>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bg1"/>
                </a:solidFill>
                <a:latin typeface="Frutiger LT 45 Light" pitchFamily="2" charset="0"/>
              </a:rPr>
              <a:t>A Question of Net Zero | NOT PROTECTIVELY MARKED* © Copyright 2019 NNB Generation Company (HPC) Limited. All rights reserved.</a:t>
            </a:r>
            <a:endParaRPr lang="en-GB" altLang="en-US" sz="800" dirty="0">
              <a:solidFill>
                <a:schemeClr val="bg1"/>
              </a:solidFill>
            </a:endParaRPr>
          </a:p>
        </p:txBody>
      </p:sp>
    </p:spTree>
    <p:extLst>
      <p:ext uri="{BB962C8B-B14F-4D97-AF65-F5344CB8AC3E}">
        <p14:creationId xmlns:p14="http://schemas.microsoft.com/office/powerpoint/2010/main" val="73390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F0AD56-07AD-0641-8A75-45726667546C}"/>
              </a:ext>
            </a:extLst>
          </p:cNvPr>
          <p:cNvSpPr/>
          <p:nvPr/>
        </p:nvSpPr>
        <p:spPr>
          <a:xfrm>
            <a:off x="1080038" y="566949"/>
            <a:ext cx="7102061" cy="1077218"/>
          </a:xfrm>
          <a:prstGeom prst="rect">
            <a:avLst/>
          </a:prstGeom>
        </p:spPr>
        <p:txBody>
          <a:bodyPr wrap="square">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What’s the average British person’s annual carbon footprint?</a:t>
            </a:r>
          </a:p>
        </p:txBody>
      </p:sp>
      <p:sp>
        <p:nvSpPr>
          <p:cNvPr id="12" name="Rectangle 11">
            <a:extLst>
              <a:ext uri="{FF2B5EF4-FFF2-40B4-BE49-F238E27FC236}">
                <a16:creationId xmlns:a16="http://schemas.microsoft.com/office/drawing/2014/main" id="{C201511C-0228-9C46-806B-5E0B34E89997}"/>
              </a:ext>
            </a:extLst>
          </p:cNvPr>
          <p:cNvSpPr/>
          <p:nvPr/>
        </p:nvSpPr>
        <p:spPr>
          <a:xfrm>
            <a:off x="1090548" y="2635083"/>
            <a:ext cx="2143286" cy="1710084"/>
          </a:xfrm>
          <a:prstGeom prst="rect">
            <a:avLst/>
          </a:prstGeom>
        </p:spPr>
        <p:txBody>
          <a:bodyPr wrap="square">
            <a:spAutoFit/>
          </a:bodyPr>
          <a:lstStyle/>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5 tonnes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13 tonnes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2 tonnes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25 tonnes</a:t>
            </a:r>
            <a:endParaRPr lang="en-GB" dirty="0">
              <a:effectLst/>
              <a:latin typeface="Frutiger LT 45 Light" pitchFamily="2"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41C2F5D8-2BA3-9D4B-B2C3-A5C76339F1C7}"/>
              </a:ext>
            </a:extLst>
          </p:cNvPr>
          <p:cNvSpPr/>
          <p:nvPr/>
        </p:nvSpPr>
        <p:spPr>
          <a:xfrm>
            <a:off x="629241" y="2685111"/>
            <a:ext cx="394796" cy="401444"/>
          </a:xfrm>
          <a:prstGeom prst="rect">
            <a:avLst/>
          </a:prstGeom>
        </p:spPr>
        <p:txBody>
          <a:bodyPr wrap="square">
            <a:spAutoFit/>
          </a:bodyPr>
          <a:lstStyle/>
          <a:p>
            <a:pPr algn="ctr"/>
            <a:r>
              <a:rPr lang="en-GB" sz="2000">
                <a:solidFill>
                  <a:schemeClr val="bg1"/>
                </a:solidFill>
                <a:latin typeface="Frutiger LT 45 Light" charset="0"/>
                <a:ea typeface="Frutiger LT 45 Light" charset="0"/>
                <a:cs typeface="Frutiger LT 45 Light" charset="0"/>
              </a:rPr>
              <a:t>A</a:t>
            </a:r>
            <a:endParaRPr lang="en-US" sz="2000">
              <a:solidFill>
                <a:schemeClr val="bg1"/>
              </a:solidFill>
            </a:endParaRPr>
          </a:p>
        </p:txBody>
      </p:sp>
      <p:grpSp>
        <p:nvGrpSpPr>
          <p:cNvPr id="14" name="Group 13">
            <a:extLst>
              <a:ext uri="{FF2B5EF4-FFF2-40B4-BE49-F238E27FC236}">
                <a16:creationId xmlns:a16="http://schemas.microsoft.com/office/drawing/2014/main" id="{CE9F5FD7-F215-0E4B-A8D1-BC27A5EB03FB}"/>
              </a:ext>
            </a:extLst>
          </p:cNvPr>
          <p:cNvGrpSpPr/>
          <p:nvPr/>
        </p:nvGrpSpPr>
        <p:grpSpPr>
          <a:xfrm>
            <a:off x="575856" y="692059"/>
            <a:ext cx="556976" cy="401444"/>
            <a:chOff x="1201680" y="429287"/>
            <a:chExt cx="556976" cy="401444"/>
          </a:xfrm>
        </p:grpSpPr>
        <p:sp>
          <p:nvSpPr>
            <p:cNvPr id="15" name="Oval 14">
              <a:extLst>
                <a:ext uri="{FF2B5EF4-FFF2-40B4-BE49-F238E27FC236}">
                  <a16:creationId xmlns:a16="http://schemas.microsoft.com/office/drawing/2014/main" id="{BB199D8D-881F-E24C-AE21-C531EB7F234B}"/>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descr="Question 1">
              <a:extLst>
                <a:ext uri="{FF2B5EF4-FFF2-40B4-BE49-F238E27FC236}">
                  <a16:creationId xmlns:a16="http://schemas.microsoft.com/office/drawing/2014/main" id="{2BEC7841-E535-4F4A-A963-D11059EF3C0E}"/>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Q1</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pic>
        <p:nvPicPr>
          <p:cNvPr id="17" name="Picture 16" descr="A blurred group of people walking along a crowded city street">
            <a:extLst>
              <a:ext uri="{FF2B5EF4-FFF2-40B4-BE49-F238E27FC236}">
                <a16:creationId xmlns:a16="http://schemas.microsoft.com/office/drawing/2014/main" id="{BCE76807-BCBC-EA4B-A20B-78EA8C80FA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8158" y="3212982"/>
            <a:ext cx="4661094" cy="3657599"/>
          </a:xfrm>
          <a:prstGeom prst="rect">
            <a:avLst/>
          </a:prstGeom>
        </p:spPr>
      </p:pic>
      <p:grpSp>
        <p:nvGrpSpPr>
          <p:cNvPr id="18" name="Group 17">
            <a:extLst>
              <a:ext uri="{FF2B5EF4-FFF2-40B4-BE49-F238E27FC236}">
                <a16:creationId xmlns:a16="http://schemas.microsoft.com/office/drawing/2014/main" id="{211ED5F0-F552-814E-95C8-6BDB6C45946A}"/>
              </a:ext>
            </a:extLst>
          </p:cNvPr>
          <p:cNvGrpSpPr/>
          <p:nvPr/>
        </p:nvGrpSpPr>
        <p:grpSpPr>
          <a:xfrm>
            <a:off x="5250602" y="3027680"/>
            <a:ext cx="4655397" cy="3836510"/>
            <a:chOff x="3241040" y="1371600"/>
            <a:chExt cx="6664960" cy="5492590"/>
          </a:xfrm>
        </p:grpSpPr>
        <p:sp>
          <p:nvSpPr>
            <p:cNvPr id="19" name="Freeform 18">
              <a:extLst>
                <a:ext uri="{FF2B5EF4-FFF2-40B4-BE49-F238E27FC236}">
                  <a16:creationId xmlns:a16="http://schemas.microsoft.com/office/drawing/2014/main" id="{6D6D0CE4-F88F-604F-AEF0-3A14EA5B0BED}"/>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531242C2-FC3A-9E4F-9BD2-20F59771AB06}"/>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21" name="Freeform 20">
              <a:extLst>
                <a:ext uri="{FF2B5EF4-FFF2-40B4-BE49-F238E27FC236}">
                  <a16:creationId xmlns:a16="http://schemas.microsoft.com/office/drawing/2014/main" id="{603247D2-7C59-EA4B-BF44-2E0DB3C109E6}"/>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B3ED9789-B67C-4B46-AAF8-B8893A669E05}"/>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lide Number Placeholder 3">
            <a:extLst>
              <a:ext uri="{FF2B5EF4-FFF2-40B4-BE49-F238E27FC236}">
                <a16:creationId xmlns:a16="http://schemas.microsoft.com/office/drawing/2014/main" id="{6AF29EAF-66DC-DB41-A5FF-CA5FC490A64C}"/>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12</a:t>
            </a:fld>
            <a:endParaRPr lang="en-US" dirty="0">
              <a:solidFill>
                <a:schemeClr val="tx1"/>
              </a:solidFill>
              <a:latin typeface="Frutiger LT 45 Light" pitchFamily="2" charset="0"/>
            </a:endParaRPr>
          </a:p>
        </p:txBody>
      </p:sp>
      <p:sp>
        <p:nvSpPr>
          <p:cNvPr id="24" name="Footer Placeholder 3">
            <a:extLst>
              <a:ext uri="{FF2B5EF4-FFF2-40B4-BE49-F238E27FC236}">
                <a16:creationId xmlns:a16="http://schemas.microsoft.com/office/drawing/2014/main" id="{93F5F775-32F0-0644-9191-2D395DB31178}"/>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135542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D0BF46-F420-5449-82D1-4C35407F41D9}"/>
              </a:ext>
            </a:extLst>
          </p:cNvPr>
          <p:cNvSpPr/>
          <p:nvPr/>
        </p:nvSpPr>
        <p:spPr>
          <a:xfrm>
            <a:off x="1080038" y="577459"/>
            <a:ext cx="6939356" cy="1569660"/>
          </a:xfrm>
          <a:prstGeom prst="rect">
            <a:avLst/>
          </a:prstGeom>
        </p:spPr>
        <p:txBody>
          <a:bodyPr wrap="square" lIns="91440" tIns="45720" rIns="91440" bIns="45720" anchor="t">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One tonne of CO</a:t>
            </a:r>
            <a:r>
              <a:rPr lang="en-GB" sz="3200" baseline="-25000" dirty="0">
                <a:solidFill>
                  <a:srgbClr val="FE5716"/>
                </a:solidFill>
                <a:latin typeface="Frutiger LT 45 Light" pitchFamily="2" charset="0"/>
                <a:ea typeface="Open Sans" panose="020B0606030504020204" pitchFamily="34" charset="0"/>
                <a:cs typeface="Open Sans" panose="020B0606030504020204" pitchFamily="34" charset="0"/>
              </a:rPr>
              <a:t>2</a:t>
            </a: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 is the equivalent </a:t>
            </a:r>
            <a:br>
              <a:rPr lang="en-GB" sz="3200" dirty="0">
                <a:solidFill>
                  <a:srgbClr val="FE5716"/>
                </a:solidFill>
                <a:latin typeface="Frutiger LT 45 Light" pitchFamily="2" charset="0"/>
                <a:ea typeface="Open Sans" panose="020B0606030504020204" pitchFamily="34" charset="0"/>
                <a:cs typeface="Open Sans" panose="020B0606030504020204" pitchFamily="34" charset="0"/>
              </a:rPr>
            </a:b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of a flight from London to where?</a:t>
            </a:r>
          </a:p>
          <a:p>
            <a:endParaRPr lang="en-US" sz="32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82329BC8-F18B-484C-92D5-9512CFFD4FB4}"/>
              </a:ext>
            </a:extLst>
          </p:cNvPr>
          <p:cNvSpPr/>
          <p:nvPr/>
        </p:nvSpPr>
        <p:spPr>
          <a:xfrm>
            <a:off x="1090548" y="2635783"/>
            <a:ext cx="2143286" cy="1710084"/>
          </a:xfrm>
          <a:prstGeom prst="rect">
            <a:avLst/>
          </a:prstGeom>
        </p:spPr>
        <p:txBody>
          <a:bodyPr wrap="square">
            <a:spAutoFit/>
          </a:bodyPr>
          <a:lstStyle/>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New York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Dublin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Cyprus </a:t>
            </a:r>
          </a:p>
          <a:p>
            <a:pPr>
              <a:lnSpc>
                <a:spcPct val="150000"/>
              </a:lnSpc>
            </a:pPr>
            <a:r>
              <a:rPr lang="en-GB" dirty="0">
                <a:solidFill>
                  <a:srgbClr val="E85A30"/>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Malaga</a:t>
            </a:r>
            <a:endParaRPr lang="en-GB" dirty="0">
              <a:effectLst/>
              <a:latin typeface="Frutiger LT 45 Light" pitchFamily="2"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E5B6F128-9406-1446-8AFC-FDA4C2642FBB}"/>
              </a:ext>
            </a:extLst>
          </p:cNvPr>
          <p:cNvGrpSpPr/>
          <p:nvPr/>
        </p:nvGrpSpPr>
        <p:grpSpPr>
          <a:xfrm>
            <a:off x="575856" y="692059"/>
            <a:ext cx="556976" cy="401444"/>
            <a:chOff x="1201680" y="429287"/>
            <a:chExt cx="556976" cy="401444"/>
          </a:xfrm>
        </p:grpSpPr>
        <p:sp>
          <p:nvSpPr>
            <p:cNvPr id="13" name="Oval 12">
              <a:extLst>
                <a:ext uri="{FF2B5EF4-FFF2-40B4-BE49-F238E27FC236}">
                  <a16:creationId xmlns:a16="http://schemas.microsoft.com/office/drawing/2014/main" id="{F2123A15-E4CE-E54B-A1E5-E996B02164D7}"/>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descr="Question 2">
              <a:extLst>
                <a:ext uri="{FF2B5EF4-FFF2-40B4-BE49-F238E27FC236}">
                  <a16:creationId xmlns:a16="http://schemas.microsoft.com/office/drawing/2014/main" id="{4BFCD190-01FC-A547-9D0E-FDB7201358F3}"/>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Q2</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pic>
        <p:nvPicPr>
          <p:cNvPr id="15" name="Picture 14" descr="A plane flying in the sky">
            <a:extLst>
              <a:ext uri="{FF2B5EF4-FFF2-40B4-BE49-F238E27FC236}">
                <a16:creationId xmlns:a16="http://schemas.microsoft.com/office/drawing/2014/main" id="{E0FA459C-F9B1-B844-BD3C-373424D521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5924" y="3200402"/>
            <a:ext cx="4661093" cy="3657598"/>
          </a:xfrm>
          <a:prstGeom prst="rect">
            <a:avLst/>
          </a:prstGeom>
        </p:spPr>
      </p:pic>
      <p:sp>
        <p:nvSpPr>
          <p:cNvPr id="16" name="Slide Number Placeholder 3">
            <a:extLst>
              <a:ext uri="{FF2B5EF4-FFF2-40B4-BE49-F238E27FC236}">
                <a16:creationId xmlns:a16="http://schemas.microsoft.com/office/drawing/2014/main" id="{A7F1124D-7F7F-5340-B9B4-120E36418427}"/>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13</a:t>
            </a:fld>
            <a:endParaRPr lang="en-US" dirty="0">
              <a:solidFill>
                <a:schemeClr val="tx1"/>
              </a:solidFill>
              <a:latin typeface="Frutiger LT 45 Light" pitchFamily="2" charset="0"/>
            </a:endParaRPr>
          </a:p>
        </p:txBody>
      </p:sp>
      <p:sp>
        <p:nvSpPr>
          <p:cNvPr id="17" name="Footer Placeholder 3">
            <a:extLst>
              <a:ext uri="{FF2B5EF4-FFF2-40B4-BE49-F238E27FC236}">
                <a16:creationId xmlns:a16="http://schemas.microsoft.com/office/drawing/2014/main" id="{7E44694F-3D6A-4740-8AD1-F478E2D1B3A1}"/>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301788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159F11-2282-754F-AFA5-F63668428E4B}"/>
              </a:ext>
            </a:extLst>
          </p:cNvPr>
          <p:cNvSpPr/>
          <p:nvPr/>
        </p:nvSpPr>
        <p:spPr>
          <a:xfrm>
            <a:off x="1090548" y="566949"/>
            <a:ext cx="6813231" cy="1569660"/>
          </a:xfrm>
          <a:prstGeom prst="rect">
            <a:avLst/>
          </a:prstGeom>
        </p:spPr>
        <p:txBody>
          <a:bodyPr wrap="square" lIns="91440" tIns="45720" rIns="91440" bIns="45720" anchor="t">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To limit global warming to 1.5°C, how much do we need to reduce </a:t>
            </a:r>
            <a:br>
              <a:rPr lang="en-GB" sz="3200" dirty="0">
                <a:solidFill>
                  <a:srgbClr val="FE5716"/>
                </a:solidFill>
                <a:latin typeface="Frutiger LT 45 Light" pitchFamily="2" charset="0"/>
                <a:ea typeface="Open Sans" panose="020B0606030504020204" pitchFamily="34" charset="0"/>
                <a:cs typeface="Open Sans" panose="020B0606030504020204" pitchFamily="34" charset="0"/>
              </a:rPr>
            </a:b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our carbon footprint to?</a:t>
            </a:r>
          </a:p>
        </p:txBody>
      </p:sp>
      <p:sp>
        <p:nvSpPr>
          <p:cNvPr id="12" name="Rectangle 11">
            <a:extLst>
              <a:ext uri="{FF2B5EF4-FFF2-40B4-BE49-F238E27FC236}">
                <a16:creationId xmlns:a16="http://schemas.microsoft.com/office/drawing/2014/main" id="{B2DFD3C4-D113-9741-9B17-46E66415A65A}"/>
              </a:ext>
            </a:extLst>
          </p:cNvPr>
          <p:cNvSpPr/>
          <p:nvPr/>
        </p:nvSpPr>
        <p:spPr>
          <a:xfrm>
            <a:off x="1090548" y="2639666"/>
            <a:ext cx="2143286" cy="1710084"/>
          </a:xfrm>
          <a:prstGeom prst="rect">
            <a:avLst/>
          </a:prstGeom>
          <a:noFill/>
        </p:spPr>
        <p:txBody>
          <a:bodyPr wrap="square">
            <a:spAutoFit/>
          </a:bodyPr>
          <a:lstStyle/>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5 tonnes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8 tonnes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6 tonnes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2 tonnes</a:t>
            </a:r>
            <a:endParaRPr lang="en-GB" dirty="0">
              <a:effectLst/>
              <a:latin typeface="Frutiger LT 45 Light" pitchFamily="2" charset="0"/>
              <a:ea typeface="Open Sans" panose="020B0606030504020204" pitchFamily="34" charset="0"/>
              <a:cs typeface="Open Sans" panose="020B0606030504020204" pitchFamily="34" charset="0"/>
            </a:endParaRPr>
          </a:p>
        </p:txBody>
      </p:sp>
      <p:sp>
        <p:nvSpPr>
          <p:cNvPr id="13" name="Oval 12">
            <a:extLst>
              <a:ext uri="{FF2B5EF4-FFF2-40B4-BE49-F238E27FC236}">
                <a16:creationId xmlns:a16="http://schemas.microsoft.com/office/drawing/2014/main" id="{6DB6083A-0AB2-FE43-958E-28166C784F74}"/>
              </a:ext>
            </a:extLst>
          </p:cNvPr>
          <p:cNvSpPr/>
          <p:nvPr/>
        </p:nvSpPr>
        <p:spPr>
          <a:xfrm>
            <a:off x="629241" y="698707"/>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descr="Question 3">
            <a:extLst>
              <a:ext uri="{FF2B5EF4-FFF2-40B4-BE49-F238E27FC236}">
                <a16:creationId xmlns:a16="http://schemas.microsoft.com/office/drawing/2014/main" id="{EAC6368F-989E-CC4E-B1F5-4B91599A847E}"/>
              </a:ext>
            </a:extLst>
          </p:cNvPr>
          <p:cNvSpPr/>
          <p:nvPr/>
        </p:nvSpPr>
        <p:spPr>
          <a:xfrm>
            <a:off x="561800" y="69870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Q3</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pic>
        <p:nvPicPr>
          <p:cNvPr id="15" name="Picture 14" descr="An EDF power station">
            <a:extLst>
              <a:ext uri="{FF2B5EF4-FFF2-40B4-BE49-F238E27FC236}">
                <a16:creationId xmlns:a16="http://schemas.microsoft.com/office/drawing/2014/main" id="{4079ACED-245E-D04E-8D98-D9EEF22112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0068" y="3229490"/>
            <a:ext cx="4615932" cy="3622160"/>
          </a:xfrm>
          <a:prstGeom prst="rect">
            <a:avLst/>
          </a:prstGeom>
        </p:spPr>
      </p:pic>
      <p:grpSp>
        <p:nvGrpSpPr>
          <p:cNvPr id="16" name="Group 15">
            <a:extLst>
              <a:ext uri="{FF2B5EF4-FFF2-40B4-BE49-F238E27FC236}">
                <a16:creationId xmlns:a16="http://schemas.microsoft.com/office/drawing/2014/main" id="{726C0784-34D4-3C43-BF80-54220393F752}"/>
              </a:ext>
            </a:extLst>
          </p:cNvPr>
          <p:cNvGrpSpPr/>
          <p:nvPr/>
        </p:nvGrpSpPr>
        <p:grpSpPr>
          <a:xfrm>
            <a:off x="5287588" y="3058160"/>
            <a:ext cx="4618411" cy="3806030"/>
            <a:chOff x="3241040" y="1371600"/>
            <a:chExt cx="6664960" cy="5492590"/>
          </a:xfrm>
        </p:grpSpPr>
        <p:sp>
          <p:nvSpPr>
            <p:cNvPr id="17" name="Freeform 16">
              <a:extLst>
                <a:ext uri="{FF2B5EF4-FFF2-40B4-BE49-F238E27FC236}">
                  <a16:creationId xmlns:a16="http://schemas.microsoft.com/office/drawing/2014/main" id="{D13FEC8B-72C8-E84E-90AF-5D0A4DDF531B}"/>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0C9A18B3-8503-AC41-BCE2-35DA741C016C}"/>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19" name="Freeform 18">
              <a:extLst>
                <a:ext uri="{FF2B5EF4-FFF2-40B4-BE49-F238E27FC236}">
                  <a16:creationId xmlns:a16="http://schemas.microsoft.com/office/drawing/2014/main" id="{66F89E9C-07E2-E249-B928-855B7EC9F917}"/>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6DD2B31F-252D-8044-A7AE-7AC66DA82128}"/>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3">
            <a:extLst>
              <a:ext uri="{FF2B5EF4-FFF2-40B4-BE49-F238E27FC236}">
                <a16:creationId xmlns:a16="http://schemas.microsoft.com/office/drawing/2014/main" id="{59284268-3042-E34A-A691-6D417CC294AE}"/>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14</a:t>
            </a:fld>
            <a:endParaRPr lang="en-US" dirty="0">
              <a:solidFill>
                <a:schemeClr val="tx1"/>
              </a:solidFill>
              <a:latin typeface="Frutiger LT 45 Light" pitchFamily="2" charset="0"/>
            </a:endParaRPr>
          </a:p>
        </p:txBody>
      </p:sp>
      <p:sp>
        <p:nvSpPr>
          <p:cNvPr id="22" name="Footer Placeholder 3">
            <a:extLst>
              <a:ext uri="{FF2B5EF4-FFF2-40B4-BE49-F238E27FC236}">
                <a16:creationId xmlns:a16="http://schemas.microsoft.com/office/drawing/2014/main" id="{91967D17-54BD-CF42-8854-C82DE6A646B5}"/>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342587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65A1FB-A2D7-3146-9FB2-F33758E59313}"/>
              </a:ext>
            </a:extLst>
          </p:cNvPr>
          <p:cNvSpPr/>
          <p:nvPr/>
        </p:nvSpPr>
        <p:spPr>
          <a:xfrm>
            <a:off x="1090548" y="577459"/>
            <a:ext cx="6907824" cy="1077218"/>
          </a:xfrm>
          <a:prstGeom prst="rect">
            <a:avLst/>
          </a:prstGeom>
        </p:spPr>
        <p:txBody>
          <a:bodyPr wrap="square">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Which of these contributes most to the average Brit’s carbon footprint?</a:t>
            </a:r>
          </a:p>
        </p:txBody>
      </p:sp>
      <p:sp>
        <p:nvSpPr>
          <p:cNvPr id="10" name="Rectangle 9">
            <a:extLst>
              <a:ext uri="{FF2B5EF4-FFF2-40B4-BE49-F238E27FC236}">
                <a16:creationId xmlns:a16="http://schemas.microsoft.com/office/drawing/2014/main" id="{70D50F2A-E949-4A4C-BACF-F21CF3A277E8}"/>
              </a:ext>
            </a:extLst>
          </p:cNvPr>
          <p:cNvSpPr/>
          <p:nvPr/>
        </p:nvSpPr>
        <p:spPr>
          <a:xfrm>
            <a:off x="1091183" y="2635083"/>
            <a:ext cx="4861324" cy="1711366"/>
          </a:xfrm>
          <a:prstGeom prst="rect">
            <a:avLst/>
          </a:prstGeom>
          <a:noFill/>
        </p:spPr>
        <p:txBody>
          <a:bodyPr wrap="square" lIns="91440" tIns="45720" rIns="91440" bIns="45720" anchor="t">
            <a:spAutoFit/>
          </a:bodyPr>
          <a:lstStyle/>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Heating and powering our homes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Fuelling our cars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Food and drink from shops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Buying stuff</a:t>
            </a:r>
            <a:endParaRPr lang="en-GB" dirty="0">
              <a:effectLst/>
              <a:latin typeface="Frutiger LT 45 Light" pitchFamily="2"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62C6977F-6B7D-5A4A-9BCE-A3F1CC13259D}"/>
              </a:ext>
            </a:extLst>
          </p:cNvPr>
          <p:cNvGrpSpPr/>
          <p:nvPr/>
        </p:nvGrpSpPr>
        <p:grpSpPr>
          <a:xfrm>
            <a:off x="575855" y="692059"/>
            <a:ext cx="579917" cy="401444"/>
            <a:chOff x="1201680" y="429287"/>
            <a:chExt cx="556976" cy="401444"/>
          </a:xfrm>
        </p:grpSpPr>
        <p:sp>
          <p:nvSpPr>
            <p:cNvPr id="13" name="Oval 12">
              <a:extLst>
                <a:ext uri="{FF2B5EF4-FFF2-40B4-BE49-F238E27FC236}">
                  <a16:creationId xmlns:a16="http://schemas.microsoft.com/office/drawing/2014/main" id="{2DCC5411-8105-CA42-ACE6-B654B45AA275}"/>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descr="Question 4">
              <a:extLst>
                <a:ext uri="{FF2B5EF4-FFF2-40B4-BE49-F238E27FC236}">
                  <a16:creationId xmlns:a16="http://schemas.microsoft.com/office/drawing/2014/main" id="{D6DA449C-EC54-C349-89C0-7EA6FB9076D9}"/>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Q4</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pic>
        <p:nvPicPr>
          <p:cNvPr id="15" name="Picture 14" descr="A hand turning a dial labelled 'CO2'">
            <a:extLst>
              <a:ext uri="{FF2B5EF4-FFF2-40B4-BE49-F238E27FC236}">
                <a16:creationId xmlns:a16="http://schemas.microsoft.com/office/drawing/2014/main" id="{3503C85B-B5FA-5640-BA33-FF167B1787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6703" y="3204664"/>
            <a:ext cx="4672549" cy="3666588"/>
          </a:xfrm>
          <a:prstGeom prst="rect">
            <a:avLst/>
          </a:prstGeom>
        </p:spPr>
      </p:pic>
      <p:sp>
        <p:nvSpPr>
          <p:cNvPr id="16" name="Slide Number Placeholder 3">
            <a:extLst>
              <a:ext uri="{FF2B5EF4-FFF2-40B4-BE49-F238E27FC236}">
                <a16:creationId xmlns:a16="http://schemas.microsoft.com/office/drawing/2014/main" id="{32F1D95B-8E14-D94E-A39D-482BCF91ED4E}"/>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15</a:t>
            </a:fld>
            <a:endParaRPr lang="en-US" dirty="0">
              <a:solidFill>
                <a:schemeClr val="tx1"/>
              </a:solidFill>
              <a:latin typeface="Frutiger LT 45 Light" pitchFamily="2" charset="0"/>
            </a:endParaRPr>
          </a:p>
        </p:txBody>
      </p:sp>
      <p:sp>
        <p:nvSpPr>
          <p:cNvPr id="17" name="Footer Placeholder 3">
            <a:extLst>
              <a:ext uri="{FF2B5EF4-FFF2-40B4-BE49-F238E27FC236}">
                <a16:creationId xmlns:a16="http://schemas.microsoft.com/office/drawing/2014/main" id="{BB5E3109-04E2-E948-BC4A-AC58EFAB8F2E}"/>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1472959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23A226-0544-5B4D-84B3-8B326EFE7BD5}"/>
              </a:ext>
            </a:extLst>
          </p:cNvPr>
          <p:cNvSpPr/>
          <p:nvPr/>
        </p:nvSpPr>
        <p:spPr>
          <a:xfrm>
            <a:off x="1085515" y="1076712"/>
            <a:ext cx="2256775" cy="738664"/>
          </a:xfrm>
          <a:prstGeom prst="rect">
            <a:avLst/>
          </a:prstGeom>
        </p:spPr>
        <p:txBody>
          <a:bodyPr wrap="square">
            <a:spAutoFit/>
          </a:bodyPr>
          <a:lstStyle/>
          <a:p>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What’s the average British person’s annual carbon footprint?</a:t>
            </a:r>
          </a:p>
        </p:txBody>
      </p:sp>
      <p:sp>
        <p:nvSpPr>
          <p:cNvPr id="24" name="Rectangle 23">
            <a:extLst>
              <a:ext uri="{FF2B5EF4-FFF2-40B4-BE49-F238E27FC236}">
                <a16:creationId xmlns:a16="http://schemas.microsoft.com/office/drawing/2014/main" id="{6F573833-7465-9E4E-A99F-833677FA317D}"/>
              </a:ext>
            </a:extLst>
          </p:cNvPr>
          <p:cNvSpPr/>
          <p:nvPr/>
        </p:nvSpPr>
        <p:spPr>
          <a:xfrm>
            <a:off x="1085513" y="1941944"/>
            <a:ext cx="2166561" cy="1350626"/>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5 tonnes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13 tonnes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2 tonnes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25 tonnes</a:t>
            </a:r>
            <a:endParaRPr lang="en-GB" sz="1400" dirty="0">
              <a:effectLst/>
              <a:latin typeface="Frutiger LT 45 Light" pitchFamily="2" charset="0"/>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4D6119C3-F385-8F47-B61A-2A13E1335A2E}"/>
              </a:ext>
            </a:extLst>
          </p:cNvPr>
          <p:cNvGrpSpPr/>
          <p:nvPr/>
        </p:nvGrpSpPr>
        <p:grpSpPr>
          <a:xfrm>
            <a:off x="575856" y="1149261"/>
            <a:ext cx="563024" cy="405803"/>
            <a:chOff x="1201680" y="429287"/>
            <a:chExt cx="556976" cy="401444"/>
          </a:xfrm>
        </p:grpSpPr>
        <p:sp>
          <p:nvSpPr>
            <p:cNvPr id="26" name="Oval 25">
              <a:extLst>
                <a:ext uri="{FF2B5EF4-FFF2-40B4-BE49-F238E27FC236}">
                  <a16:creationId xmlns:a16="http://schemas.microsoft.com/office/drawing/2014/main" id="{C710E924-52F1-1842-A69A-5433995B8F93}"/>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descr="Question 1">
              <a:extLst>
                <a:ext uri="{FF2B5EF4-FFF2-40B4-BE49-F238E27FC236}">
                  <a16:creationId xmlns:a16="http://schemas.microsoft.com/office/drawing/2014/main" id="{1B0AEFDA-DA64-7740-9C4C-0AF65954B16B}"/>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Q1</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28" name="Rectangle 35">
            <a:extLst>
              <a:ext uri="{FF2B5EF4-FFF2-40B4-BE49-F238E27FC236}">
                <a16:creationId xmlns:a16="http://schemas.microsoft.com/office/drawing/2014/main" id="{0A1BC052-AE76-C04F-A9E5-CDE0CD99EDD2}"/>
              </a:ext>
            </a:extLst>
          </p:cNvPr>
          <p:cNvSpPr txBox="1">
            <a:spLocks noChangeArrowheads="1"/>
          </p:cNvSpPr>
          <p:nvPr/>
        </p:nvSpPr>
        <p:spPr>
          <a:xfrm>
            <a:off x="534494" y="519389"/>
            <a:ext cx="1987988" cy="3319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FE5716"/>
                </a:solidFill>
                <a:latin typeface="Frutiger LT 55 Roman" pitchFamily="2" charset="0"/>
                <a:ea typeface="Open Sans" panose="020B0606030504020204" pitchFamily="34" charset="0"/>
                <a:cs typeface="Open Sans" panose="020B0606030504020204" pitchFamily="34" charset="0"/>
              </a:rPr>
              <a:t>ANSWERS</a:t>
            </a:r>
            <a:endParaRPr lang="en-GB" sz="2400" b="1" i="1" dirty="0">
              <a:solidFill>
                <a:srgbClr val="FE5716"/>
              </a:solidFill>
              <a:latin typeface="FRUTIGER LT 55 ROMAN" pitchFamily="2"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FA975C3A-8D29-9546-9606-DAF234F8871C}"/>
              </a:ext>
            </a:extLst>
          </p:cNvPr>
          <p:cNvSpPr/>
          <p:nvPr/>
        </p:nvSpPr>
        <p:spPr>
          <a:xfrm>
            <a:off x="4258771" y="1089412"/>
            <a:ext cx="2499381" cy="738664"/>
          </a:xfrm>
          <a:prstGeom prst="rect">
            <a:avLst/>
          </a:prstGeom>
        </p:spPr>
        <p:txBody>
          <a:bodyPr wrap="square" lIns="91440" tIns="45720" rIns="91440" bIns="45720" anchor="t">
            <a:spAutoFit/>
          </a:bodyPr>
          <a:lstStyle/>
          <a:p>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One tonne of CO</a:t>
            </a:r>
            <a:r>
              <a:rPr lang="en-GB" sz="1400" baseline="-25000" dirty="0">
                <a:solidFill>
                  <a:srgbClr val="FE5716"/>
                </a:solidFill>
                <a:latin typeface="Frutiger LT 45 Light" pitchFamily="2" charset="0"/>
                <a:ea typeface="Open Sans" panose="020B0606030504020204" pitchFamily="34" charset="0"/>
                <a:cs typeface="Open Sans" panose="020B0606030504020204" pitchFamily="34" charset="0"/>
              </a:rPr>
              <a:t>2</a:t>
            </a: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 is the equivalent of a flight from London to where? </a:t>
            </a:r>
            <a:endParaRPr lang="en-US" sz="14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ECD889F4-4858-4C40-B4CE-F2530B23CE33}"/>
              </a:ext>
            </a:extLst>
          </p:cNvPr>
          <p:cNvSpPr/>
          <p:nvPr/>
        </p:nvSpPr>
        <p:spPr>
          <a:xfrm>
            <a:off x="4258769" y="1944484"/>
            <a:ext cx="2166561" cy="1350626"/>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New York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Dublin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Cyprus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Malaga</a:t>
            </a:r>
            <a:endParaRPr lang="en-GB" sz="1400" dirty="0">
              <a:effectLst/>
              <a:latin typeface="Frutiger LT 45 Light" pitchFamily="2" charset="0"/>
              <a:ea typeface="Open Sans" panose="020B0606030504020204" pitchFamily="34" charset="0"/>
              <a:cs typeface="Open Sans" panose="020B0606030504020204" pitchFamily="34" charset="0"/>
            </a:endParaRPr>
          </a:p>
        </p:txBody>
      </p:sp>
      <p:grpSp>
        <p:nvGrpSpPr>
          <p:cNvPr id="34" name="Group 33">
            <a:extLst>
              <a:ext uri="{FF2B5EF4-FFF2-40B4-BE49-F238E27FC236}">
                <a16:creationId xmlns:a16="http://schemas.microsoft.com/office/drawing/2014/main" id="{41BA551B-FA41-AC48-A973-8F6E2C1CB8AB}"/>
              </a:ext>
            </a:extLst>
          </p:cNvPr>
          <p:cNvGrpSpPr/>
          <p:nvPr/>
        </p:nvGrpSpPr>
        <p:grpSpPr>
          <a:xfrm>
            <a:off x="3749113" y="1161961"/>
            <a:ext cx="563024" cy="405803"/>
            <a:chOff x="1201681" y="429287"/>
            <a:chExt cx="556976" cy="401444"/>
          </a:xfrm>
        </p:grpSpPr>
        <p:sp>
          <p:nvSpPr>
            <p:cNvPr id="35" name="Oval 34">
              <a:extLst>
                <a:ext uri="{FF2B5EF4-FFF2-40B4-BE49-F238E27FC236}">
                  <a16:creationId xmlns:a16="http://schemas.microsoft.com/office/drawing/2014/main" id="{B5760029-F587-B845-87BA-24DAEB69D2A8}"/>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descr="Question 2">
              <a:extLst>
                <a:ext uri="{FF2B5EF4-FFF2-40B4-BE49-F238E27FC236}">
                  <a16:creationId xmlns:a16="http://schemas.microsoft.com/office/drawing/2014/main" id="{845F4A54-15FC-CE4B-BE06-01C5B2BE510C}"/>
                </a:ext>
              </a:extLst>
            </p:cNvPr>
            <p:cNvSpPr/>
            <p:nvPr/>
          </p:nvSpPr>
          <p:spPr>
            <a:xfrm>
              <a:off x="1201681"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Q2</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37" name="Rectangle 36">
            <a:extLst>
              <a:ext uri="{FF2B5EF4-FFF2-40B4-BE49-F238E27FC236}">
                <a16:creationId xmlns:a16="http://schemas.microsoft.com/office/drawing/2014/main" id="{A22FE14C-48D2-C043-8EAC-D0A1A59E3F93}"/>
              </a:ext>
            </a:extLst>
          </p:cNvPr>
          <p:cNvSpPr/>
          <p:nvPr/>
        </p:nvSpPr>
        <p:spPr>
          <a:xfrm>
            <a:off x="4309344" y="3680320"/>
            <a:ext cx="3247594" cy="480131"/>
          </a:xfrm>
          <a:prstGeom prst="rect">
            <a:avLst/>
          </a:prstGeom>
        </p:spPr>
        <p:txBody>
          <a:bodyPr wrap="square">
            <a:spAutoFit/>
          </a:bodyPr>
          <a:lstStyle/>
          <a:p>
            <a:pPr>
              <a:lnSpc>
                <a:spcPct val="90000"/>
              </a:lnSpc>
              <a:spcBef>
                <a:spcPct val="0"/>
              </a:spcBef>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Which of these contributes most to </a:t>
            </a:r>
            <a:br>
              <a:rPr lang="en-GB" sz="1400" dirty="0">
                <a:solidFill>
                  <a:srgbClr val="FE5716"/>
                </a:solidFill>
                <a:latin typeface="Frutiger LT 45 Light" pitchFamily="2" charset="0"/>
                <a:ea typeface="Open Sans" panose="020B0606030504020204" pitchFamily="34" charset="0"/>
                <a:cs typeface="Open Sans" panose="020B0606030504020204" pitchFamily="34" charset="0"/>
              </a:rPr>
            </a:b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the average Brit’s carbon footprint?</a:t>
            </a:r>
          </a:p>
        </p:txBody>
      </p:sp>
      <p:sp>
        <p:nvSpPr>
          <p:cNvPr id="38" name="Rectangle 37">
            <a:extLst>
              <a:ext uri="{FF2B5EF4-FFF2-40B4-BE49-F238E27FC236}">
                <a16:creationId xmlns:a16="http://schemas.microsoft.com/office/drawing/2014/main" id="{609889BD-D4C7-034E-9DB3-C1A9175F26D2}"/>
              </a:ext>
            </a:extLst>
          </p:cNvPr>
          <p:cNvSpPr/>
          <p:nvPr/>
        </p:nvSpPr>
        <p:spPr>
          <a:xfrm>
            <a:off x="4309343" y="4263257"/>
            <a:ext cx="3066073" cy="1351332"/>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Heating and powering our homes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Fuelling our cars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Food and drink from shops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Buying stuff</a:t>
            </a:r>
          </a:p>
        </p:txBody>
      </p:sp>
      <p:sp>
        <p:nvSpPr>
          <p:cNvPr id="39" name="Rectangle 38">
            <a:extLst>
              <a:ext uri="{FF2B5EF4-FFF2-40B4-BE49-F238E27FC236}">
                <a16:creationId xmlns:a16="http://schemas.microsoft.com/office/drawing/2014/main" id="{D32E9565-D33D-6F48-9D68-FAFB545465E8}"/>
              </a:ext>
            </a:extLst>
          </p:cNvPr>
          <p:cNvSpPr/>
          <p:nvPr/>
        </p:nvSpPr>
        <p:spPr>
          <a:xfrm>
            <a:off x="3853651" y="4440622"/>
            <a:ext cx="399083" cy="405803"/>
          </a:xfrm>
          <a:prstGeom prst="rect">
            <a:avLst/>
          </a:prstGeom>
        </p:spPr>
        <p:txBody>
          <a:bodyPr wrap="square">
            <a:spAutoFit/>
          </a:bodyPr>
          <a:lstStyle/>
          <a:p>
            <a:pPr algn="ctr"/>
            <a:r>
              <a:rPr lang="en-GB" sz="2000">
                <a:solidFill>
                  <a:schemeClr val="bg1"/>
                </a:solidFill>
                <a:latin typeface="Open Sans" panose="020B0606030504020204" pitchFamily="34" charset="0"/>
                <a:ea typeface="Open Sans" panose="020B0606030504020204" pitchFamily="34" charset="0"/>
                <a:cs typeface="Open Sans" panose="020B0606030504020204" pitchFamily="34" charset="0"/>
              </a:rPr>
              <a:t>A</a:t>
            </a:r>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9">
            <a:extLst>
              <a:ext uri="{FF2B5EF4-FFF2-40B4-BE49-F238E27FC236}">
                <a16:creationId xmlns:a16="http://schemas.microsoft.com/office/drawing/2014/main" id="{6CFDAEC4-86F1-2845-B630-F71248BF7FC4}"/>
              </a:ext>
            </a:extLst>
          </p:cNvPr>
          <p:cNvSpPr/>
          <p:nvPr/>
        </p:nvSpPr>
        <p:spPr>
          <a:xfrm>
            <a:off x="3853651" y="3738569"/>
            <a:ext cx="399083" cy="399083"/>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descr="Question 4">
            <a:extLst>
              <a:ext uri="{FF2B5EF4-FFF2-40B4-BE49-F238E27FC236}">
                <a16:creationId xmlns:a16="http://schemas.microsoft.com/office/drawing/2014/main" id="{E4DA1347-137C-1940-831D-C32BA31734CC}"/>
              </a:ext>
            </a:extLst>
          </p:cNvPr>
          <p:cNvSpPr/>
          <p:nvPr/>
        </p:nvSpPr>
        <p:spPr>
          <a:xfrm>
            <a:off x="3799686" y="3731849"/>
            <a:ext cx="563024" cy="404455"/>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Q4</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251F1008-93DD-F94B-9305-B7D36F2187E6}"/>
              </a:ext>
            </a:extLst>
          </p:cNvPr>
          <p:cNvSpPr/>
          <p:nvPr/>
        </p:nvSpPr>
        <p:spPr>
          <a:xfrm>
            <a:off x="1090724" y="3683131"/>
            <a:ext cx="2359673" cy="954107"/>
          </a:xfrm>
          <a:prstGeom prst="rect">
            <a:avLst/>
          </a:prstGeom>
        </p:spPr>
        <p:txBody>
          <a:bodyPr wrap="square" lIns="91440" tIns="45720" rIns="91440" bIns="45720" anchor="t">
            <a:spAutoFit/>
          </a:bodyPr>
          <a:lstStyle/>
          <a:p>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To limit global warming to 1.5°C, how much do we need to reduce our carbon footprint to?</a:t>
            </a:r>
          </a:p>
        </p:txBody>
      </p:sp>
      <p:sp>
        <p:nvSpPr>
          <p:cNvPr id="43" name="Oval 42">
            <a:extLst>
              <a:ext uri="{FF2B5EF4-FFF2-40B4-BE49-F238E27FC236}">
                <a16:creationId xmlns:a16="http://schemas.microsoft.com/office/drawing/2014/main" id="{C526903E-E157-0243-BFB9-F30FEB3B0AC7}"/>
              </a:ext>
            </a:extLst>
          </p:cNvPr>
          <p:cNvSpPr/>
          <p:nvPr/>
        </p:nvSpPr>
        <p:spPr>
          <a:xfrm>
            <a:off x="635031" y="3762400"/>
            <a:ext cx="399083" cy="399083"/>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43" descr="Question 3">
            <a:extLst>
              <a:ext uri="{FF2B5EF4-FFF2-40B4-BE49-F238E27FC236}">
                <a16:creationId xmlns:a16="http://schemas.microsoft.com/office/drawing/2014/main" id="{52A821CF-3F30-A44F-AD26-2436CF5C8A65}"/>
              </a:ext>
            </a:extLst>
          </p:cNvPr>
          <p:cNvSpPr/>
          <p:nvPr/>
        </p:nvSpPr>
        <p:spPr>
          <a:xfrm>
            <a:off x="581066" y="3755680"/>
            <a:ext cx="563024" cy="404455"/>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Q3</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sp>
        <p:nvSpPr>
          <p:cNvPr id="45" name="Rectangle 44">
            <a:extLst>
              <a:ext uri="{FF2B5EF4-FFF2-40B4-BE49-F238E27FC236}">
                <a16:creationId xmlns:a16="http://schemas.microsoft.com/office/drawing/2014/main" id="{7676C523-41BD-D64A-A97C-2F852257DAB2}"/>
              </a:ext>
            </a:extLst>
          </p:cNvPr>
          <p:cNvSpPr/>
          <p:nvPr/>
        </p:nvSpPr>
        <p:spPr>
          <a:xfrm>
            <a:off x="1085513" y="4722700"/>
            <a:ext cx="2143286" cy="1350626"/>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5 tonnes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8 tonnes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6 tonnes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2 tonnes</a:t>
            </a:r>
          </a:p>
        </p:txBody>
      </p:sp>
      <p:sp>
        <p:nvSpPr>
          <p:cNvPr id="46" name="Slide Number Placeholder 3">
            <a:extLst>
              <a:ext uri="{FF2B5EF4-FFF2-40B4-BE49-F238E27FC236}">
                <a16:creationId xmlns:a16="http://schemas.microsoft.com/office/drawing/2014/main" id="{3C1895F5-355E-A641-8773-9C1732A58DE1}"/>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16</a:t>
            </a:fld>
            <a:endParaRPr lang="en-US" dirty="0">
              <a:solidFill>
                <a:schemeClr val="tx1"/>
              </a:solidFill>
              <a:latin typeface="Frutiger LT 45 Light" pitchFamily="2" charset="0"/>
            </a:endParaRPr>
          </a:p>
        </p:txBody>
      </p:sp>
      <p:sp>
        <p:nvSpPr>
          <p:cNvPr id="47" name="Footer Placeholder 3">
            <a:extLst>
              <a:ext uri="{FF2B5EF4-FFF2-40B4-BE49-F238E27FC236}">
                <a16:creationId xmlns:a16="http://schemas.microsoft.com/office/drawing/2014/main" id="{C00EE13E-6E8E-7544-AB5F-EDC6673FFC9F}"/>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312023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uestions in orange box">
            <a:extLst>
              <a:ext uri="{FF2B5EF4-FFF2-40B4-BE49-F238E27FC236}">
                <a16:creationId xmlns:a16="http://schemas.microsoft.com/office/drawing/2014/main" id="{9730AEE1-C40A-C14E-89F5-5540607783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0891" y="2114354"/>
            <a:ext cx="6045108" cy="4743646"/>
          </a:xfrm>
          <a:prstGeom prst="rect">
            <a:avLst/>
          </a:prstGeom>
        </p:spPr>
      </p:pic>
      <p:sp>
        <p:nvSpPr>
          <p:cNvPr id="10" name="Rectangle 9">
            <a:extLst>
              <a:ext uri="{FF2B5EF4-FFF2-40B4-BE49-F238E27FC236}">
                <a16:creationId xmlns:a16="http://schemas.microsoft.com/office/drawing/2014/main" id="{7E671438-DA72-F44B-8CF2-65898E137907}"/>
              </a:ext>
            </a:extLst>
          </p:cNvPr>
          <p:cNvSpPr/>
          <p:nvPr/>
        </p:nvSpPr>
        <p:spPr>
          <a:xfrm>
            <a:off x="6204578" y="3093024"/>
            <a:ext cx="3457582" cy="646331"/>
          </a:xfrm>
          <a:prstGeom prst="rect">
            <a:avLst/>
          </a:prstGeom>
        </p:spPr>
        <p:txBody>
          <a:bodyPr wrap="square" lIns="91440" tIns="45720" rIns="91440" bIns="45720" anchor="t">
            <a:spAutoFit/>
          </a:bodyPr>
          <a:lstStyle/>
          <a:p>
            <a:r>
              <a:rPr lang="en-GB" b="1" dirty="0">
                <a:solidFill>
                  <a:schemeClr val="bg1"/>
                </a:solidFill>
                <a:latin typeface="Frutiger LT 55 Roman" pitchFamily="2" charset="0"/>
                <a:ea typeface="Open Sans" panose="020B0606030504020204" pitchFamily="34" charset="0"/>
                <a:cs typeface="Open Sans" panose="020B0606030504020204" pitchFamily="34" charset="0"/>
              </a:rPr>
              <a:t>Where does the average </a:t>
            </a:r>
          </a:p>
          <a:p>
            <a:r>
              <a:rPr lang="en-GB" b="1" dirty="0">
                <a:solidFill>
                  <a:schemeClr val="bg1"/>
                </a:solidFill>
                <a:latin typeface="Frutiger LT 55 Roman" pitchFamily="2" charset="0"/>
                <a:ea typeface="Open Sans" panose="020B0606030504020204" pitchFamily="34" charset="0"/>
                <a:cs typeface="Open Sans" panose="020B0606030504020204" pitchFamily="34" charset="0"/>
              </a:rPr>
              <a:t>Brit’s footprint come from?</a:t>
            </a:r>
          </a:p>
        </p:txBody>
      </p:sp>
      <p:sp>
        <p:nvSpPr>
          <p:cNvPr id="11" name="Rectangle 10">
            <a:extLst>
              <a:ext uri="{FF2B5EF4-FFF2-40B4-BE49-F238E27FC236}">
                <a16:creationId xmlns:a16="http://schemas.microsoft.com/office/drawing/2014/main" id="{0C3CDDD4-D5C9-3D46-AC60-7D7508F3B5BD}"/>
              </a:ext>
            </a:extLst>
          </p:cNvPr>
          <p:cNvSpPr/>
          <p:nvPr/>
        </p:nvSpPr>
        <p:spPr>
          <a:xfrm>
            <a:off x="6218182" y="5895306"/>
            <a:ext cx="3236714" cy="230832"/>
          </a:xfrm>
          <a:prstGeom prst="rect">
            <a:avLst/>
          </a:prstGeom>
        </p:spPr>
        <p:txBody>
          <a:bodyPr wrap="square">
            <a:spAutoFit/>
          </a:bodyPr>
          <a:lstStyle/>
          <a:p>
            <a:r>
              <a:rPr lang="en-US" sz="900" dirty="0">
                <a:solidFill>
                  <a:schemeClr val="bg1"/>
                </a:solidFill>
                <a:latin typeface="Frutiger LT 45 Light" pitchFamily="2" charset="0"/>
                <a:ea typeface="Open Sans" panose="020B0606030504020204" pitchFamily="34" charset="0"/>
                <a:cs typeface="Open Sans" panose="020B0606030504020204" pitchFamily="34" charset="0"/>
              </a:rPr>
              <a:t>Source: ’How Bad Are Bananas?’ </a:t>
            </a:r>
            <a:r>
              <a:rPr lang="en-US" sz="900" i="1" dirty="0">
                <a:solidFill>
                  <a:schemeClr val="bg1"/>
                </a:solidFill>
                <a:latin typeface="Frutiger LT 45 Light" pitchFamily="2" charset="0"/>
                <a:ea typeface="Open Sans" panose="020B0606030504020204" pitchFamily="34" charset="0"/>
                <a:cs typeface="Open Sans" panose="020B0606030504020204" pitchFamily="34" charset="0"/>
              </a:rPr>
              <a:t>Mike Berners Lee </a:t>
            </a:r>
          </a:p>
        </p:txBody>
      </p:sp>
      <p:sp>
        <p:nvSpPr>
          <p:cNvPr id="13" name="Rectangle 12">
            <a:extLst>
              <a:ext uri="{FF2B5EF4-FFF2-40B4-BE49-F238E27FC236}">
                <a16:creationId xmlns:a16="http://schemas.microsoft.com/office/drawing/2014/main" id="{16CFBF98-3802-6D4B-8B7E-88597E3CCB44}"/>
              </a:ext>
            </a:extLst>
          </p:cNvPr>
          <p:cNvSpPr/>
          <p:nvPr/>
        </p:nvSpPr>
        <p:spPr>
          <a:xfrm>
            <a:off x="6218182" y="3720091"/>
            <a:ext cx="3961087" cy="2160976"/>
          </a:xfrm>
          <a:prstGeom prst="rect">
            <a:avLst/>
          </a:prstGeom>
        </p:spPr>
        <p:txBody>
          <a:bodyPr wrap="square" lIns="91440" tIns="45720" rIns="91440" bIns="45720" anchor="t">
            <a:spAutoFit/>
          </a:bodyPr>
          <a:lstStyle/>
          <a:p>
            <a:pPr>
              <a:lnSpc>
                <a:spcPct val="150000"/>
              </a:lnSpc>
            </a:pPr>
            <a:r>
              <a:rPr lang="en-GB" sz="1300" dirty="0">
                <a:solidFill>
                  <a:schemeClr val="bg1"/>
                </a:solidFill>
                <a:latin typeface="Frutiger LT 45 Light" pitchFamily="2" charset="0"/>
                <a:ea typeface="Open Sans" panose="020B0606030504020204" pitchFamily="34" charset="0"/>
                <a:cs typeface="Open Sans" panose="020B0606030504020204" pitchFamily="34" charset="0"/>
              </a:rPr>
              <a:t>Food and drink = ?</a:t>
            </a:r>
          </a:p>
          <a:p>
            <a:pPr>
              <a:lnSpc>
                <a:spcPct val="150000"/>
              </a:lnSpc>
            </a:pPr>
            <a:r>
              <a:rPr lang="en-GB" sz="1300" dirty="0">
                <a:solidFill>
                  <a:schemeClr val="bg1"/>
                </a:solidFill>
                <a:latin typeface="Frutiger LT 45 Light" pitchFamily="2" charset="0"/>
                <a:ea typeface="Open Sans" panose="020B0606030504020204" pitchFamily="34" charset="0"/>
                <a:cs typeface="Open Sans" panose="020B0606030504020204" pitchFamily="34" charset="0"/>
              </a:rPr>
              <a:t>Heating and powering our homes = ?</a:t>
            </a:r>
          </a:p>
          <a:p>
            <a:pPr>
              <a:lnSpc>
                <a:spcPct val="150000"/>
              </a:lnSpc>
            </a:pPr>
            <a:r>
              <a:rPr lang="en-GB" sz="1300" dirty="0">
                <a:solidFill>
                  <a:schemeClr val="bg1"/>
                </a:solidFill>
                <a:latin typeface="Frutiger LT 45 Light" pitchFamily="2" charset="0"/>
                <a:ea typeface="Open Sans" panose="020B0606030504020204" pitchFamily="34" charset="0"/>
                <a:cs typeface="Open Sans" panose="020B0606030504020204" pitchFamily="34" charset="0"/>
              </a:rPr>
              <a:t>Personal vehicles = ?</a:t>
            </a:r>
          </a:p>
          <a:p>
            <a:pPr>
              <a:lnSpc>
                <a:spcPct val="150000"/>
              </a:lnSpc>
            </a:pPr>
            <a:r>
              <a:rPr lang="en-GB" sz="1300" dirty="0">
                <a:solidFill>
                  <a:schemeClr val="bg1"/>
                </a:solidFill>
                <a:latin typeface="Frutiger LT 45 Light" pitchFamily="2" charset="0"/>
                <a:ea typeface="Open Sans" panose="020B0606030504020204" pitchFamily="34" charset="0"/>
                <a:cs typeface="Open Sans" panose="020B0606030504020204" pitchFamily="34" charset="0"/>
              </a:rPr>
              <a:t>Personal flights = ?</a:t>
            </a:r>
          </a:p>
          <a:p>
            <a:pPr>
              <a:lnSpc>
                <a:spcPct val="150000"/>
              </a:lnSpc>
            </a:pPr>
            <a:r>
              <a:rPr lang="en-GB" sz="1300" dirty="0">
                <a:solidFill>
                  <a:schemeClr val="bg1"/>
                </a:solidFill>
                <a:latin typeface="Frutiger LT 45 Light" pitchFamily="2" charset="0"/>
                <a:ea typeface="Open Sans" panose="020B0606030504020204" pitchFamily="34" charset="0"/>
                <a:cs typeface="Open Sans" panose="020B0606030504020204" pitchFamily="34" charset="0"/>
              </a:rPr>
              <a:t>Buying stuff = ?</a:t>
            </a:r>
          </a:p>
          <a:p>
            <a:pPr>
              <a:lnSpc>
                <a:spcPct val="150000"/>
              </a:lnSpc>
            </a:pPr>
            <a:r>
              <a:rPr lang="en-GB" sz="1300" dirty="0">
                <a:solidFill>
                  <a:schemeClr val="bg1"/>
                </a:solidFill>
                <a:latin typeface="Frutiger LT 45 Light" pitchFamily="2" charset="0"/>
                <a:ea typeface="Open Sans" panose="020B0606030504020204" pitchFamily="34" charset="0"/>
                <a:cs typeface="Open Sans" panose="020B0606030504020204" pitchFamily="34" charset="0"/>
              </a:rPr>
              <a:t>Health, education and public services = ?</a:t>
            </a:r>
          </a:p>
          <a:p>
            <a:pPr>
              <a:lnSpc>
                <a:spcPct val="150000"/>
              </a:lnSpc>
            </a:pPr>
            <a:r>
              <a:rPr lang="en-GB" sz="1300" dirty="0">
                <a:solidFill>
                  <a:schemeClr val="bg1"/>
                </a:solidFill>
                <a:latin typeface="Frutiger LT 45 Light" pitchFamily="2" charset="0"/>
                <a:ea typeface="Open Sans" panose="020B0606030504020204" pitchFamily="34" charset="0"/>
                <a:cs typeface="Open Sans" panose="020B0606030504020204" pitchFamily="34" charset="0"/>
              </a:rPr>
              <a:t>Other travel, home, waste, water, sewage = ?</a:t>
            </a:r>
          </a:p>
        </p:txBody>
      </p:sp>
      <p:sp>
        <p:nvSpPr>
          <p:cNvPr id="14" name="Rectangle 35">
            <a:extLst>
              <a:ext uri="{FF2B5EF4-FFF2-40B4-BE49-F238E27FC236}">
                <a16:creationId xmlns:a16="http://schemas.microsoft.com/office/drawing/2014/main" id="{EC692813-F8F2-5042-AA93-668E51655E14}"/>
              </a:ext>
            </a:extLst>
          </p:cNvPr>
          <p:cNvSpPr txBox="1">
            <a:spLocks noChangeArrowheads="1"/>
          </p:cNvSpPr>
          <p:nvPr/>
        </p:nvSpPr>
        <p:spPr>
          <a:xfrm>
            <a:off x="624602" y="1730783"/>
            <a:ext cx="6866020" cy="464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rgbClr val="FE5716"/>
                </a:solidFill>
                <a:latin typeface="Frutiger LT 45 Light" pitchFamily="2" charset="0"/>
                <a:ea typeface="Open Sans" panose="020B0606030504020204" pitchFamily="34" charset="0"/>
                <a:cs typeface="Open Sans" panose="020B0606030504020204" pitchFamily="34" charset="0"/>
              </a:rPr>
              <a:t>Round 2: </a:t>
            </a:r>
            <a:r>
              <a:rPr lang="en-GB" sz="3200" b="1" dirty="0">
                <a:solidFill>
                  <a:srgbClr val="F9B01E"/>
                </a:solidFill>
                <a:latin typeface="Frutiger LT 55 Roman" pitchFamily="2" charset="0"/>
                <a:ea typeface="Open Sans" panose="020B0606030504020204" pitchFamily="34" charset="0"/>
                <a:cs typeface="Open Sans" panose="020B0606030504020204" pitchFamily="34" charset="0"/>
              </a:rPr>
              <a:t>Let’s talk about this</a:t>
            </a:r>
            <a:endParaRPr lang="en-GB" sz="2400" b="1" i="1" dirty="0">
              <a:solidFill>
                <a:srgbClr val="F9B01E"/>
              </a:solidFill>
              <a:latin typeface="FRUTIGER LT 55 ROMAN" pitchFamily="2"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FE09F5FB-2094-1D43-BC30-67385848B5ED}"/>
              </a:ext>
            </a:extLst>
          </p:cNvPr>
          <p:cNvSpPr/>
          <p:nvPr/>
        </p:nvSpPr>
        <p:spPr>
          <a:xfrm>
            <a:off x="624602" y="2361030"/>
            <a:ext cx="4473302" cy="1077218"/>
          </a:xfrm>
          <a:prstGeom prst="rect">
            <a:avLst/>
          </a:prstGeom>
        </p:spPr>
        <p:txBody>
          <a:bodyPr wrap="square" lIns="91440" tIns="45720" rIns="91440" bIns="45720" anchor="t">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What’s your carbon footprint?</a:t>
            </a:r>
          </a:p>
        </p:txBody>
      </p:sp>
      <p:grpSp>
        <p:nvGrpSpPr>
          <p:cNvPr id="19" name="Group 18">
            <a:extLst>
              <a:ext uri="{FF2B5EF4-FFF2-40B4-BE49-F238E27FC236}">
                <a16:creationId xmlns:a16="http://schemas.microsoft.com/office/drawing/2014/main" id="{1AD86958-8A02-094C-A63D-E637B0342BC0}"/>
              </a:ext>
            </a:extLst>
          </p:cNvPr>
          <p:cNvGrpSpPr/>
          <p:nvPr/>
        </p:nvGrpSpPr>
        <p:grpSpPr>
          <a:xfrm>
            <a:off x="3860890" y="1882418"/>
            <a:ext cx="6045109" cy="4981771"/>
            <a:chOff x="3241040" y="1371600"/>
            <a:chExt cx="6664960" cy="5492590"/>
          </a:xfrm>
        </p:grpSpPr>
        <p:sp>
          <p:nvSpPr>
            <p:cNvPr id="21" name="Freeform 20">
              <a:extLst>
                <a:ext uri="{FF2B5EF4-FFF2-40B4-BE49-F238E27FC236}">
                  <a16:creationId xmlns:a16="http://schemas.microsoft.com/office/drawing/2014/main" id="{95467D4E-6496-1B49-B48E-EB13C6CCAC8A}"/>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31E588EE-F482-F94D-99E8-635518625051}"/>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23" name="Freeform 22">
              <a:extLst>
                <a:ext uri="{FF2B5EF4-FFF2-40B4-BE49-F238E27FC236}">
                  <a16:creationId xmlns:a16="http://schemas.microsoft.com/office/drawing/2014/main" id="{5F0F4E62-B102-8B4E-A9D2-9E40587F7EA3}"/>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5115484-7CF2-9A4B-B13A-C4D300D44B3B}"/>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Slide Number Placeholder 3">
            <a:extLst>
              <a:ext uri="{FF2B5EF4-FFF2-40B4-BE49-F238E27FC236}">
                <a16:creationId xmlns:a16="http://schemas.microsoft.com/office/drawing/2014/main" id="{B28EE60A-E3C7-6E42-8909-8436FC1FFAB3}"/>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17</a:t>
            </a:fld>
            <a:endParaRPr lang="en-US" dirty="0">
              <a:solidFill>
                <a:schemeClr val="tx1"/>
              </a:solidFill>
              <a:latin typeface="Frutiger LT 45 Light" pitchFamily="2" charset="0"/>
            </a:endParaRPr>
          </a:p>
        </p:txBody>
      </p:sp>
      <p:sp>
        <p:nvSpPr>
          <p:cNvPr id="26" name="Footer Placeholder 3">
            <a:extLst>
              <a:ext uri="{FF2B5EF4-FFF2-40B4-BE49-F238E27FC236}">
                <a16:creationId xmlns:a16="http://schemas.microsoft.com/office/drawing/2014/main" id="{CC8A910A-36A2-974D-A456-C82943B9E296}"/>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154139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CDF50D-41B7-1542-A9BB-4F91EBD40927}"/>
              </a:ext>
            </a:extLst>
          </p:cNvPr>
          <p:cNvSpPr/>
          <p:nvPr/>
        </p:nvSpPr>
        <p:spPr>
          <a:xfrm>
            <a:off x="0" y="6138"/>
            <a:ext cx="9985376" cy="6872410"/>
          </a:xfrm>
          <a:prstGeom prst="rect">
            <a:avLst/>
          </a:pr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5A30"/>
              </a:solidFill>
            </a:endParaRPr>
          </a:p>
        </p:txBody>
      </p:sp>
      <p:sp>
        <p:nvSpPr>
          <p:cNvPr id="7" name="Rectangle 35">
            <a:extLst>
              <a:ext uri="{FF2B5EF4-FFF2-40B4-BE49-F238E27FC236}">
                <a16:creationId xmlns:a16="http://schemas.microsoft.com/office/drawing/2014/main" id="{89F3CF5C-2FFD-C24B-98A7-39BA36E10F19}"/>
              </a:ext>
            </a:extLst>
          </p:cNvPr>
          <p:cNvSpPr txBox="1">
            <a:spLocks noChangeArrowheads="1"/>
          </p:cNvSpPr>
          <p:nvPr/>
        </p:nvSpPr>
        <p:spPr>
          <a:xfrm>
            <a:off x="631825" y="1165111"/>
            <a:ext cx="5431844" cy="5417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bg1"/>
                </a:solidFill>
                <a:latin typeface="Frutiger LT 45 Light" pitchFamily="2" charset="0"/>
                <a:ea typeface="Open Sans" panose="020B0606030504020204" pitchFamily="34" charset="0"/>
                <a:cs typeface="Open Sans" panose="020B0606030504020204" pitchFamily="34" charset="0"/>
              </a:rPr>
              <a:t>Round</a:t>
            </a:r>
            <a:r>
              <a:rPr lang="en-GB" sz="2400">
                <a:solidFill>
                  <a:schemeClr val="bg1"/>
                </a:solidFill>
                <a:latin typeface="Frutiger LT 45 Light" pitchFamily="2" charset="0"/>
                <a:ea typeface="Frutiger LT 45 Light" charset="0"/>
                <a:cs typeface="Frutiger LT 45 Light" charset="0"/>
              </a:rPr>
              <a:t> 3: </a:t>
            </a:r>
            <a:r>
              <a:rPr lang="en-GB" sz="3200" b="1">
                <a:solidFill>
                  <a:schemeClr val="bg1"/>
                </a:solidFill>
                <a:latin typeface="Frutiger LT 55 Roman" pitchFamily="2" charset="0"/>
              </a:rPr>
              <a:t>Mission: Net Zero  </a:t>
            </a:r>
            <a:br>
              <a:rPr lang="en-US" sz="3200" b="1">
                <a:solidFill>
                  <a:schemeClr val="bg1"/>
                </a:solidFill>
                <a:latin typeface="Frutiger LT 55 Roman" pitchFamily="2" charset="0"/>
              </a:rPr>
            </a:br>
            <a:endParaRPr lang="en-GB" sz="2400" b="1" i="1" dirty="0">
              <a:solidFill>
                <a:schemeClr val="bg1"/>
              </a:solidFill>
              <a:latin typeface="FRUTIGER LT 55 ROMAN" pitchFamily="2" charset="0"/>
              <a:ea typeface="Frutiger LT 45 Light" charset="0"/>
              <a:cs typeface="Frutiger LT 45 Light" charset="0"/>
            </a:endParaRPr>
          </a:p>
        </p:txBody>
      </p:sp>
      <p:pic>
        <p:nvPicPr>
          <p:cNvPr id="8" name="Picture 7" descr="'Net Zero' written in the sand">
            <a:extLst>
              <a:ext uri="{FF2B5EF4-FFF2-40B4-BE49-F238E27FC236}">
                <a16:creationId xmlns:a16="http://schemas.microsoft.com/office/drawing/2014/main" id="{19D02FBA-4038-C943-8E80-8C5575B8B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897" y="2086679"/>
            <a:ext cx="6122495" cy="4804372"/>
          </a:xfrm>
          <a:prstGeom prst="rect">
            <a:avLst/>
          </a:prstGeom>
        </p:spPr>
      </p:pic>
      <p:sp>
        <p:nvSpPr>
          <p:cNvPr id="10" name="Slide Number Placeholder 3">
            <a:extLst>
              <a:ext uri="{FF2B5EF4-FFF2-40B4-BE49-F238E27FC236}">
                <a16:creationId xmlns:a16="http://schemas.microsoft.com/office/drawing/2014/main" id="{189D23CB-1788-6D49-8B64-5D54B04E8AFD}"/>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bg1"/>
                </a:solidFill>
                <a:latin typeface="Frutiger LT 45 Light" pitchFamily="2" charset="0"/>
              </a:rPr>
              <a:pPr/>
              <a:t>18</a:t>
            </a:fld>
            <a:endParaRPr lang="en-US" dirty="0">
              <a:solidFill>
                <a:schemeClr val="bg1"/>
              </a:solidFill>
              <a:latin typeface="Frutiger LT 45 Light" pitchFamily="2" charset="0"/>
            </a:endParaRPr>
          </a:p>
        </p:txBody>
      </p:sp>
      <p:sp>
        <p:nvSpPr>
          <p:cNvPr id="11" name="Footer Placeholder 3">
            <a:extLst>
              <a:ext uri="{FF2B5EF4-FFF2-40B4-BE49-F238E27FC236}">
                <a16:creationId xmlns:a16="http://schemas.microsoft.com/office/drawing/2014/main" id="{74DB84D5-8CFF-2E46-8D18-68B8530923B7}"/>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bg1"/>
                </a:solidFill>
                <a:latin typeface="Frutiger LT 45 Light" pitchFamily="2" charset="0"/>
              </a:rPr>
              <a:t>A Question of Net Zero | NOT PROTECTIVELY MARKED* © Copyright 2019 NNB Generation Company (HPC) Limited. All rights reserved.</a:t>
            </a:r>
            <a:endParaRPr lang="en-GB" altLang="en-US" sz="800" dirty="0">
              <a:solidFill>
                <a:schemeClr val="bg1"/>
              </a:solidFill>
            </a:endParaRPr>
          </a:p>
        </p:txBody>
      </p:sp>
    </p:spTree>
    <p:extLst>
      <p:ext uri="{BB962C8B-B14F-4D97-AF65-F5344CB8AC3E}">
        <p14:creationId xmlns:p14="http://schemas.microsoft.com/office/powerpoint/2010/main" val="7185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EB146E-5705-D34A-8BA0-89CEEFCC1BEF}"/>
              </a:ext>
            </a:extLst>
          </p:cNvPr>
          <p:cNvSpPr/>
          <p:nvPr/>
        </p:nvSpPr>
        <p:spPr>
          <a:xfrm>
            <a:off x="1080038" y="587969"/>
            <a:ext cx="8063962" cy="584775"/>
          </a:xfrm>
          <a:prstGeom prst="rect">
            <a:avLst/>
          </a:prstGeom>
        </p:spPr>
        <p:txBody>
          <a:bodyPr wrap="square">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What’s the correct definition of Net Zero? </a:t>
            </a:r>
            <a:endParaRPr lang="en-US" sz="32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9" name="Oval 8">
            <a:extLst>
              <a:ext uri="{FF2B5EF4-FFF2-40B4-BE49-F238E27FC236}">
                <a16:creationId xmlns:a16="http://schemas.microsoft.com/office/drawing/2014/main" id="{4E58E2A2-0A41-444D-9A19-F557B9F75FB7}"/>
              </a:ext>
            </a:extLst>
          </p:cNvPr>
          <p:cNvSpPr/>
          <p:nvPr/>
        </p:nvSpPr>
        <p:spPr>
          <a:xfrm>
            <a:off x="633531" y="692270"/>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descr="Question 1">
            <a:extLst>
              <a:ext uri="{FF2B5EF4-FFF2-40B4-BE49-F238E27FC236}">
                <a16:creationId xmlns:a16="http://schemas.microsoft.com/office/drawing/2014/main" id="{A1648DA2-D1AB-F944-B704-78E047D453D0}"/>
              </a:ext>
            </a:extLst>
          </p:cNvPr>
          <p:cNvSpPr/>
          <p:nvPr/>
        </p:nvSpPr>
        <p:spPr>
          <a:xfrm>
            <a:off x="580146" y="685622"/>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Q1</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A636989A-17D8-CC44-ACD0-E60E4AB8F7A0}"/>
              </a:ext>
            </a:extLst>
          </p:cNvPr>
          <p:cNvSpPr/>
          <p:nvPr/>
        </p:nvSpPr>
        <p:spPr>
          <a:xfrm>
            <a:off x="1080037" y="2005139"/>
            <a:ext cx="5251315" cy="2862322"/>
          </a:xfrm>
          <a:prstGeom prst="rect">
            <a:avLst/>
          </a:prstGeom>
        </p:spPr>
        <p:txBody>
          <a:bodyPr wrap="square">
            <a:spAutoFit/>
          </a:bodyPr>
          <a:lstStyle/>
          <a:p>
            <a:pPr lvl="0"/>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We reduce all our carbon emissions to zero</a:t>
            </a:r>
          </a:p>
          <a:p>
            <a:pPr lvl="0"/>
            <a:endParaRPr lang="en-GB" dirty="0">
              <a:solidFill>
                <a:srgbClr val="000000"/>
              </a:solidFill>
              <a:latin typeface="Frutiger LT 45 Light" pitchFamily="2" charset="0"/>
              <a:ea typeface="Open Sans" panose="020B0606030504020204" pitchFamily="34" charset="0"/>
              <a:cs typeface="Open Sans" panose="020B0606030504020204" pitchFamily="34" charset="0"/>
            </a:endParaRPr>
          </a:p>
          <a:p>
            <a:pPr lvl="0"/>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We reduce carbon emissions to a minimum, </a:t>
            </a:r>
            <a:br>
              <a:rPr lang="en-GB" dirty="0">
                <a:solidFill>
                  <a:srgbClr val="000000"/>
                </a:solidFill>
                <a:latin typeface="Frutiger LT 45 Light" pitchFamily="2" charset="0"/>
                <a:ea typeface="Open Sans" panose="020B0606030504020204" pitchFamily="34" charset="0"/>
                <a:cs typeface="Open Sans" panose="020B0606030504020204" pitchFamily="34" charset="0"/>
              </a:rPr>
            </a:br>
            <a:r>
              <a:rPr lang="en-GB" dirty="0">
                <a:solidFill>
                  <a:srgbClr val="000000"/>
                </a:solidFill>
                <a:latin typeface="Frutiger LT 45 Light" pitchFamily="2" charset="0"/>
                <a:ea typeface="Open Sans" panose="020B0606030504020204" pitchFamily="34" charset="0"/>
                <a:cs typeface="Open Sans" panose="020B0606030504020204" pitchFamily="34" charset="0"/>
              </a:rPr>
              <a:t>and balance any we do emit by removing an </a:t>
            </a:r>
            <a:br>
              <a:rPr lang="en-GB" dirty="0">
                <a:solidFill>
                  <a:srgbClr val="000000"/>
                </a:solidFill>
                <a:latin typeface="Frutiger LT 45 Light" pitchFamily="2" charset="0"/>
                <a:ea typeface="Open Sans" panose="020B0606030504020204" pitchFamily="34" charset="0"/>
                <a:cs typeface="Open Sans" panose="020B0606030504020204" pitchFamily="34" charset="0"/>
              </a:rPr>
            </a:br>
            <a:r>
              <a:rPr lang="en-GB" dirty="0">
                <a:solidFill>
                  <a:srgbClr val="000000"/>
                </a:solidFill>
                <a:latin typeface="Frutiger LT 45 Light" pitchFamily="2" charset="0"/>
                <a:ea typeface="Open Sans" panose="020B0606030504020204" pitchFamily="34" charset="0"/>
                <a:cs typeface="Open Sans" panose="020B0606030504020204" pitchFamily="34" charset="0"/>
              </a:rPr>
              <a:t>equal amount</a:t>
            </a:r>
          </a:p>
          <a:p>
            <a:pPr lvl="0"/>
            <a:endParaRPr lang="en-GB" dirty="0">
              <a:solidFill>
                <a:srgbClr val="000000"/>
              </a:solidFill>
              <a:latin typeface="Frutiger LT 45 Light" pitchFamily="2" charset="0"/>
              <a:ea typeface="Open Sans" panose="020B0606030504020204" pitchFamily="34" charset="0"/>
              <a:cs typeface="Open Sans" panose="020B0606030504020204" pitchFamily="34" charset="0"/>
            </a:endParaRPr>
          </a:p>
          <a:p>
            <a:pPr lvl="0"/>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We can emit as much carbon as we want, </a:t>
            </a:r>
            <a:br>
              <a:rPr lang="en-GB" dirty="0">
                <a:solidFill>
                  <a:srgbClr val="000000"/>
                </a:solidFill>
                <a:latin typeface="Frutiger LT 45 Light" pitchFamily="2" charset="0"/>
                <a:ea typeface="Open Sans" panose="020B0606030504020204" pitchFamily="34" charset="0"/>
                <a:cs typeface="Open Sans" panose="020B0606030504020204" pitchFamily="34" charset="0"/>
              </a:rPr>
            </a:br>
            <a:r>
              <a:rPr lang="en-GB" dirty="0">
                <a:solidFill>
                  <a:srgbClr val="000000"/>
                </a:solidFill>
                <a:latin typeface="Frutiger LT 45 Light" pitchFamily="2" charset="0"/>
                <a:ea typeface="Open Sans" panose="020B0606030504020204" pitchFamily="34" charset="0"/>
                <a:cs typeface="Open Sans" panose="020B0606030504020204" pitchFamily="34" charset="0"/>
              </a:rPr>
              <a:t>as long as we offset it</a:t>
            </a:r>
          </a:p>
          <a:p>
            <a:pPr lvl="0"/>
            <a:r>
              <a:rPr lang="en-GB" dirty="0">
                <a:solidFill>
                  <a:srgbClr val="000000"/>
                </a:solidFill>
                <a:latin typeface="Frutiger LT 45 Light" pitchFamily="2" charset="0"/>
                <a:ea typeface="Open Sans" panose="020B0606030504020204" pitchFamily="34" charset="0"/>
                <a:cs typeface="Open Sans" panose="020B0606030504020204" pitchFamily="34" charset="0"/>
              </a:rPr>
              <a:t> </a:t>
            </a:r>
          </a:p>
          <a:p>
            <a:pPr lvl="0"/>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We only ever use renewable energy sources</a:t>
            </a:r>
          </a:p>
        </p:txBody>
      </p:sp>
      <p:pic>
        <p:nvPicPr>
          <p:cNvPr id="13" name="Picture 12" descr="A quiet road running through a beautiful forest with pine trees">
            <a:extLst>
              <a:ext uri="{FF2B5EF4-FFF2-40B4-BE49-F238E27FC236}">
                <a16:creationId xmlns:a16="http://schemas.microsoft.com/office/drawing/2014/main" id="{038C28B2-5560-F744-8CE8-9ACCD278F6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4763" y="3240817"/>
            <a:ext cx="4622254" cy="3627121"/>
          </a:xfrm>
          <a:prstGeom prst="rect">
            <a:avLst/>
          </a:prstGeom>
        </p:spPr>
      </p:pic>
      <p:sp>
        <p:nvSpPr>
          <p:cNvPr id="14" name="Slide Number Placeholder 3">
            <a:extLst>
              <a:ext uri="{FF2B5EF4-FFF2-40B4-BE49-F238E27FC236}">
                <a16:creationId xmlns:a16="http://schemas.microsoft.com/office/drawing/2014/main" id="{6F6E0004-DAEE-8B48-92C8-36D6C88526DF}"/>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19</a:t>
            </a:fld>
            <a:endParaRPr lang="en-US" dirty="0">
              <a:solidFill>
                <a:schemeClr val="tx1"/>
              </a:solidFill>
              <a:latin typeface="Frutiger LT 45 Light" pitchFamily="2" charset="0"/>
            </a:endParaRPr>
          </a:p>
        </p:txBody>
      </p:sp>
      <p:sp>
        <p:nvSpPr>
          <p:cNvPr id="15" name="Footer Placeholder 3">
            <a:extLst>
              <a:ext uri="{FF2B5EF4-FFF2-40B4-BE49-F238E27FC236}">
                <a16:creationId xmlns:a16="http://schemas.microsoft.com/office/drawing/2014/main" id="{578AD6F9-33C7-1647-B832-AF02B1FBE6E9}"/>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96394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DABEE8C8-FF2E-7641-8435-4F7567F15E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8800" y="6319937"/>
            <a:ext cx="1036575" cy="642558"/>
          </a:xfrm>
          <a:prstGeom prst="rect">
            <a:avLst/>
          </a:prstGeom>
        </p:spPr>
      </p:pic>
      <p:sp>
        <p:nvSpPr>
          <p:cNvPr id="11" name="Rectangle 35">
            <a:extLst>
              <a:ext uri="{FF2B5EF4-FFF2-40B4-BE49-F238E27FC236}">
                <a16:creationId xmlns:a16="http://schemas.microsoft.com/office/drawing/2014/main" id="{416FFA21-8106-A644-8C17-CA0D9B0650DB}"/>
              </a:ext>
            </a:extLst>
          </p:cNvPr>
          <p:cNvSpPr txBox="1">
            <a:spLocks noChangeArrowheads="1"/>
          </p:cNvSpPr>
          <p:nvPr/>
        </p:nvSpPr>
        <p:spPr>
          <a:xfrm>
            <a:off x="417161" y="980945"/>
            <a:ext cx="3200632" cy="441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rgbClr val="FE5716"/>
                </a:solidFill>
                <a:latin typeface="Frutiger LT 55 Roman" pitchFamily="2" charset="0"/>
                <a:ea typeface="Open Sans" panose="020B0606030504020204" pitchFamily="34" charset="0"/>
                <a:cs typeface="Open Sans" panose="020B0606030504020204" pitchFamily="34" charset="0"/>
              </a:rPr>
              <a:t>The</a:t>
            </a:r>
            <a:r>
              <a:rPr lang="en-GB" sz="2400" dirty="0">
                <a:solidFill>
                  <a:srgbClr val="E85A30"/>
                </a:solidFill>
                <a:latin typeface="Frutiger LT 55 Roman" pitchFamily="2" charset="0"/>
                <a:ea typeface="Open Sans" panose="020B0606030504020204" pitchFamily="34" charset="0"/>
                <a:cs typeface="Open Sans" panose="020B0606030504020204" pitchFamily="34" charset="0"/>
              </a:rPr>
              <a:t> </a:t>
            </a:r>
            <a:r>
              <a:rPr lang="en-GB" sz="3200" b="1" dirty="0">
                <a:solidFill>
                  <a:srgbClr val="F9B01E"/>
                </a:solidFill>
                <a:latin typeface="Frutiger LT 55 Roman" pitchFamily="2" charset="0"/>
                <a:ea typeface="Open Sans" panose="020B0606030504020204" pitchFamily="34" charset="0"/>
                <a:cs typeface="Open Sans" panose="020B0606030504020204" pitchFamily="34" charset="0"/>
              </a:rPr>
              <a:t>rounds</a:t>
            </a:r>
            <a:endParaRPr lang="en-GB" sz="2400" b="1" i="1" dirty="0">
              <a:solidFill>
                <a:srgbClr val="F9B01E"/>
              </a:solidFill>
              <a:latin typeface="FRUTIGER LT 55 ROMAN" pitchFamily="2"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ABFBFE6D-F7E0-3341-868E-6320127DC0DD}"/>
              </a:ext>
            </a:extLst>
          </p:cNvPr>
          <p:cNvSpPr/>
          <p:nvPr/>
        </p:nvSpPr>
        <p:spPr>
          <a:xfrm>
            <a:off x="417160" y="1736229"/>
            <a:ext cx="5204151" cy="1692771"/>
          </a:xfrm>
          <a:prstGeom prst="rect">
            <a:avLst/>
          </a:prstGeom>
        </p:spPr>
        <p:txBody>
          <a:bodyPr wrap="square">
            <a:spAutoFit/>
          </a:bodyPr>
          <a:lstStyle/>
          <a:p>
            <a:pPr>
              <a:spcAft>
                <a:spcPts val="1200"/>
              </a:spcAft>
            </a:pPr>
            <a:r>
              <a:rPr lang="en-GB" sz="2800" dirty="0">
                <a:solidFill>
                  <a:srgbClr val="FE5716"/>
                </a:solidFill>
                <a:latin typeface="Frutiger LT 45 Light" pitchFamily="2" charset="0"/>
                <a:ea typeface="Open Sans" panose="020B0606030504020204" pitchFamily="34" charset="0"/>
                <a:cs typeface="Open Sans" panose="020B0606030504020204" pitchFamily="34" charset="0"/>
              </a:rPr>
              <a:t>1. </a:t>
            </a:r>
            <a:r>
              <a:rPr lang="en-GB" sz="2800" dirty="0">
                <a:solidFill>
                  <a:srgbClr val="000000"/>
                </a:solidFill>
                <a:latin typeface="Frutiger LT 45 Light" pitchFamily="2" charset="0"/>
                <a:ea typeface="Open Sans" panose="020B0606030504020204" pitchFamily="34" charset="0"/>
                <a:cs typeface="Open Sans" panose="020B0606030504020204" pitchFamily="34" charset="0"/>
              </a:rPr>
              <a:t>The warm-up</a:t>
            </a:r>
          </a:p>
          <a:p>
            <a:pPr>
              <a:spcAft>
                <a:spcPts val="1200"/>
              </a:spcAft>
            </a:pPr>
            <a:r>
              <a:rPr lang="en-GB" sz="2800" dirty="0">
                <a:solidFill>
                  <a:srgbClr val="FE5716"/>
                </a:solidFill>
                <a:latin typeface="Frutiger LT 45 Light" pitchFamily="2" charset="0"/>
                <a:ea typeface="Open Sans" panose="020B0606030504020204" pitchFamily="34" charset="0"/>
                <a:cs typeface="Open Sans" panose="020B0606030504020204" pitchFamily="34" charset="0"/>
              </a:rPr>
              <a:t>2. </a:t>
            </a:r>
            <a:r>
              <a:rPr lang="en-GB" sz="2800" dirty="0">
                <a:solidFill>
                  <a:srgbClr val="000000"/>
                </a:solidFill>
                <a:latin typeface="Frutiger LT 45 Light" pitchFamily="2" charset="0"/>
                <a:ea typeface="Open Sans" panose="020B0606030504020204" pitchFamily="34" charset="0"/>
                <a:cs typeface="Open Sans" panose="020B0606030504020204" pitchFamily="34" charset="0"/>
              </a:rPr>
              <a:t>How big are your CO</a:t>
            </a:r>
            <a:r>
              <a:rPr lang="en-GB" sz="2800" baseline="-25000" dirty="0">
                <a:solidFill>
                  <a:srgbClr val="000000"/>
                </a:solidFill>
                <a:latin typeface="Frutiger LT 45 Light" pitchFamily="2" charset="0"/>
                <a:ea typeface="Open Sans" panose="020B0606030504020204" pitchFamily="34" charset="0"/>
                <a:cs typeface="Open Sans" panose="020B0606030504020204" pitchFamily="34" charset="0"/>
              </a:rPr>
              <a:t>2</a:t>
            </a:r>
            <a:r>
              <a:rPr lang="en-GB" sz="2800" dirty="0">
                <a:solidFill>
                  <a:srgbClr val="000000"/>
                </a:solidFill>
                <a:latin typeface="Frutiger LT 45 Light" pitchFamily="2" charset="0"/>
                <a:ea typeface="Open Sans" panose="020B0606030504020204" pitchFamily="34" charset="0"/>
                <a:cs typeface="Open Sans" panose="020B0606030504020204" pitchFamily="34" charset="0"/>
              </a:rPr>
              <a:t> shoes?</a:t>
            </a:r>
          </a:p>
          <a:p>
            <a:pPr>
              <a:spcAft>
                <a:spcPts val="1200"/>
              </a:spcAft>
            </a:pPr>
            <a:r>
              <a:rPr lang="en-GB" sz="2800" dirty="0">
                <a:solidFill>
                  <a:srgbClr val="FE5716"/>
                </a:solidFill>
                <a:latin typeface="Frutiger LT 45 Light" pitchFamily="2" charset="0"/>
                <a:ea typeface="Open Sans" panose="020B0606030504020204" pitchFamily="34" charset="0"/>
                <a:cs typeface="Open Sans" panose="020B0606030504020204" pitchFamily="34" charset="0"/>
              </a:rPr>
              <a:t>3. </a:t>
            </a:r>
            <a:r>
              <a:rPr lang="en-GB" sz="2800" dirty="0">
                <a:solidFill>
                  <a:srgbClr val="000000"/>
                </a:solidFill>
                <a:latin typeface="Frutiger LT 45 Light" pitchFamily="2" charset="0"/>
                <a:ea typeface="Open Sans" panose="020B0606030504020204" pitchFamily="34" charset="0"/>
                <a:cs typeface="Open Sans" panose="020B0606030504020204" pitchFamily="34" charset="0"/>
              </a:rPr>
              <a:t>Mission: Net Zero</a:t>
            </a:r>
          </a:p>
        </p:txBody>
      </p:sp>
      <p:pic>
        <p:nvPicPr>
          <p:cNvPr id="14" name="Picture 13" descr="An EDF engineer climbing the steps of a wind turbine">
            <a:extLst>
              <a:ext uri="{FF2B5EF4-FFF2-40B4-BE49-F238E27FC236}">
                <a16:creationId xmlns:a16="http://schemas.microsoft.com/office/drawing/2014/main" id="{6AF78B49-2669-C94E-9AEF-D3E5202A5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2906" y="2158942"/>
            <a:ext cx="6003094" cy="4710677"/>
          </a:xfrm>
          <a:prstGeom prst="rect">
            <a:avLst/>
          </a:prstGeom>
        </p:spPr>
      </p:pic>
      <p:sp>
        <p:nvSpPr>
          <p:cNvPr id="15" name="Slide Number Placeholder 3">
            <a:extLst>
              <a:ext uri="{FF2B5EF4-FFF2-40B4-BE49-F238E27FC236}">
                <a16:creationId xmlns:a16="http://schemas.microsoft.com/office/drawing/2014/main" id="{E044ED3D-BDE0-B64C-B86F-19A8A1368525}"/>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2</a:t>
            </a:fld>
            <a:endParaRPr lang="en-US" dirty="0">
              <a:solidFill>
                <a:schemeClr val="tx1"/>
              </a:solidFill>
              <a:latin typeface="Frutiger LT 45 Light" pitchFamily="2" charset="0"/>
            </a:endParaRPr>
          </a:p>
        </p:txBody>
      </p:sp>
      <p:sp>
        <p:nvSpPr>
          <p:cNvPr id="16" name="Footer Placeholder 3">
            <a:extLst>
              <a:ext uri="{FF2B5EF4-FFF2-40B4-BE49-F238E27FC236}">
                <a16:creationId xmlns:a16="http://schemas.microsoft.com/office/drawing/2014/main" id="{697538BF-6029-0F40-B4BD-2E0E5B6E684E}"/>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169201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A44453-A2E6-8144-A509-2A0E9E91B077}"/>
              </a:ext>
            </a:extLst>
          </p:cNvPr>
          <p:cNvSpPr/>
          <p:nvPr/>
        </p:nvSpPr>
        <p:spPr>
          <a:xfrm>
            <a:off x="1080039" y="566949"/>
            <a:ext cx="7342601" cy="1077218"/>
          </a:xfrm>
          <a:prstGeom prst="rect">
            <a:avLst/>
          </a:prstGeom>
        </p:spPr>
        <p:txBody>
          <a:bodyPr wrap="square" lIns="91440" tIns="45720" rIns="91440" bIns="45720" anchor="t">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Which was the first major economy to sign a commitment to Net Zero into law?</a:t>
            </a:r>
          </a:p>
        </p:txBody>
      </p:sp>
      <p:sp>
        <p:nvSpPr>
          <p:cNvPr id="10" name="Rectangle 9">
            <a:extLst>
              <a:ext uri="{FF2B5EF4-FFF2-40B4-BE49-F238E27FC236}">
                <a16:creationId xmlns:a16="http://schemas.microsoft.com/office/drawing/2014/main" id="{7B00B4C5-995F-0548-9A7D-D6597E577C1F}"/>
              </a:ext>
            </a:extLst>
          </p:cNvPr>
          <p:cNvSpPr/>
          <p:nvPr/>
        </p:nvSpPr>
        <p:spPr>
          <a:xfrm>
            <a:off x="1090547" y="2635083"/>
            <a:ext cx="2535521" cy="1710084"/>
          </a:xfrm>
          <a:prstGeom prst="rect">
            <a:avLst/>
          </a:prstGeom>
          <a:noFill/>
        </p:spPr>
        <p:txBody>
          <a:bodyPr wrap="square" lIns="91440" tIns="45720" rIns="91440" bIns="45720" anchor="t">
            <a:spAutoFit/>
          </a:bodyPr>
          <a:lstStyle/>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USA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Britain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latin typeface="Frutiger LT 45 Light" pitchFamily="2" charset="0"/>
                <a:ea typeface="Open Sans" panose="020B0606030504020204" pitchFamily="34" charset="0"/>
                <a:cs typeface="Open Sans" panose="020B0606030504020204" pitchFamily="34" charset="0"/>
              </a:rPr>
              <a:t>Germany</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New Zealand</a:t>
            </a:r>
            <a:endParaRPr lang="en-GB" dirty="0">
              <a:effectLst/>
              <a:latin typeface="Frutiger LT 45 Light" pitchFamily="2"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1E07F51E-6AC7-E241-AB5D-617BE15E895A}"/>
              </a:ext>
            </a:extLst>
          </p:cNvPr>
          <p:cNvGrpSpPr/>
          <p:nvPr/>
        </p:nvGrpSpPr>
        <p:grpSpPr>
          <a:xfrm>
            <a:off x="575856" y="692059"/>
            <a:ext cx="556976" cy="401444"/>
            <a:chOff x="1201680" y="429287"/>
            <a:chExt cx="556976" cy="401444"/>
          </a:xfrm>
        </p:grpSpPr>
        <p:sp>
          <p:nvSpPr>
            <p:cNvPr id="13" name="Oval 12">
              <a:extLst>
                <a:ext uri="{FF2B5EF4-FFF2-40B4-BE49-F238E27FC236}">
                  <a16:creationId xmlns:a16="http://schemas.microsoft.com/office/drawing/2014/main" id="{EC733D48-F67B-094B-812A-1CF3FCF9E5EB}"/>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descr="Question 2">
              <a:extLst>
                <a:ext uri="{FF2B5EF4-FFF2-40B4-BE49-F238E27FC236}">
                  <a16:creationId xmlns:a16="http://schemas.microsoft.com/office/drawing/2014/main" id="{4CD0A5B8-7FB0-BB4E-A4A4-ECCE1178A047}"/>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Q2</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pic>
        <p:nvPicPr>
          <p:cNvPr id="15" name="Picture 14" descr="Flags of the world fluttering in the sky">
            <a:extLst>
              <a:ext uri="{FF2B5EF4-FFF2-40B4-BE49-F238E27FC236}">
                <a16:creationId xmlns:a16="http://schemas.microsoft.com/office/drawing/2014/main" id="{4E67BEB5-DDFD-194E-B5F3-DA74A9AD28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3746" y="3244131"/>
            <a:ext cx="4622254" cy="3627120"/>
          </a:xfrm>
          <a:prstGeom prst="rect">
            <a:avLst/>
          </a:prstGeom>
        </p:spPr>
      </p:pic>
      <p:grpSp>
        <p:nvGrpSpPr>
          <p:cNvPr id="16" name="Group 15">
            <a:extLst>
              <a:ext uri="{FF2B5EF4-FFF2-40B4-BE49-F238E27FC236}">
                <a16:creationId xmlns:a16="http://schemas.microsoft.com/office/drawing/2014/main" id="{EE90E856-7C60-F347-A109-92E91AED3164}"/>
              </a:ext>
            </a:extLst>
          </p:cNvPr>
          <p:cNvGrpSpPr/>
          <p:nvPr/>
        </p:nvGrpSpPr>
        <p:grpSpPr>
          <a:xfrm>
            <a:off x="5287588" y="3058160"/>
            <a:ext cx="4618411" cy="3806030"/>
            <a:chOff x="3241040" y="1371600"/>
            <a:chExt cx="6664960" cy="5492590"/>
          </a:xfrm>
        </p:grpSpPr>
        <p:sp>
          <p:nvSpPr>
            <p:cNvPr id="17" name="Freeform 16">
              <a:extLst>
                <a:ext uri="{FF2B5EF4-FFF2-40B4-BE49-F238E27FC236}">
                  <a16:creationId xmlns:a16="http://schemas.microsoft.com/office/drawing/2014/main" id="{EB303771-2C8A-1E45-A3AA-43FBA14E388B}"/>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702DB111-6230-C443-A35B-DBD87B4D41A0}"/>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19" name="Freeform 18">
              <a:extLst>
                <a:ext uri="{FF2B5EF4-FFF2-40B4-BE49-F238E27FC236}">
                  <a16:creationId xmlns:a16="http://schemas.microsoft.com/office/drawing/2014/main" id="{4D73A546-0558-4E46-8B35-B224AFB5FBFD}"/>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90D6E31A-76D3-FC4E-B612-52F91206FBC5}"/>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3">
            <a:extLst>
              <a:ext uri="{FF2B5EF4-FFF2-40B4-BE49-F238E27FC236}">
                <a16:creationId xmlns:a16="http://schemas.microsoft.com/office/drawing/2014/main" id="{E56B6628-05B3-9B46-8BCB-7E7CFE57170A}"/>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20</a:t>
            </a:fld>
            <a:endParaRPr lang="en-US" dirty="0">
              <a:solidFill>
                <a:schemeClr val="tx1"/>
              </a:solidFill>
              <a:latin typeface="Frutiger LT 45 Light" pitchFamily="2" charset="0"/>
            </a:endParaRPr>
          </a:p>
        </p:txBody>
      </p:sp>
      <p:sp>
        <p:nvSpPr>
          <p:cNvPr id="22" name="Footer Placeholder 3">
            <a:extLst>
              <a:ext uri="{FF2B5EF4-FFF2-40B4-BE49-F238E27FC236}">
                <a16:creationId xmlns:a16="http://schemas.microsoft.com/office/drawing/2014/main" id="{2B7C4758-5126-004B-8680-9C5569DCB7A2}"/>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21668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0360AB-CA88-864D-A4C1-FFADDD6ECDD0}"/>
              </a:ext>
            </a:extLst>
          </p:cNvPr>
          <p:cNvSpPr/>
          <p:nvPr/>
        </p:nvSpPr>
        <p:spPr>
          <a:xfrm>
            <a:off x="1090548" y="566949"/>
            <a:ext cx="6964367" cy="1077218"/>
          </a:xfrm>
          <a:prstGeom prst="rect">
            <a:avLst/>
          </a:prstGeom>
        </p:spPr>
        <p:txBody>
          <a:bodyPr wrap="square" lIns="91440" tIns="45720" rIns="91440" bIns="45720" anchor="t">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When has Britain committed to achieving Net Zero by?</a:t>
            </a:r>
          </a:p>
        </p:txBody>
      </p:sp>
      <p:sp>
        <p:nvSpPr>
          <p:cNvPr id="10" name="Rectangle 9">
            <a:extLst>
              <a:ext uri="{FF2B5EF4-FFF2-40B4-BE49-F238E27FC236}">
                <a16:creationId xmlns:a16="http://schemas.microsoft.com/office/drawing/2014/main" id="{12B988BC-F6A2-C944-8F2F-D1F6B436529B}"/>
              </a:ext>
            </a:extLst>
          </p:cNvPr>
          <p:cNvSpPr/>
          <p:nvPr/>
        </p:nvSpPr>
        <p:spPr>
          <a:xfrm>
            <a:off x="1090548" y="2635083"/>
            <a:ext cx="2038719" cy="1710084"/>
          </a:xfrm>
          <a:prstGeom prst="rect">
            <a:avLst/>
          </a:prstGeom>
          <a:noFill/>
        </p:spPr>
        <p:txBody>
          <a:bodyPr wrap="square">
            <a:spAutoFit/>
          </a:bodyPr>
          <a:lstStyle/>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2050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2030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2040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2100</a:t>
            </a:r>
            <a:endParaRPr lang="en-GB" dirty="0">
              <a:effectLst/>
              <a:latin typeface="Frutiger LT 45 Light" pitchFamily="2"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8D4414F0-2781-5645-ABF1-563486F7DB80}"/>
              </a:ext>
            </a:extLst>
          </p:cNvPr>
          <p:cNvGrpSpPr/>
          <p:nvPr/>
        </p:nvGrpSpPr>
        <p:grpSpPr>
          <a:xfrm>
            <a:off x="575856" y="692059"/>
            <a:ext cx="556976" cy="401444"/>
            <a:chOff x="1201680" y="429287"/>
            <a:chExt cx="556976" cy="401444"/>
          </a:xfrm>
        </p:grpSpPr>
        <p:sp>
          <p:nvSpPr>
            <p:cNvPr id="13" name="Oval 12">
              <a:extLst>
                <a:ext uri="{FF2B5EF4-FFF2-40B4-BE49-F238E27FC236}">
                  <a16:creationId xmlns:a16="http://schemas.microsoft.com/office/drawing/2014/main" id="{2DAD8346-1E04-034C-962E-40334C372148}"/>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descr="Question 3">
              <a:extLst>
                <a:ext uri="{FF2B5EF4-FFF2-40B4-BE49-F238E27FC236}">
                  <a16:creationId xmlns:a16="http://schemas.microsoft.com/office/drawing/2014/main" id="{9415E60A-E772-3248-ABF9-2DF94A60A8A9}"/>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Q3</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pic>
        <p:nvPicPr>
          <p:cNvPr id="15" name="Picture 14" descr="A panoramic view of the city of London">
            <a:extLst>
              <a:ext uri="{FF2B5EF4-FFF2-40B4-BE49-F238E27FC236}">
                <a16:creationId xmlns:a16="http://schemas.microsoft.com/office/drawing/2014/main" id="{B94EE0DD-44D3-E746-A478-B00FA475FB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9992" y="3220721"/>
            <a:ext cx="4656008" cy="3653608"/>
          </a:xfrm>
          <a:prstGeom prst="rect">
            <a:avLst/>
          </a:prstGeom>
        </p:spPr>
      </p:pic>
      <p:sp>
        <p:nvSpPr>
          <p:cNvPr id="16" name="Slide Number Placeholder 3">
            <a:extLst>
              <a:ext uri="{FF2B5EF4-FFF2-40B4-BE49-F238E27FC236}">
                <a16:creationId xmlns:a16="http://schemas.microsoft.com/office/drawing/2014/main" id="{048ECECE-0A1A-A045-A811-5E23C164B056}"/>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21</a:t>
            </a:fld>
            <a:endParaRPr lang="en-US" dirty="0">
              <a:solidFill>
                <a:schemeClr val="tx1"/>
              </a:solidFill>
              <a:latin typeface="Frutiger LT 45 Light" pitchFamily="2" charset="0"/>
            </a:endParaRPr>
          </a:p>
        </p:txBody>
      </p:sp>
      <p:sp>
        <p:nvSpPr>
          <p:cNvPr id="17" name="Footer Placeholder 3">
            <a:extLst>
              <a:ext uri="{FF2B5EF4-FFF2-40B4-BE49-F238E27FC236}">
                <a16:creationId xmlns:a16="http://schemas.microsoft.com/office/drawing/2014/main" id="{9A327FB1-FA91-6E4F-B45D-534C694D9A1B}"/>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92079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D9867C-7325-AF44-9CAF-EFC75DC178F2}"/>
              </a:ext>
            </a:extLst>
          </p:cNvPr>
          <p:cNvSpPr/>
          <p:nvPr/>
        </p:nvSpPr>
        <p:spPr>
          <a:xfrm>
            <a:off x="1090548" y="566949"/>
            <a:ext cx="7302337" cy="1077218"/>
          </a:xfrm>
          <a:prstGeom prst="rect">
            <a:avLst/>
          </a:prstGeom>
        </p:spPr>
        <p:txBody>
          <a:bodyPr wrap="square" lIns="91440" tIns="45720" rIns="91440" bIns="45720" anchor="t">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What are the most effective things </a:t>
            </a:r>
            <a:br>
              <a:rPr lang="en-GB" sz="3200" dirty="0">
                <a:solidFill>
                  <a:srgbClr val="FE5716"/>
                </a:solidFill>
                <a:latin typeface="Frutiger LT 45 Light" pitchFamily="2" charset="0"/>
                <a:ea typeface="Open Sans" panose="020B0606030504020204" pitchFamily="34" charset="0"/>
                <a:cs typeface="Open Sans" panose="020B0606030504020204" pitchFamily="34" charset="0"/>
              </a:rPr>
            </a:b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we can do to reach Net Zero? </a:t>
            </a:r>
            <a:endParaRPr lang="en-US" sz="32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31A66EF5-CE30-234D-8E3E-AB3214C9E6C0}"/>
              </a:ext>
            </a:extLst>
          </p:cNvPr>
          <p:cNvGrpSpPr/>
          <p:nvPr/>
        </p:nvGrpSpPr>
        <p:grpSpPr>
          <a:xfrm>
            <a:off x="575856" y="692059"/>
            <a:ext cx="556976" cy="401444"/>
            <a:chOff x="1201680" y="429287"/>
            <a:chExt cx="556976" cy="401444"/>
          </a:xfrm>
        </p:grpSpPr>
        <p:sp>
          <p:nvSpPr>
            <p:cNvPr id="13" name="Oval 12">
              <a:extLst>
                <a:ext uri="{FF2B5EF4-FFF2-40B4-BE49-F238E27FC236}">
                  <a16:creationId xmlns:a16="http://schemas.microsoft.com/office/drawing/2014/main" id="{F05E13F8-2587-4B4F-9600-3B8433DAF4A8}"/>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descr="Question 4">
              <a:extLst>
                <a:ext uri="{FF2B5EF4-FFF2-40B4-BE49-F238E27FC236}">
                  <a16:creationId xmlns:a16="http://schemas.microsoft.com/office/drawing/2014/main" id="{487DA79E-3417-AF40-BA91-4C7507502A3F}"/>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Q4</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15" name="Rectangle 14">
            <a:extLst>
              <a:ext uri="{FF2B5EF4-FFF2-40B4-BE49-F238E27FC236}">
                <a16:creationId xmlns:a16="http://schemas.microsoft.com/office/drawing/2014/main" id="{C7CEF4F0-2987-EA45-82E2-6DD44F833F2D}"/>
              </a:ext>
            </a:extLst>
          </p:cNvPr>
          <p:cNvSpPr/>
          <p:nvPr/>
        </p:nvSpPr>
        <p:spPr>
          <a:xfrm>
            <a:off x="1090547" y="2732374"/>
            <a:ext cx="4910860" cy="2585323"/>
          </a:xfrm>
          <a:prstGeom prst="rect">
            <a:avLst/>
          </a:prstGeom>
        </p:spPr>
        <p:txBody>
          <a:bodyPr wrap="square" lIns="91440" tIns="45720" rIns="91440" bIns="45720" anchor="t">
            <a:spAutoFit/>
          </a:bodyPr>
          <a:lstStyle/>
          <a:p>
            <a:pPr lvl="0"/>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Use low carbon energy sources for heating</a:t>
            </a:r>
          </a:p>
          <a:p>
            <a:pPr lvl="0"/>
            <a:endParaRPr lang="en-GB" dirty="0">
              <a:solidFill>
                <a:srgbClr val="000000"/>
              </a:solidFill>
              <a:latin typeface="Frutiger LT 45 Light" pitchFamily="2" charset="0"/>
              <a:ea typeface="Open Sans" panose="020B0606030504020204" pitchFamily="34" charset="0"/>
              <a:cs typeface="Open Sans" panose="020B0606030504020204" pitchFamily="34" charset="0"/>
            </a:endParaRPr>
          </a:p>
          <a:p>
            <a:pPr lvl="0"/>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Reduce meat consumption</a:t>
            </a:r>
          </a:p>
          <a:p>
            <a:pPr lvl="0"/>
            <a:endParaRPr lang="en-GB" dirty="0">
              <a:solidFill>
                <a:srgbClr val="000000"/>
              </a:solidFill>
              <a:latin typeface="Frutiger LT 45 Light" pitchFamily="2" charset="0"/>
              <a:ea typeface="Open Sans" panose="020B0606030504020204" pitchFamily="34" charset="0"/>
              <a:cs typeface="Open Sans" panose="020B0606030504020204" pitchFamily="34" charset="0"/>
            </a:endParaRPr>
          </a:p>
          <a:p>
            <a:pPr lvl="0"/>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Switch to electric vehicles</a:t>
            </a:r>
          </a:p>
          <a:p>
            <a:pPr lvl="0"/>
            <a:endParaRPr lang="en-GB" dirty="0">
              <a:solidFill>
                <a:srgbClr val="000000"/>
              </a:solidFill>
              <a:latin typeface="Frutiger LT 45 Light" pitchFamily="2" charset="0"/>
              <a:ea typeface="Open Sans" panose="020B0606030504020204" pitchFamily="34" charset="0"/>
              <a:cs typeface="Open Sans" panose="020B0606030504020204" pitchFamily="34" charset="0"/>
            </a:endParaRPr>
          </a:p>
          <a:p>
            <a:pPr lvl="0"/>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Plant more trees and forests</a:t>
            </a:r>
          </a:p>
          <a:p>
            <a:pPr lvl="0"/>
            <a:r>
              <a:rPr lang="en-GB" dirty="0">
                <a:solidFill>
                  <a:srgbClr val="000000"/>
                </a:solidFill>
                <a:latin typeface="Frutiger LT 45 Light" pitchFamily="2" charset="0"/>
                <a:ea typeface="Open Sans" panose="020B0606030504020204" pitchFamily="34" charset="0"/>
                <a:cs typeface="Open Sans" panose="020B0606030504020204" pitchFamily="34" charset="0"/>
              </a:rPr>
              <a:t> </a:t>
            </a:r>
          </a:p>
          <a:p>
            <a:pPr lvl="0"/>
            <a:r>
              <a:rPr lang="en-GB" dirty="0">
                <a:solidFill>
                  <a:srgbClr val="FE5716"/>
                </a:solidFill>
                <a:latin typeface="Frutiger LT 45 Light" pitchFamily="2" charset="0"/>
                <a:ea typeface="Open Sans" panose="020B0606030504020204" pitchFamily="34" charset="0"/>
                <a:cs typeface="Open Sans" panose="020B0606030504020204" pitchFamily="34" charset="0"/>
              </a:rPr>
              <a:t>E.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All of the above</a:t>
            </a:r>
          </a:p>
        </p:txBody>
      </p:sp>
      <p:pic>
        <p:nvPicPr>
          <p:cNvPr id="16" name="Picture 15" descr="A car connected to a charging point">
            <a:extLst>
              <a:ext uri="{FF2B5EF4-FFF2-40B4-BE49-F238E27FC236}">
                <a16:creationId xmlns:a16="http://schemas.microsoft.com/office/drawing/2014/main" id="{F623B93B-23FD-AB49-9206-A75E2B772D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0630" y="3230550"/>
            <a:ext cx="4635202" cy="3637281"/>
          </a:xfrm>
          <a:prstGeom prst="rect">
            <a:avLst/>
          </a:prstGeom>
        </p:spPr>
      </p:pic>
      <p:grpSp>
        <p:nvGrpSpPr>
          <p:cNvPr id="17" name="Group 16">
            <a:extLst>
              <a:ext uri="{FF2B5EF4-FFF2-40B4-BE49-F238E27FC236}">
                <a16:creationId xmlns:a16="http://schemas.microsoft.com/office/drawing/2014/main" id="{548F10F3-0037-3C49-AE77-D5A66AC45314}"/>
              </a:ext>
            </a:extLst>
          </p:cNvPr>
          <p:cNvGrpSpPr/>
          <p:nvPr/>
        </p:nvGrpSpPr>
        <p:grpSpPr>
          <a:xfrm>
            <a:off x="5287588" y="3058160"/>
            <a:ext cx="4618411" cy="3806030"/>
            <a:chOff x="3241040" y="1371600"/>
            <a:chExt cx="6664960" cy="5492590"/>
          </a:xfrm>
        </p:grpSpPr>
        <p:sp>
          <p:nvSpPr>
            <p:cNvPr id="18" name="Freeform 17">
              <a:extLst>
                <a:ext uri="{FF2B5EF4-FFF2-40B4-BE49-F238E27FC236}">
                  <a16:creationId xmlns:a16="http://schemas.microsoft.com/office/drawing/2014/main" id="{537ECED1-7B48-BF4C-AB50-9B02DBFF6943}"/>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5C209435-AF14-8040-80A3-1D5C9763D57E}"/>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20" name="Freeform 19">
              <a:extLst>
                <a:ext uri="{FF2B5EF4-FFF2-40B4-BE49-F238E27FC236}">
                  <a16:creationId xmlns:a16="http://schemas.microsoft.com/office/drawing/2014/main" id="{9CDAD491-4837-B241-95A9-0F52C9018A21}"/>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737FFFA5-0DB0-1B40-9D1A-AC9E86F8BB41}"/>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lide Number Placeholder 3">
            <a:extLst>
              <a:ext uri="{FF2B5EF4-FFF2-40B4-BE49-F238E27FC236}">
                <a16:creationId xmlns:a16="http://schemas.microsoft.com/office/drawing/2014/main" id="{A4CA7BE5-5E11-664C-9384-FEB40FB408B3}"/>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22</a:t>
            </a:fld>
            <a:endParaRPr lang="en-US" dirty="0">
              <a:solidFill>
                <a:schemeClr val="tx1"/>
              </a:solidFill>
              <a:latin typeface="Frutiger LT 45 Light" pitchFamily="2" charset="0"/>
            </a:endParaRPr>
          </a:p>
        </p:txBody>
      </p:sp>
      <p:sp>
        <p:nvSpPr>
          <p:cNvPr id="23" name="Footer Placeholder 3">
            <a:extLst>
              <a:ext uri="{FF2B5EF4-FFF2-40B4-BE49-F238E27FC236}">
                <a16:creationId xmlns:a16="http://schemas.microsoft.com/office/drawing/2014/main" id="{8585541B-EEAC-A440-9BE9-BBFA55A96E54}"/>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373320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32A28D2-3327-F04B-80E5-B46637F83EA4}"/>
              </a:ext>
            </a:extLst>
          </p:cNvPr>
          <p:cNvSpPr/>
          <p:nvPr/>
        </p:nvSpPr>
        <p:spPr>
          <a:xfrm>
            <a:off x="1085514" y="1045182"/>
            <a:ext cx="3391749" cy="307777"/>
          </a:xfrm>
          <a:prstGeom prst="rect">
            <a:avLst/>
          </a:prstGeom>
        </p:spPr>
        <p:txBody>
          <a:bodyPr wrap="square">
            <a:spAutoFit/>
          </a:bodyPr>
          <a:lstStyle/>
          <a:p>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What’s the correct definition of Net Zero? </a:t>
            </a:r>
            <a:endParaRPr lang="en-US" sz="14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058E5BE4-83F3-A544-86CB-77B6F263268B}"/>
              </a:ext>
            </a:extLst>
          </p:cNvPr>
          <p:cNvGrpSpPr/>
          <p:nvPr/>
        </p:nvGrpSpPr>
        <p:grpSpPr>
          <a:xfrm>
            <a:off x="575856" y="1117731"/>
            <a:ext cx="563024" cy="405803"/>
            <a:chOff x="1201680" y="429287"/>
            <a:chExt cx="556976" cy="401444"/>
          </a:xfrm>
        </p:grpSpPr>
        <p:sp>
          <p:nvSpPr>
            <p:cNvPr id="26" name="Oval 25">
              <a:extLst>
                <a:ext uri="{FF2B5EF4-FFF2-40B4-BE49-F238E27FC236}">
                  <a16:creationId xmlns:a16="http://schemas.microsoft.com/office/drawing/2014/main" id="{B53EACB8-DBD6-694E-A545-A97D59E23360}"/>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descr="Question 1">
              <a:extLst>
                <a:ext uri="{FF2B5EF4-FFF2-40B4-BE49-F238E27FC236}">
                  <a16:creationId xmlns:a16="http://schemas.microsoft.com/office/drawing/2014/main" id="{BA3A42D1-7710-6A45-8569-710DF4ADB087}"/>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Q1</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28" name="Rectangle 35">
            <a:extLst>
              <a:ext uri="{FF2B5EF4-FFF2-40B4-BE49-F238E27FC236}">
                <a16:creationId xmlns:a16="http://schemas.microsoft.com/office/drawing/2014/main" id="{7DFECBE4-09D8-AF4F-9903-6E2AC334BAC7}"/>
              </a:ext>
            </a:extLst>
          </p:cNvPr>
          <p:cNvSpPr txBox="1">
            <a:spLocks noChangeArrowheads="1"/>
          </p:cNvSpPr>
          <p:nvPr/>
        </p:nvSpPr>
        <p:spPr>
          <a:xfrm>
            <a:off x="534494" y="519389"/>
            <a:ext cx="1987988" cy="3319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FE5716"/>
                </a:solidFill>
                <a:latin typeface="Frutiger LT 55 Roman" pitchFamily="2" charset="0"/>
                <a:ea typeface="Open Sans" panose="020B0606030504020204" pitchFamily="34" charset="0"/>
                <a:cs typeface="Open Sans" panose="020B0606030504020204" pitchFamily="34" charset="0"/>
              </a:rPr>
              <a:t>ANSWERS</a:t>
            </a:r>
            <a:endParaRPr lang="en-GB" sz="2400" b="1" i="1" dirty="0">
              <a:solidFill>
                <a:srgbClr val="FE5716"/>
              </a:solidFill>
              <a:latin typeface="FRUTIGER LT 55 ROMAN" pitchFamily="2"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56649BAF-A6E9-6A4F-8F2B-FDD8CAD88160}"/>
              </a:ext>
            </a:extLst>
          </p:cNvPr>
          <p:cNvSpPr/>
          <p:nvPr/>
        </p:nvSpPr>
        <p:spPr>
          <a:xfrm>
            <a:off x="5428737" y="1057882"/>
            <a:ext cx="2897206" cy="738664"/>
          </a:xfrm>
          <a:prstGeom prst="rect">
            <a:avLst/>
          </a:prstGeom>
        </p:spPr>
        <p:txBody>
          <a:bodyPr wrap="square" lIns="91440" tIns="45720" rIns="91440" bIns="45720" anchor="t">
            <a:spAutoFit/>
          </a:bodyPr>
          <a:lstStyle/>
          <a:p>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Which was the first major economy to sign a commitment to Net Zero into law?</a:t>
            </a:r>
          </a:p>
        </p:txBody>
      </p:sp>
      <p:sp>
        <p:nvSpPr>
          <p:cNvPr id="33" name="Rectangle 32">
            <a:extLst>
              <a:ext uri="{FF2B5EF4-FFF2-40B4-BE49-F238E27FC236}">
                <a16:creationId xmlns:a16="http://schemas.microsoft.com/office/drawing/2014/main" id="{E4969BDC-8A58-6F43-89C7-443431972A36}"/>
              </a:ext>
            </a:extLst>
          </p:cNvPr>
          <p:cNvSpPr/>
          <p:nvPr/>
        </p:nvSpPr>
        <p:spPr>
          <a:xfrm>
            <a:off x="5428735" y="1829034"/>
            <a:ext cx="2166561" cy="1350626"/>
          </a:xfrm>
          <a:prstGeom prst="rect">
            <a:avLst/>
          </a:prstGeom>
        </p:spPr>
        <p:txBody>
          <a:bodyPr wrap="square" lIns="91440" tIns="45720" rIns="91440" bIns="45720" anchor="t">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USA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Britain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sz="1400" dirty="0">
                <a:latin typeface="Frutiger LT 45 Light" pitchFamily="2" charset="0"/>
                <a:ea typeface="Open Sans" panose="020B0606030504020204" pitchFamily="34" charset="0"/>
                <a:cs typeface="Open Sans" panose="020B0606030504020204" pitchFamily="34" charset="0"/>
              </a:rPr>
              <a:t>Germany</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New Zealand</a:t>
            </a:r>
          </a:p>
        </p:txBody>
      </p:sp>
      <p:grpSp>
        <p:nvGrpSpPr>
          <p:cNvPr id="34" name="Group 33">
            <a:extLst>
              <a:ext uri="{FF2B5EF4-FFF2-40B4-BE49-F238E27FC236}">
                <a16:creationId xmlns:a16="http://schemas.microsoft.com/office/drawing/2014/main" id="{A5542E9E-6097-C84F-A953-254B55FFD3B6}"/>
              </a:ext>
            </a:extLst>
          </p:cNvPr>
          <p:cNvGrpSpPr/>
          <p:nvPr/>
        </p:nvGrpSpPr>
        <p:grpSpPr>
          <a:xfrm>
            <a:off x="4919079" y="1130431"/>
            <a:ext cx="563024" cy="405803"/>
            <a:chOff x="1201681" y="429287"/>
            <a:chExt cx="556976" cy="401444"/>
          </a:xfrm>
        </p:grpSpPr>
        <p:sp>
          <p:nvSpPr>
            <p:cNvPr id="35" name="Oval 34">
              <a:extLst>
                <a:ext uri="{FF2B5EF4-FFF2-40B4-BE49-F238E27FC236}">
                  <a16:creationId xmlns:a16="http://schemas.microsoft.com/office/drawing/2014/main" id="{E05F2BDD-03EB-BB4F-903B-A0F43483EEC1}"/>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descr="Question 2">
              <a:extLst>
                <a:ext uri="{FF2B5EF4-FFF2-40B4-BE49-F238E27FC236}">
                  <a16:creationId xmlns:a16="http://schemas.microsoft.com/office/drawing/2014/main" id="{F2DAC707-6E8E-5B4B-AD4A-029662182D0B}"/>
                </a:ext>
              </a:extLst>
            </p:cNvPr>
            <p:cNvSpPr/>
            <p:nvPr/>
          </p:nvSpPr>
          <p:spPr>
            <a:xfrm>
              <a:off x="1201681"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Q2</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37" name="Rectangle 36">
            <a:extLst>
              <a:ext uri="{FF2B5EF4-FFF2-40B4-BE49-F238E27FC236}">
                <a16:creationId xmlns:a16="http://schemas.microsoft.com/office/drawing/2014/main" id="{A058DDF5-9428-7441-8006-E55A375A997D}"/>
              </a:ext>
            </a:extLst>
          </p:cNvPr>
          <p:cNvSpPr/>
          <p:nvPr/>
        </p:nvSpPr>
        <p:spPr>
          <a:xfrm>
            <a:off x="5433933" y="3950172"/>
            <a:ext cx="3230201" cy="738664"/>
          </a:xfrm>
          <a:prstGeom prst="rect">
            <a:avLst/>
          </a:prstGeom>
        </p:spPr>
        <p:txBody>
          <a:bodyPr wrap="square" lIns="91440" tIns="45720" rIns="91440" bIns="45720" anchor="t">
            <a:spAutoFit/>
          </a:bodyPr>
          <a:lstStyle/>
          <a:p>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What are the most effective things </a:t>
            </a:r>
            <a:br>
              <a:rPr lang="en-GB" sz="1400" dirty="0">
                <a:solidFill>
                  <a:srgbClr val="FE5716"/>
                </a:solidFill>
                <a:latin typeface="Frutiger LT 45 Light" pitchFamily="2" charset="0"/>
                <a:ea typeface="Open Sans" panose="020B0606030504020204" pitchFamily="34" charset="0"/>
                <a:cs typeface="Open Sans" panose="020B0606030504020204" pitchFamily="34" charset="0"/>
              </a:rPr>
            </a:b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we can do to reach Net Zero? </a:t>
            </a:r>
            <a:endParaRPr lang="en-US" sz="1400" dirty="0">
              <a:solidFill>
                <a:srgbClr val="FE5716"/>
              </a:solidFill>
              <a:latin typeface="Frutiger LT 45 Light" pitchFamily="2" charset="0"/>
              <a:ea typeface="Open Sans" panose="020B0606030504020204" pitchFamily="34" charset="0"/>
              <a:cs typeface="Open Sans" panose="020B0606030504020204" pitchFamily="34" charset="0"/>
            </a:endParaRPr>
          </a:p>
          <a:p>
            <a:endParaRPr lang="en-GB" sz="14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BEF8D223-CC79-524D-8CEE-FDC2D3530500}"/>
              </a:ext>
            </a:extLst>
          </p:cNvPr>
          <p:cNvSpPr/>
          <p:nvPr/>
        </p:nvSpPr>
        <p:spPr>
          <a:xfrm>
            <a:off x="5429553" y="4581751"/>
            <a:ext cx="4028402" cy="1566006"/>
          </a:xfrm>
          <a:prstGeom prst="rect">
            <a:avLst/>
          </a:prstGeom>
        </p:spPr>
        <p:txBody>
          <a:bodyPr wrap="square" lIns="91440" tIns="45720" rIns="91440" bIns="45720" anchor="t">
            <a:spAutoFit/>
          </a:bodyPr>
          <a:lstStyle/>
          <a:p>
            <a:pPr lvl="0"/>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Use low carbon energy sources for heating</a:t>
            </a:r>
          </a:p>
          <a:p>
            <a:pPr lvl="0">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Reduce meat consumption</a:t>
            </a:r>
          </a:p>
          <a:p>
            <a:pPr lvl="0">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Switch to EVs</a:t>
            </a:r>
          </a:p>
          <a:p>
            <a:pPr lvl="0">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Plant more trees and forests</a:t>
            </a:r>
          </a:p>
          <a:p>
            <a:pPr lvl="0">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E. All of the above</a:t>
            </a:r>
          </a:p>
        </p:txBody>
      </p:sp>
      <p:grpSp>
        <p:nvGrpSpPr>
          <p:cNvPr id="39" name="Group 38">
            <a:extLst>
              <a:ext uri="{FF2B5EF4-FFF2-40B4-BE49-F238E27FC236}">
                <a16:creationId xmlns:a16="http://schemas.microsoft.com/office/drawing/2014/main" id="{DD3A46C2-592E-694D-A310-5F8797DEF700}"/>
              </a:ext>
            </a:extLst>
          </p:cNvPr>
          <p:cNvGrpSpPr/>
          <p:nvPr/>
        </p:nvGrpSpPr>
        <p:grpSpPr>
          <a:xfrm>
            <a:off x="4924276" y="4019194"/>
            <a:ext cx="563024" cy="405803"/>
            <a:chOff x="1201680" y="429287"/>
            <a:chExt cx="556976" cy="401444"/>
          </a:xfrm>
        </p:grpSpPr>
        <p:sp>
          <p:nvSpPr>
            <p:cNvPr id="40" name="Oval 39">
              <a:extLst>
                <a:ext uri="{FF2B5EF4-FFF2-40B4-BE49-F238E27FC236}">
                  <a16:creationId xmlns:a16="http://schemas.microsoft.com/office/drawing/2014/main" id="{A975D2EE-1888-944A-8E5B-AEE8C48550B1}"/>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descr="Question 4">
              <a:extLst>
                <a:ext uri="{FF2B5EF4-FFF2-40B4-BE49-F238E27FC236}">
                  <a16:creationId xmlns:a16="http://schemas.microsoft.com/office/drawing/2014/main" id="{4F9AC017-F024-0040-9A1F-3ECCE4341F07}"/>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Q4</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42" name="Rectangle 41">
            <a:extLst>
              <a:ext uri="{FF2B5EF4-FFF2-40B4-BE49-F238E27FC236}">
                <a16:creationId xmlns:a16="http://schemas.microsoft.com/office/drawing/2014/main" id="{A43ADDF7-C3FB-C840-B70B-D4F71258CB4C}"/>
              </a:ext>
            </a:extLst>
          </p:cNvPr>
          <p:cNvSpPr/>
          <p:nvPr/>
        </p:nvSpPr>
        <p:spPr>
          <a:xfrm>
            <a:off x="1081913" y="3947390"/>
            <a:ext cx="2647732" cy="523220"/>
          </a:xfrm>
          <a:prstGeom prst="rect">
            <a:avLst/>
          </a:prstGeom>
        </p:spPr>
        <p:txBody>
          <a:bodyPr wrap="square">
            <a:spAutoFit/>
          </a:bodyPr>
          <a:lstStyle/>
          <a:p>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When has Britain committed to achieving Net Zero by?</a:t>
            </a:r>
          </a:p>
        </p:txBody>
      </p:sp>
      <p:grpSp>
        <p:nvGrpSpPr>
          <p:cNvPr id="43" name="Group 42">
            <a:extLst>
              <a:ext uri="{FF2B5EF4-FFF2-40B4-BE49-F238E27FC236}">
                <a16:creationId xmlns:a16="http://schemas.microsoft.com/office/drawing/2014/main" id="{13015429-18EE-084A-9B9F-09DFC3CA9465}"/>
              </a:ext>
            </a:extLst>
          </p:cNvPr>
          <p:cNvGrpSpPr/>
          <p:nvPr/>
        </p:nvGrpSpPr>
        <p:grpSpPr>
          <a:xfrm>
            <a:off x="572254" y="4019939"/>
            <a:ext cx="563024" cy="405803"/>
            <a:chOff x="1201680" y="429287"/>
            <a:chExt cx="556976" cy="401444"/>
          </a:xfrm>
        </p:grpSpPr>
        <p:sp>
          <p:nvSpPr>
            <p:cNvPr id="44" name="Oval 43">
              <a:extLst>
                <a:ext uri="{FF2B5EF4-FFF2-40B4-BE49-F238E27FC236}">
                  <a16:creationId xmlns:a16="http://schemas.microsoft.com/office/drawing/2014/main" id="{8C892729-8C9A-7347-BB1B-CFCD80EF371A}"/>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44" descr="Question 3">
              <a:extLst>
                <a:ext uri="{FF2B5EF4-FFF2-40B4-BE49-F238E27FC236}">
                  <a16:creationId xmlns:a16="http://schemas.microsoft.com/office/drawing/2014/main" id="{F1FB1D2E-8E44-5246-9B3E-E736C4A996DB}"/>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Q3</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46" name="Rectangle 45">
            <a:extLst>
              <a:ext uri="{FF2B5EF4-FFF2-40B4-BE49-F238E27FC236}">
                <a16:creationId xmlns:a16="http://schemas.microsoft.com/office/drawing/2014/main" id="{C2DFC2B0-6409-704D-9047-DCD17F89B7D4}"/>
              </a:ext>
            </a:extLst>
          </p:cNvPr>
          <p:cNvSpPr/>
          <p:nvPr/>
        </p:nvSpPr>
        <p:spPr>
          <a:xfrm>
            <a:off x="1076701" y="4512680"/>
            <a:ext cx="2143286" cy="1350626"/>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2050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2030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2040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2100</a:t>
            </a:r>
          </a:p>
        </p:txBody>
      </p:sp>
      <p:sp>
        <p:nvSpPr>
          <p:cNvPr id="47" name="Rectangle 46">
            <a:extLst>
              <a:ext uri="{FF2B5EF4-FFF2-40B4-BE49-F238E27FC236}">
                <a16:creationId xmlns:a16="http://schemas.microsoft.com/office/drawing/2014/main" id="{DDA40809-9801-D046-8FF2-F8BB71302BAE}"/>
              </a:ext>
            </a:extLst>
          </p:cNvPr>
          <p:cNvSpPr/>
          <p:nvPr/>
        </p:nvSpPr>
        <p:spPr>
          <a:xfrm>
            <a:off x="1105555" y="1441245"/>
            <a:ext cx="3703547" cy="2208297"/>
          </a:xfrm>
          <a:prstGeom prst="rect">
            <a:avLst/>
          </a:prstGeom>
        </p:spPr>
        <p:txBody>
          <a:bodyPr wrap="square">
            <a:spAutoFit/>
          </a:bodyPr>
          <a:lstStyle/>
          <a:p>
            <a:pPr lvl="0"/>
            <a:r>
              <a:rPr lang="en-GB" sz="1300"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sz="1300" dirty="0">
                <a:solidFill>
                  <a:srgbClr val="000000"/>
                </a:solidFill>
                <a:latin typeface="Frutiger LT 45 Light" pitchFamily="2" charset="0"/>
                <a:ea typeface="Open Sans" panose="020B0606030504020204" pitchFamily="34" charset="0"/>
                <a:cs typeface="Open Sans" panose="020B0606030504020204" pitchFamily="34" charset="0"/>
              </a:rPr>
              <a:t>We reduce all our carbon </a:t>
            </a:r>
            <a:br>
              <a:rPr lang="en-GB" sz="1300" dirty="0">
                <a:solidFill>
                  <a:srgbClr val="000000"/>
                </a:solidFill>
                <a:latin typeface="Frutiger LT 45 Light" pitchFamily="2" charset="0"/>
                <a:ea typeface="Open Sans" panose="020B0606030504020204" pitchFamily="34" charset="0"/>
                <a:cs typeface="Open Sans" panose="020B0606030504020204" pitchFamily="34" charset="0"/>
              </a:rPr>
            </a:br>
            <a:r>
              <a:rPr lang="en-GB" sz="1300" dirty="0">
                <a:solidFill>
                  <a:srgbClr val="000000"/>
                </a:solidFill>
                <a:latin typeface="Frutiger LT 45 Light" pitchFamily="2" charset="0"/>
                <a:ea typeface="Open Sans" panose="020B0606030504020204" pitchFamily="34" charset="0"/>
                <a:cs typeface="Open Sans" panose="020B0606030504020204" pitchFamily="34" charset="0"/>
              </a:rPr>
              <a:t>emissions to zero</a:t>
            </a:r>
          </a:p>
          <a:p>
            <a:pPr lvl="0">
              <a:lnSpc>
                <a:spcPts val="900"/>
              </a:lnSpc>
            </a:pPr>
            <a:endParaRPr lang="en-GB" sz="1300" dirty="0">
              <a:solidFill>
                <a:srgbClr val="000000"/>
              </a:solidFill>
              <a:latin typeface="Frutiger LT 45 Light" pitchFamily="2" charset="0"/>
              <a:ea typeface="Open Sans" panose="020B0606030504020204" pitchFamily="34" charset="0"/>
              <a:cs typeface="Open Sans" panose="020B0606030504020204" pitchFamily="34" charset="0"/>
            </a:endParaRPr>
          </a:p>
          <a:p>
            <a:pPr lvl="0"/>
            <a:r>
              <a:rPr lang="en-GB" sz="1300" dirty="0">
                <a:solidFill>
                  <a:srgbClr val="FE5716"/>
                </a:solidFill>
                <a:latin typeface="Frutiger LT 45 Light" pitchFamily="2" charset="0"/>
                <a:ea typeface="Open Sans" panose="020B0606030504020204" pitchFamily="34" charset="0"/>
                <a:cs typeface="Open Sans" panose="020B0606030504020204" pitchFamily="34" charset="0"/>
              </a:rPr>
              <a:t>B. We reduce carbon emissions to a minimum, and balance any we do emit by removing an equal amount</a:t>
            </a:r>
          </a:p>
          <a:p>
            <a:pPr lvl="0"/>
            <a:endParaRPr lang="en-GB" sz="1300" dirty="0">
              <a:solidFill>
                <a:srgbClr val="000000"/>
              </a:solidFill>
              <a:latin typeface="Frutiger LT 45 Light" pitchFamily="2" charset="0"/>
              <a:ea typeface="Open Sans" panose="020B0606030504020204" pitchFamily="34" charset="0"/>
              <a:cs typeface="Open Sans" panose="020B0606030504020204" pitchFamily="34" charset="0"/>
            </a:endParaRPr>
          </a:p>
          <a:p>
            <a:pPr lvl="0"/>
            <a:r>
              <a:rPr lang="en-GB" sz="1300"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sz="1300" dirty="0">
                <a:solidFill>
                  <a:srgbClr val="000000"/>
                </a:solidFill>
                <a:latin typeface="Frutiger LT 45 Light" pitchFamily="2" charset="0"/>
                <a:ea typeface="Open Sans" panose="020B0606030504020204" pitchFamily="34" charset="0"/>
                <a:cs typeface="Open Sans" panose="020B0606030504020204" pitchFamily="34" charset="0"/>
              </a:rPr>
              <a:t>We can emit as much carbon as </a:t>
            </a:r>
            <a:br>
              <a:rPr lang="en-GB" sz="1300" dirty="0">
                <a:solidFill>
                  <a:srgbClr val="000000"/>
                </a:solidFill>
                <a:latin typeface="Frutiger LT 45 Light" pitchFamily="2" charset="0"/>
                <a:ea typeface="Open Sans" panose="020B0606030504020204" pitchFamily="34" charset="0"/>
                <a:cs typeface="Open Sans" panose="020B0606030504020204" pitchFamily="34" charset="0"/>
              </a:rPr>
            </a:br>
            <a:r>
              <a:rPr lang="en-GB" sz="1300" dirty="0">
                <a:solidFill>
                  <a:srgbClr val="000000"/>
                </a:solidFill>
                <a:latin typeface="Frutiger LT 45 Light" pitchFamily="2" charset="0"/>
                <a:ea typeface="Open Sans" panose="020B0606030504020204" pitchFamily="34" charset="0"/>
                <a:cs typeface="Open Sans" panose="020B0606030504020204" pitchFamily="34" charset="0"/>
              </a:rPr>
              <a:t>we want, as long as we offset it</a:t>
            </a:r>
          </a:p>
          <a:p>
            <a:pPr lvl="0"/>
            <a:r>
              <a:rPr lang="en-GB" sz="1300" dirty="0">
                <a:solidFill>
                  <a:srgbClr val="000000"/>
                </a:solidFill>
                <a:latin typeface="Frutiger LT 45 Light" pitchFamily="2" charset="0"/>
                <a:ea typeface="Open Sans" panose="020B0606030504020204" pitchFamily="34" charset="0"/>
                <a:cs typeface="Open Sans" panose="020B0606030504020204" pitchFamily="34" charset="0"/>
              </a:rPr>
              <a:t> </a:t>
            </a:r>
          </a:p>
          <a:p>
            <a:pPr lvl="0"/>
            <a:r>
              <a:rPr lang="en-GB" sz="1300"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sz="1300" dirty="0">
                <a:solidFill>
                  <a:srgbClr val="000000"/>
                </a:solidFill>
                <a:latin typeface="Frutiger LT 45 Light" pitchFamily="2" charset="0"/>
                <a:ea typeface="Open Sans" panose="020B0606030504020204" pitchFamily="34" charset="0"/>
                <a:cs typeface="Open Sans" panose="020B0606030504020204" pitchFamily="34" charset="0"/>
              </a:rPr>
              <a:t>We only ever use renewable energy sources</a:t>
            </a:r>
          </a:p>
        </p:txBody>
      </p:sp>
      <p:sp>
        <p:nvSpPr>
          <p:cNvPr id="48" name="Slide Number Placeholder 3">
            <a:extLst>
              <a:ext uri="{FF2B5EF4-FFF2-40B4-BE49-F238E27FC236}">
                <a16:creationId xmlns:a16="http://schemas.microsoft.com/office/drawing/2014/main" id="{191F8CB8-C4F6-A942-8F25-5B57420B6B56}"/>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23</a:t>
            </a:fld>
            <a:endParaRPr lang="en-US" dirty="0">
              <a:solidFill>
                <a:schemeClr val="tx1"/>
              </a:solidFill>
              <a:latin typeface="Frutiger LT 45 Light" pitchFamily="2" charset="0"/>
            </a:endParaRPr>
          </a:p>
        </p:txBody>
      </p:sp>
      <p:sp>
        <p:nvSpPr>
          <p:cNvPr id="49" name="Footer Placeholder 3">
            <a:extLst>
              <a:ext uri="{FF2B5EF4-FFF2-40B4-BE49-F238E27FC236}">
                <a16:creationId xmlns:a16="http://schemas.microsoft.com/office/drawing/2014/main" id="{B7ADFEEA-EB6D-1E4F-9FFA-75BC2F91F64D}"/>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3730816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60ACE3-3B35-EF46-8F0C-B607444D679E}"/>
              </a:ext>
            </a:extLst>
          </p:cNvPr>
          <p:cNvSpPr/>
          <p:nvPr/>
        </p:nvSpPr>
        <p:spPr>
          <a:xfrm>
            <a:off x="631826" y="2447509"/>
            <a:ext cx="3887622" cy="2062103"/>
          </a:xfrm>
          <a:prstGeom prst="rect">
            <a:avLst/>
          </a:prstGeom>
        </p:spPr>
        <p:txBody>
          <a:bodyPr wrap="square" lIns="91440" tIns="45720" rIns="91440" bIns="45720" anchor="t">
            <a:spAutoFit/>
          </a:bodyPr>
          <a:lstStyle/>
          <a:p>
            <a:pPr>
              <a:spcAft>
                <a:spcPts val="1200"/>
              </a:spcAft>
            </a:pP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How do you think Net Zero Britain will look, sound and feel differently to today?</a:t>
            </a:r>
          </a:p>
        </p:txBody>
      </p:sp>
      <p:sp>
        <p:nvSpPr>
          <p:cNvPr id="10" name="Rectangle 35">
            <a:extLst>
              <a:ext uri="{FF2B5EF4-FFF2-40B4-BE49-F238E27FC236}">
                <a16:creationId xmlns:a16="http://schemas.microsoft.com/office/drawing/2014/main" id="{1B6248C6-0D47-5A46-BD4D-AC440BDBB196}"/>
              </a:ext>
            </a:extLst>
          </p:cNvPr>
          <p:cNvSpPr txBox="1">
            <a:spLocks noChangeArrowheads="1"/>
          </p:cNvSpPr>
          <p:nvPr/>
        </p:nvSpPr>
        <p:spPr>
          <a:xfrm>
            <a:off x="631825" y="1709100"/>
            <a:ext cx="5830619" cy="464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rgbClr val="FE5716"/>
                </a:solidFill>
                <a:latin typeface="Frutiger LT 45 Light" pitchFamily="2" charset="0"/>
                <a:ea typeface="Open Sans" panose="020B0606030504020204" pitchFamily="34" charset="0"/>
                <a:cs typeface="Open Sans" panose="020B0606030504020204" pitchFamily="34" charset="0"/>
              </a:rPr>
              <a:t>Round 3: </a:t>
            </a:r>
            <a:r>
              <a:rPr lang="en-GB" sz="3200" b="1" dirty="0">
                <a:solidFill>
                  <a:srgbClr val="F9B01E"/>
                </a:solidFill>
                <a:latin typeface="Frutiger LT 55 Roman" pitchFamily="2" charset="0"/>
                <a:ea typeface="Open Sans" panose="020B0606030504020204" pitchFamily="34" charset="0"/>
                <a:cs typeface="Open Sans" panose="020B0606030504020204" pitchFamily="34" charset="0"/>
              </a:rPr>
              <a:t>Let’s talk about this</a:t>
            </a:r>
            <a:endParaRPr lang="en-GB" sz="2400" b="1" i="1" dirty="0">
              <a:solidFill>
                <a:srgbClr val="F9B01E"/>
              </a:solidFill>
              <a:latin typeface="FRUTIGER LT 55 ROMAN" pitchFamily="2" charset="0"/>
              <a:ea typeface="Open Sans" panose="020B0606030504020204" pitchFamily="34" charset="0"/>
              <a:cs typeface="Open Sans" panose="020B0606030504020204" pitchFamily="34" charset="0"/>
            </a:endParaRPr>
          </a:p>
        </p:txBody>
      </p:sp>
      <p:pic>
        <p:nvPicPr>
          <p:cNvPr id="11" name="Picture 10" descr="An EDF nuclear power station">
            <a:extLst>
              <a:ext uri="{FF2B5EF4-FFF2-40B4-BE49-F238E27FC236}">
                <a16:creationId xmlns:a16="http://schemas.microsoft.com/office/drawing/2014/main" id="{FA92B641-CD26-FC46-85FB-281E1AD50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228" y="2091650"/>
            <a:ext cx="6074040" cy="4766349"/>
          </a:xfrm>
          <a:prstGeom prst="rect">
            <a:avLst/>
          </a:prstGeom>
        </p:spPr>
      </p:pic>
      <p:grpSp>
        <p:nvGrpSpPr>
          <p:cNvPr id="12" name="Group 11">
            <a:extLst>
              <a:ext uri="{FF2B5EF4-FFF2-40B4-BE49-F238E27FC236}">
                <a16:creationId xmlns:a16="http://schemas.microsoft.com/office/drawing/2014/main" id="{42D611B9-F829-CE49-8B18-98D7C8718B26}"/>
              </a:ext>
            </a:extLst>
          </p:cNvPr>
          <p:cNvGrpSpPr/>
          <p:nvPr/>
        </p:nvGrpSpPr>
        <p:grpSpPr>
          <a:xfrm>
            <a:off x="3832812" y="1859280"/>
            <a:ext cx="6073188" cy="5004911"/>
            <a:chOff x="3241040" y="1371600"/>
            <a:chExt cx="6664960" cy="5492590"/>
          </a:xfrm>
        </p:grpSpPr>
        <p:sp>
          <p:nvSpPr>
            <p:cNvPr id="13" name="Freeform 12">
              <a:extLst>
                <a:ext uri="{FF2B5EF4-FFF2-40B4-BE49-F238E27FC236}">
                  <a16:creationId xmlns:a16="http://schemas.microsoft.com/office/drawing/2014/main" id="{8BCB57DA-E995-2548-911D-425277218B35}"/>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0F83344-3593-084B-98B5-1C004A5FC394}"/>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15" name="Freeform 14">
              <a:extLst>
                <a:ext uri="{FF2B5EF4-FFF2-40B4-BE49-F238E27FC236}">
                  <a16:creationId xmlns:a16="http://schemas.microsoft.com/office/drawing/2014/main" id="{611496F5-79FE-C040-A98C-3169F6B618E5}"/>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C05D6E8D-2D86-1746-86D8-E34AC2576578}"/>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3">
            <a:extLst>
              <a:ext uri="{FF2B5EF4-FFF2-40B4-BE49-F238E27FC236}">
                <a16:creationId xmlns:a16="http://schemas.microsoft.com/office/drawing/2014/main" id="{AB93E043-EEEA-2743-8665-1EB8D45098E1}"/>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24</a:t>
            </a:fld>
            <a:endParaRPr lang="en-US" dirty="0">
              <a:solidFill>
                <a:schemeClr val="tx1"/>
              </a:solidFill>
              <a:latin typeface="Frutiger LT 45 Light" pitchFamily="2" charset="0"/>
            </a:endParaRPr>
          </a:p>
        </p:txBody>
      </p:sp>
      <p:sp>
        <p:nvSpPr>
          <p:cNvPr id="18" name="Footer Placeholder 3">
            <a:extLst>
              <a:ext uri="{FF2B5EF4-FFF2-40B4-BE49-F238E27FC236}">
                <a16:creationId xmlns:a16="http://schemas.microsoft.com/office/drawing/2014/main" id="{3A6905C1-3495-EC49-B66A-FE0A413DC111}"/>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250647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5">
            <a:extLst>
              <a:ext uri="{FF2B5EF4-FFF2-40B4-BE49-F238E27FC236}">
                <a16:creationId xmlns:a16="http://schemas.microsoft.com/office/drawing/2014/main" id="{7DFECBE4-09D8-AF4F-9903-6E2AC334BAC7}"/>
              </a:ext>
            </a:extLst>
          </p:cNvPr>
          <p:cNvSpPr txBox="1">
            <a:spLocks noChangeArrowheads="1"/>
          </p:cNvSpPr>
          <p:nvPr/>
        </p:nvSpPr>
        <p:spPr>
          <a:xfrm>
            <a:off x="534494" y="519389"/>
            <a:ext cx="5146216" cy="3319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cap="all" dirty="0">
                <a:solidFill>
                  <a:srgbClr val="FE5716"/>
                </a:solidFill>
                <a:latin typeface="Frutiger LT 55 Roman" pitchFamily="2" charset="0"/>
              </a:rPr>
              <a:t>Are you a Net Zero Ninja?</a:t>
            </a:r>
            <a:endParaRPr lang="en-GB" sz="2400" cap="all" dirty="0">
              <a:solidFill>
                <a:srgbClr val="FE5716"/>
              </a:solidFill>
              <a:latin typeface="Frutiger LT 55 Roman" pitchFamily="2" charset="0"/>
            </a:endParaRPr>
          </a:p>
        </p:txBody>
      </p:sp>
      <p:sp>
        <p:nvSpPr>
          <p:cNvPr id="47" name="Rectangle 46">
            <a:extLst>
              <a:ext uri="{FF2B5EF4-FFF2-40B4-BE49-F238E27FC236}">
                <a16:creationId xmlns:a16="http://schemas.microsoft.com/office/drawing/2014/main" id="{DDA40809-9801-D046-8FF2-F8BB71302BAE}"/>
              </a:ext>
            </a:extLst>
          </p:cNvPr>
          <p:cNvSpPr/>
          <p:nvPr/>
        </p:nvSpPr>
        <p:spPr>
          <a:xfrm>
            <a:off x="1901672" y="1458447"/>
            <a:ext cx="5813578" cy="3970318"/>
          </a:xfrm>
          <a:prstGeom prst="rect">
            <a:avLst/>
          </a:prstGeom>
        </p:spPr>
        <p:txBody>
          <a:bodyPr wrap="square">
            <a:spAutoFit/>
          </a:bodyPr>
          <a:lstStyle/>
          <a:p>
            <a:r>
              <a:rPr lang="en-GB" dirty="0">
                <a:solidFill>
                  <a:srgbClr val="FE5716"/>
                </a:solidFill>
                <a:latin typeface="Frutiger LT 45 Light" pitchFamily="2" charset="0"/>
              </a:rPr>
              <a:t>Net Zero Ninja (9-12): </a:t>
            </a:r>
          </a:p>
          <a:p>
            <a:r>
              <a:rPr lang="en-GB" sz="1400" dirty="0">
                <a:latin typeface="Frutiger LT 45 Light" pitchFamily="2" charset="0"/>
              </a:rPr>
              <a:t>Wow, you’re a warrior when it comes to knowing your carbon emissions from your carbon sinks! Can you now apply your ninja prowess to cutting your own carbon footprint?</a:t>
            </a:r>
          </a:p>
          <a:p>
            <a:endParaRPr lang="en-GB" dirty="0">
              <a:latin typeface="Frutiger LT 45 Light" pitchFamily="2" charset="0"/>
            </a:endParaRPr>
          </a:p>
          <a:p>
            <a:endParaRPr lang="en-GB" dirty="0">
              <a:latin typeface="Frutiger LT 45 Light" pitchFamily="2" charset="0"/>
            </a:endParaRPr>
          </a:p>
          <a:p>
            <a:r>
              <a:rPr lang="en-GB" dirty="0">
                <a:solidFill>
                  <a:srgbClr val="FE5716"/>
                </a:solidFill>
                <a:latin typeface="Frutiger LT 45 Light" pitchFamily="2" charset="0"/>
              </a:rPr>
              <a:t>Net Zero Novice (5-8): </a:t>
            </a:r>
          </a:p>
          <a:p>
            <a:r>
              <a:rPr lang="en-GB" sz="1400" dirty="0">
                <a:latin typeface="Frutiger LT 45 Light" pitchFamily="2" charset="0"/>
              </a:rPr>
              <a:t>Well done for starting on your Net Zero journey! There’s still lots to learn – but could you turn out to be a stealth ninja in slashing your carbon footprint?</a:t>
            </a:r>
          </a:p>
          <a:p>
            <a:endParaRPr lang="en-GB" dirty="0">
              <a:latin typeface="Frutiger LT 45 Light" pitchFamily="2" charset="0"/>
            </a:endParaRPr>
          </a:p>
          <a:p>
            <a:endParaRPr lang="en-GB" dirty="0">
              <a:latin typeface="Frutiger LT 45 Light" pitchFamily="2" charset="0"/>
            </a:endParaRPr>
          </a:p>
          <a:p>
            <a:r>
              <a:rPr lang="en-GB" dirty="0">
                <a:solidFill>
                  <a:srgbClr val="FE5716"/>
                </a:solidFill>
                <a:latin typeface="Frutiger LT 45 Light" pitchFamily="2" charset="0"/>
              </a:rPr>
              <a:t>Net Zero Newbie (0-4): </a:t>
            </a:r>
          </a:p>
          <a:p>
            <a:r>
              <a:rPr lang="en-GB" sz="1400" dirty="0">
                <a:latin typeface="Frutiger LT 45 Light" pitchFamily="2" charset="0"/>
              </a:rPr>
              <a:t>It’s never too late to brush up on your Net Zero knowhow! And now you know the importance of us all reducing our carbon footprint, what steps are you going to take to help Britain achieve Net Zero?</a:t>
            </a:r>
            <a:endParaRPr lang="en-GB" sz="1400" dirty="0">
              <a:solidFill>
                <a:srgbClr val="000000"/>
              </a:solidFill>
              <a:latin typeface="Frutiger LT 45 Light" pitchFamily="2" charset="0"/>
              <a:ea typeface="Open Sans" panose="020B0606030504020204" pitchFamily="34" charset="0"/>
              <a:cs typeface="Open Sans" panose="020B0606030504020204" pitchFamily="34" charset="0"/>
            </a:endParaRPr>
          </a:p>
        </p:txBody>
      </p:sp>
      <p:sp>
        <p:nvSpPr>
          <p:cNvPr id="48" name="Slide Number Placeholder 3">
            <a:extLst>
              <a:ext uri="{FF2B5EF4-FFF2-40B4-BE49-F238E27FC236}">
                <a16:creationId xmlns:a16="http://schemas.microsoft.com/office/drawing/2014/main" id="{191F8CB8-C4F6-A942-8F25-5B57420B6B56}"/>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25</a:t>
            </a:fld>
            <a:endParaRPr lang="en-US" dirty="0">
              <a:solidFill>
                <a:schemeClr val="tx1"/>
              </a:solidFill>
              <a:latin typeface="Frutiger LT 45 Light" pitchFamily="2" charset="0"/>
            </a:endParaRPr>
          </a:p>
        </p:txBody>
      </p:sp>
      <p:sp>
        <p:nvSpPr>
          <p:cNvPr id="49" name="Footer Placeholder 3">
            <a:extLst>
              <a:ext uri="{FF2B5EF4-FFF2-40B4-BE49-F238E27FC236}">
                <a16:creationId xmlns:a16="http://schemas.microsoft.com/office/drawing/2014/main" id="{B7ADFEEA-EB6D-1E4F-9FFA-75BC2F91F64D}"/>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pic>
        <p:nvPicPr>
          <p:cNvPr id="3" name="Picture 2">
            <a:extLst>
              <a:ext uri="{FF2B5EF4-FFF2-40B4-BE49-F238E27FC236}">
                <a16:creationId xmlns:a16="http://schemas.microsoft.com/office/drawing/2014/main" id="{1D14F6F4-49C3-FE4C-BF98-BE2336336A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326" y="1427093"/>
            <a:ext cx="1092413" cy="847477"/>
          </a:xfrm>
          <a:prstGeom prst="rect">
            <a:avLst/>
          </a:prstGeom>
        </p:spPr>
      </p:pic>
      <p:pic>
        <p:nvPicPr>
          <p:cNvPr id="5" name="Picture 4">
            <a:extLst>
              <a:ext uri="{FF2B5EF4-FFF2-40B4-BE49-F238E27FC236}">
                <a16:creationId xmlns:a16="http://schemas.microsoft.com/office/drawing/2014/main" id="{B4CDA239-5FC9-6B46-A994-AC3F68310A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476" y="2942531"/>
            <a:ext cx="871434" cy="1002149"/>
          </a:xfrm>
          <a:prstGeom prst="rect">
            <a:avLst/>
          </a:prstGeom>
        </p:spPr>
      </p:pic>
      <p:pic>
        <p:nvPicPr>
          <p:cNvPr id="7" name="Picture 6">
            <a:extLst>
              <a:ext uri="{FF2B5EF4-FFF2-40B4-BE49-F238E27FC236}">
                <a16:creationId xmlns:a16="http://schemas.microsoft.com/office/drawing/2014/main" id="{AFF8144A-8CC2-DE46-A049-AFAA90E0A8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336" y="4385202"/>
            <a:ext cx="842929" cy="1002149"/>
          </a:xfrm>
          <a:prstGeom prst="rect">
            <a:avLst/>
          </a:prstGeom>
        </p:spPr>
      </p:pic>
    </p:spTree>
    <p:extLst>
      <p:ext uri="{BB962C8B-B14F-4D97-AF65-F5344CB8AC3E}">
        <p14:creationId xmlns:p14="http://schemas.microsoft.com/office/powerpoint/2010/main" val="157392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FEE9B-0A99-E04E-947F-942137A77A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907200" cy="6858000"/>
          </a:xfrm>
          <a:prstGeom prst="rect">
            <a:avLst/>
          </a:prstGeom>
        </p:spPr>
      </p:pic>
      <p:pic>
        <p:nvPicPr>
          <p:cNvPr id="7" name="Picture 6">
            <a:extLst>
              <a:ext uri="{FF2B5EF4-FFF2-40B4-BE49-F238E27FC236}">
                <a16:creationId xmlns:a16="http://schemas.microsoft.com/office/drawing/2014/main" id="{3240C9D2-2CDA-2744-A2B3-2BD83C3E19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0" y="0"/>
            <a:ext cx="9702800" cy="6858000"/>
          </a:xfrm>
          <a:prstGeom prst="rect">
            <a:avLst/>
          </a:prstGeom>
        </p:spPr>
      </p:pic>
      <p:pic>
        <p:nvPicPr>
          <p:cNvPr id="8" name="Picture 7">
            <a:extLst>
              <a:ext uri="{FF2B5EF4-FFF2-40B4-BE49-F238E27FC236}">
                <a16:creationId xmlns:a16="http://schemas.microsoft.com/office/drawing/2014/main" id="{2EB5D682-868D-0542-9B0A-35DDA38C32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5818" y="4931525"/>
            <a:ext cx="2766101" cy="1926475"/>
          </a:xfrm>
          <a:prstGeom prst="rect">
            <a:avLst/>
          </a:prstGeom>
        </p:spPr>
      </p:pic>
      <p:sp>
        <p:nvSpPr>
          <p:cNvPr id="10" name="Slide Number Placeholder 3">
            <a:extLst>
              <a:ext uri="{FF2B5EF4-FFF2-40B4-BE49-F238E27FC236}">
                <a16:creationId xmlns:a16="http://schemas.microsoft.com/office/drawing/2014/main" id="{2E90CD7F-42BD-574E-8319-6AF06DFE740C}"/>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bg1"/>
                </a:solidFill>
                <a:latin typeface="Frutiger LT 45 Light" pitchFamily="2" charset="0"/>
              </a:rPr>
              <a:pPr/>
              <a:t>26</a:t>
            </a:fld>
            <a:endParaRPr lang="en-US" dirty="0">
              <a:solidFill>
                <a:schemeClr val="bg1"/>
              </a:solidFill>
              <a:latin typeface="Frutiger LT 45 Light" pitchFamily="2" charset="0"/>
            </a:endParaRPr>
          </a:p>
        </p:txBody>
      </p:sp>
      <p:sp>
        <p:nvSpPr>
          <p:cNvPr id="12" name="Footer Placeholder 3">
            <a:extLst>
              <a:ext uri="{FF2B5EF4-FFF2-40B4-BE49-F238E27FC236}">
                <a16:creationId xmlns:a16="http://schemas.microsoft.com/office/drawing/2014/main" id="{26D96AE0-3647-1644-BDFC-775A868A1574}"/>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bg1"/>
                </a:solidFill>
                <a:latin typeface="Frutiger LT 45 Light" pitchFamily="2" charset="0"/>
              </a:rPr>
              <a:t>A Question of </a:t>
            </a:r>
            <a:r>
              <a:rPr lang="en-GB" altLang="en-US" sz="800">
                <a:solidFill>
                  <a:schemeClr val="bg1"/>
                </a:solidFill>
                <a:latin typeface="Frutiger LT 45 Light" pitchFamily="2" charset="0"/>
              </a:rPr>
              <a:t>Net Zero | </a:t>
            </a:r>
            <a:r>
              <a:rPr lang="en-GB" altLang="en-US" sz="800" dirty="0">
                <a:solidFill>
                  <a:schemeClr val="bg1"/>
                </a:solidFill>
                <a:latin typeface="Frutiger LT 45 Light" pitchFamily="2" charset="0"/>
              </a:rPr>
              <a:t>NOT PROTECTIVELY MARKED* © Copyright 2019 NNB Generation Company (HPC) Limited. All rights reserved.</a:t>
            </a:r>
            <a:endParaRPr lang="en-GB" altLang="en-US" sz="800" dirty="0">
              <a:solidFill>
                <a:schemeClr val="bg1"/>
              </a:solidFill>
            </a:endParaRPr>
          </a:p>
        </p:txBody>
      </p:sp>
    </p:spTree>
    <p:extLst>
      <p:ext uri="{BB962C8B-B14F-4D97-AF65-F5344CB8AC3E}">
        <p14:creationId xmlns:p14="http://schemas.microsoft.com/office/powerpoint/2010/main" val="319287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lock of birds in flight">
            <a:extLst>
              <a:ext uri="{FF2B5EF4-FFF2-40B4-BE49-F238E27FC236}">
                <a16:creationId xmlns:a16="http://schemas.microsoft.com/office/drawing/2014/main" id="{898A59D1-F400-2B4E-B69B-2692FB9334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9750" y="1629792"/>
            <a:ext cx="6679502" cy="5241460"/>
          </a:xfrm>
          <a:prstGeom prst="rect">
            <a:avLst/>
          </a:prstGeom>
        </p:spPr>
      </p:pic>
      <p:sp>
        <p:nvSpPr>
          <p:cNvPr id="9" name="Rectangle 35">
            <a:extLst>
              <a:ext uri="{FF2B5EF4-FFF2-40B4-BE49-F238E27FC236}">
                <a16:creationId xmlns:a16="http://schemas.microsoft.com/office/drawing/2014/main" id="{859F526B-B415-474F-8031-6937D232FA58}"/>
              </a:ext>
            </a:extLst>
          </p:cNvPr>
          <p:cNvSpPr txBox="1">
            <a:spLocks noChangeArrowheads="1"/>
          </p:cNvSpPr>
          <p:nvPr/>
        </p:nvSpPr>
        <p:spPr>
          <a:xfrm>
            <a:off x="406302" y="1673817"/>
            <a:ext cx="5059081" cy="1983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solidFill>
                  <a:srgbClr val="FE5716"/>
                </a:solidFill>
                <a:latin typeface="Frutiger LT 45 Light" pitchFamily="2" charset="0"/>
                <a:ea typeface="Open Sans" panose="020B0606030504020204" pitchFamily="34" charset="0"/>
                <a:cs typeface="Open Sans" panose="020B0606030504020204" pitchFamily="34" charset="0"/>
              </a:rPr>
              <a:t>“In our hands now lies not only our own future, but that of all living creatures with whom we share the Earth.”</a:t>
            </a:r>
            <a:br>
              <a:rPr lang="en-GB" sz="2800">
                <a:solidFill>
                  <a:srgbClr val="FE5716"/>
                </a:solidFill>
                <a:latin typeface="Frutiger LT 45 Light" pitchFamily="2" charset="0"/>
                <a:ea typeface="Open Sans" panose="020B0606030504020204" pitchFamily="34" charset="0"/>
                <a:cs typeface="Open Sans" panose="020B0606030504020204" pitchFamily="34" charset="0"/>
              </a:rPr>
            </a:br>
            <a:endParaRPr lang="en-GB" sz="16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8AA3B94E-812B-6841-9699-64EB42529438}"/>
              </a:ext>
            </a:extLst>
          </p:cNvPr>
          <p:cNvSpPr/>
          <p:nvPr/>
        </p:nvSpPr>
        <p:spPr>
          <a:xfrm>
            <a:off x="2059157" y="3457904"/>
            <a:ext cx="2637941" cy="923330"/>
          </a:xfrm>
          <a:prstGeom prst="rect">
            <a:avLst/>
          </a:prstGeom>
        </p:spPr>
        <p:txBody>
          <a:bodyPr wrap="square">
            <a:spAutoFit/>
          </a:bodyPr>
          <a:lstStyle/>
          <a:p>
            <a:r>
              <a:rPr lang="en-GB" dirty="0">
                <a:solidFill>
                  <a:srgbClr val="FE5716"/>
                </a:solidFill>
                <a:latin typeface="Frutiger LT 55 Roman" pitchFamily="2" charset="0"/>
                <a:ea typeface="Open Sans" panose="020B0606030504020204" pitchFamily="34" charset="0"/>
                <a:cs typeface="Open Sans" panose="020B0606030504020204" pitchFamily="34" charset="0"/>
              </a:rPr>
              <a:t>Sir David Attenborough </a:t>
            </a:r>
            <a:br>
              <a:rPr lang="en-GB" dirty="0">
                <a:solidFill>
                  <a:srgbClr val="FE5716"/>
                </a:solidFill>
                <a:latin typeface="Frutiger LT 55 Roman" pitchFamily="2" charset="0"/>
                <a:ea typeface="Open Sans" panose="020B0606030504020204" pitchFamily="34" charset="0"/>
                <a:cs typeface="Open Sans" panose="020B0606030504020204" pitchFamily="34" charset="0"/>
              </a:rPr>
            </a:br>
            <a:endParaRPr lang="en-US" dirty="0">
              <a:solidFill>
                <a:srgbClr val="FE5716"/>
              </a:solidFill>
              <a:latin typeface="Frutiger LT 55 Roman" pitchFamily="2" charset="0"/>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a16="http://schemas.microsoft.com/office/drawing/2014/main" id="{7C59B8BF-473C-464A-8CA8-54FE99BCD2E1}"/>
              </a:ext>
            </a:extLst>
          </p:cNvPr>
          <p:cNvGrpSpPr/>
          <p:nvPr/>
        </p:nvGrpSpPr>
        <p:grpSpPr>
          <a:xfrm>
            <a:off x="3241040" y="1371600"/>
            <a:ext cx="6664960" cy="5492590"/>
            <a:chOff x="3241040" y="1371600"/>
            <a:chExt cx="6664960" cy="5492590"/>
          </a:xfrm>
        </p:grpSpPr>
        <p:sp>
          <p:nvSpPr>
            <p:cNvPr id="12" name="Freeform 11">
              <a:extLst>
                <a:ext uri="{FF2B5EF4-FFF2-40B4-BE49-F238E27FC236}">
                  <a16:creationId xmlns:a16="http://schemas.microsoft.com/office/drawing/2014/main" id="{C60702C3-294B-0341-B981-0F3767B3F49E}"/>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4D5754B2-79FC-D643-AE94-07EC5C08D598}"/>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14" name="Freeform 13">
              <a:extLst>
                <a:ext uri="{FF2B5EF4-FFF2-40B4-BE49-F238E27FC236}">
                  <a16:creationId xmlns:a16="http://schemas.microsoft.com/office/drawing/2014/main" id="{BA0E5DA3-79FC-9347-956D-3AB3E7B99F56}"/>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8A0246E4-DEB7-7F4F-9E65-721FBC5D426C}"/>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3">
            <a:extLst>
              <a:ext uri="{FF2B5EF4-FFF2-40B4-BE49-F238E27FC236}">
                <a16:creationId xmlns:a16="http://schemas.microsoft.com/office/drawing/2014/main" id="{DADA2ED1-8035-B44F-8BF7-5A9C910EE077}"/>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3</a:t>
            </a:fld>
            <a:endParaRPr lang="en-US" dirty="0">
              <a:solidFill>
                <a:schemeClr val="tx1"/>
              </a:solidFill>
              <a:latin typeface="Frutiger LT 45 Light" pitchFamily="2" charset="0"/>
            </a:endParaRPr>
          </a:p>
        </p:txBody>
      </p:sp>
      <p:sp>
        <p:nvSpPr>
          <p:cNvPr id="17" name="Footer Placeholder 3">
            <a:extLst>
              <a:ext uri="{FF2B5EF4-FFF2-40B4-BE49-F238E27FC236}">
                <a16:creationId xmlns:a16="http://schemas.microsoft.com/office/drawing/2014/main" id="{0D304B0E-D22C-AA41-955A-DC153592F22F}"/>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159079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874420-E782-5A4A-87EF-8C58AA2ECA87}"/>
              </a:ext>
            </a:extLst>
          </p:cNvPr>
          <p:cNvSpPr/>
          <p:nvPr/>
        </p:nvSpPr>
        <p:spPr>
          <a:xfrm>
            <a:off x="-1" y="0"/>
            <a:ext cx="9906001" cy="6872410"/>
          </a:xfrm>
          <a:prstGeom prst="rect">
            <a:avLst/>
          </a:pr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pic>
        <p:nvPicPr>
          <p:cNvPr id="10" name="Picture 9" descr="A picture containing drawing, light&#10;&#10;Description automatically generated">
            <a:extLst>
              <a:ext uri="{FF2B5EF4-FFF2-40B4-BE49-F238E27FC236}">
                <a16:creationId xmlns:a16="http://schemas.microsoft.com/office/drawing/2014/main" id="{6A99F51D-ECFF-354F-BD59-228B47EFE5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8800" y="6319937"/>
            <a:ext cx="1036575" cy="642558"/>
          </a:xfrm>
          <a:prstGeom prst="rect">
            <a:avLst/>
          </a:prstGeom>
        </p:spPr>
      </p:pic>
      <p:sp>
        <p:nvSpPr>
          <p:cNvPr id="11" name="Rectangle 35">
            <a:extLst>
              <a:ext uri="{FF2B5EF4-FFF2-40B4-BE49-F238E27FC236}">
                <a16:creationId xmlns:a16="http://schemas.microsoft.com/office/drawing/2014/main" id="{3D781502-86C0-BE4E-A6CF-98D12971BCB0}"/>
              </a:ext>
            </a:extLst>
          </p:cNvPr>
          <p:cNvSpPr txBox="1">
            <a:spLocks noChangeArrowheads="1"/>
          </p:cNvSpPr>
          <p:nvPr/>
        </p:nvSpPr>
        <p:spPr>
          <a:xfrm>
            <a:off x="1067895" y="1026160"/>
            <a:ext cx="6866020" cy="464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bg1"/>
                </a:solidFill>
                <a:latin typeface="Frutiger LT 45 Light" pitchFamily="2" charset="0"/>
                <a:ea typeface="Frutiger LT 45 Light" charset="0"/>
                <a:cs typeface="Frutiger LT 45 Light" charset="0"/>
              </a:rPr>
              <a:t>Round 1: </a:t>
            </a:r>
            <a:r>
              <a:rPr lang="en-GB" sz="3200" b="1">
                <a:solidFill>
                  <a:schemeClr val="bg1"/>
                </a:solidFill>
                <a:latin typeface="Frutiger LT 55 Roman" pitchFamily="2" charset="0"/>
                <a:ea typeface="Frutiger LT 45 Light" charset="0"/>
                <a:cs typeface="Frutiger LT 45 Light" charset="0"/>
              </a:rPr>
              <a:t>The warm-up</a:t>
            </a:r>
            <a:endParaRPr lang="en-GB" sz="2400" b="1" i="1" dirty="0">
              <a:solidFill>
                <a:schemeClr val="bg1"/>
              </a:solidFill>
              <a:latin typeface="FRUTIGER LT 55 ROMAN" pitchFamily="2" charset="0"/>
              <a:ea typeface="Frutiger LT 45 Light" charset="0"/>
              <a:cs typeface="Frutiger LT 45 Light" charset="0"/>
            </a:endParaRPr>
          </a:p>
        </p:txBody>
      </p:sp>
      <p:pic>
        <p:nvPicPr>
          <p:cNvPr id="13" name="Picture 12" descr="Bright sunshine in a blue sky">
            <a:extLst>
              <a:ext uri="{FF2B5EF4-FFF2-40B4-BE49-F238E27FC236}">
                <a16:creationId xmlns:a16="http://schemas.microsoft.com/office/drawing/2014/main" id="{8DD5BCBD-A825-3045-BA2F-7DD5B9F753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4784" y="2154592"/>
            <a:ext cx="6007224" cy="4713918"/>
          </a:xfrm>
          <a:prstGeom prst="rect">
            <a:avLst/>
          </a:prstGeom>
        </p:spPr>
      </p:pic>
      <p:sp>
        <p:nvSpPr>
          <p:cNvPr id="14" name="Slide Number Placeholder 3">
            <a:extLst>
              <a:ext uri="{FF2B5EF4-FFF2-40B4-BE49-F238E27FC236}">
                <a16:creationId xmlns:a16="http://schemas.microsoft.com/office/drawing/2014/main" id="{73E8A82C-E937-4E48-A33D-7204F722B1FE}"/>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bg1"/>
                </a:solidFill>
                <a:latin typeface="Frutiger LT 45 Light" pitchFamily="2" charset="0"/>
              </a:rPr>
              <a:pPr/>
              <a:t>4</a:t>
            </a:fld>
            <a:endParaRPr lang="en-US" dirty="0">
              <a:solidFill>
                <a:schemeClr val="bg1"/>
              </a:solidFill>
              <a:latin typeface="Frutiger LT 45 Light" pitchFamily="2" charset="0"/>
            </a:endParaRPr>
          </a:p>
        </p:txBody>
      </p:sp>
      <p:sp>
        <p:nvSpPr>
          <p:cNvPr id="15" name="Footer Placeholder 3">
            <a:extLst>
              <a:ext uri="{FF2B5EF4-FFF2-40B4-BE49-F238E27FC236}">
                <a16:creationId xmlns:a16="http://schemas.microsoft.com/office/drawing/2014/main" id="{48EC51B9-5165-CA4D-84D0-1FD08718ACF7}"/>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bg1"/>
                </a:solidFill>
                <a:latin typeface="Frutiger LT 45 Light" pitchFamily="2" charset="0"/>
              </a:rPr>
              <a:t>A Question of Net Zero | NOT PROTECTIVELY MARKED* © Copyright 2019 NNB Generation Company (HPC) Limited. All rights reserved.</a:t>
            </a:r>
            <a:endParaRPr lang="en-GB" altLang="en-US" sz="800" dirty="0">
              <a:solidFill>
                <a:schemeClr val="bg1"/>
              </a:solidFill>
            </a:endParaRPr>
          </a:p>
        </p:txBody>
      </p:sp>
    </p:spTree>
    <p:extLst>
      <p:ext uri="{BB962C8B-B14F-4D97-AF65-F5344CB8AC3E}">
        <p14:creationId xmlns:p14="http://schemas.microsoft.com/office/powerpoint/2010/main" val="59063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73C8DC-4FBF-764E-8B7B-2DE9288F5A14}"/>
              </a:ext>
            </a:extLst>
          </p:cNvPr>
          <p:cNvSpPr/>
          <p:nvPr/>
        </p:nvSpPr>
        <p:spPr>
          <a:xfrm>
            <a:off x="1080039" y="630009"/>
            <a:ext cx="7601506" cy="1421928"/>
          </a:xfrm>
          <a:prstGeom prst="rect">
            <a:avLst/>
          </a:prstGeom>
        </p:spPr>
        <p:txBody>
          <a:bodyPr wrap="square">
            <a:spAutoFit/>
          </a:bodyPr>
          <a:lstStyle/>
          <a:p>
            <a:pPr>
              <a:lnSpc>
                <a:spcPct val="90000"/>
              </a:lnSpc>
              <a:spcBef>
                <a:spcPct val="0"/>
              </a:spcBef>
            </a:pP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The Earth’s temperature has increased by 1°C since 1880. How much of this rise has happened since 1975?</a:t>
            </a:r>
            <a:endParaRPr lang="en-US" sz="32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1DECC11E-6DDE-A442-9CB5-AAB4AB9399EF}"/>
              </a:ext>
            </a:extLst>
          </p:cNvPr>
          <p:cNvSpPr/>
          <p:nvPr/>
        </p:nvSpPr>
        <p:spPr>
          <a:xfrm>
            <a:off x="1080038" y="2635783"/>
            <a:ext cx="2143286" cy="1710084"/>
          </a:xfrm>
          <a:prstGeom prst="rect">
            <a:avLst/>
          </a:prstGeom>
        </p:spPr>
        <p:txBody>
          <a:bodyPr wrap="square">
            <a:spAutoFit/>
          </a:bodyPr>
          <a:lstStyle/>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effectLst/>
                <a:latin typeface="Frutiger LT 45 Light" pitchFamily="2" charset="0"/>
                <a:ea typeface="Open Sans" panose="020B0606030504020204" pitchFamily="34" charset="0"/>
                <a:cs typeface="Open Sans" panose="020B0606030504020204" pitchFamily="34" charset="0"/>
              </a:rPr>
              <a:t>One quarter </a:t>
            </a:r>
            <a:endParaRPr lang="en-GB" dirty="0">
              <a:effectLst/>
              <a:latin typeface="Frutiger LT 45 Light" pitchFamily="2" charset="0"/>
              <a:ea typeface="Open Sans" panose="020B0606030504020204" pitchFamily="34" charset="0"/>
              <a:cs typeface="Open Sans" panose="020B0606030504020204" pitchFamily="34" charset="0"/>
            </a:endParaRP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effectLst/>
                <a:latin typeface="Frutiger LT 45 Light" pitchFamily="2" charset="0"/>
                <a:ea typeface="Open Sans" panose="020B0606030504020204" pitchFamily="34" charset="0"/>
                <a:cs typeface="Open Sans" panose="020B0606030504020204" pitchFamily="34" charset="0"/>
              </a:rPr>
              <a:t>One half </a:t>
            </a:r>
            <a:endParaRPr lang="en-GB" dirty="0">
              <a:effectLst/>
              <a:latin typeface="Frutiger LT 45 Light" pitchFamily="2" charset="0"/>
              <a:ea typeface="Open Sans" panose="020B0606030504020204" pitchFamily="34" charset="0"/>
              <a:cs typeface="Open Sans" panose="020B0606030504020204" pitchFamily="34" charset="0"/>
            </a:endParaRP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effectLst/>
                <a:latin typeface="Frutiger LT 45 Light" pitchFamily="2" charset="0"/>
                <a:ea typeface="Open Sans" panose="020B0606030504020204" pitchFamily="34" charset="0"/>
                <a:cs typeface="Open Sans" panose="020B0606030504020204" pitchFamily="34" charset="0"/>
              </a:rPr>
              <a:t>Two thirds  </a:t>
            </a:r>
            <a:endParaRPr lang="en-GB" dirty="0">
              <a:effectLst/>
              <a:latin typeface="Frutiger LT 45 Light" pitchFamily="2" charset="0"/>
              <a:ea typeface="Open Sans" panose="020B0606030504020204" pitchFamily="34" charset="0"/>
              <a:cs typeface="Open Sans" panose="020B0606030504020204" pitchFamily="34" charset="0"/>
            </a:endParaRP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effectLst/>
                <a:latin typeface="Frutiger LT 45 Light" pitchFamily="2" charset="0"/>
                <a:ea typeface="Open Sans" panose="020B0606030504020204" pitchFamily="34" charset="0"/>
                <a:cs typeface="Open Sans" panose="020B0606030504020204" pitchFamily="34" charset="0"/>
              </a:rPr>
              <a:t>All of it</a:t>
            </a:r>
            <a:r>
              <a:rPr lang="en-GB" dirty="0">
                <a:effectLst/>
                <a:latin typeface="Frutiger LT 45 Light" pitchFamily="2" charset="0"/>
                <a:ea typeface="Open Sans" panose="020B0606030504020204" pitchFamily="34" charset="0"/>
                <a:cs typeface="Open Sans" panose="020B0606030504020204" pitchFamily="34" charset="0"/>
              </a:rPr>
              <a:t> </a:t>
            </a:r>
            <a:r>
              <a:rPr lang="en-GB" dirty="0">
                <a:solidFill>
                  <a:srgbClr val="000000"/>
                </a:solidFill>
                <a:effectLst/>
                <a:latin typeface="Frutiger LT 45 Light" pitchFamily="2" charset="0"/>
                <a:ea typeface="Open Sans" panose="020B0606030504020204" pitchFamily="34" charset="0"/>
                <a:cs typeface="Open Sans" panose="020B0606030504020204" pitchFamily="34" charset="0"/>
              </a:rPr>
              <a:t> </a:t>
            </a:r>
            <a:endParaRPr lang="en-GB" dirty="0">
              <a:effectLst/>
              <a:latin typeface="Frutiger LT 45 Light" pitchFamily="2"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77516E2C-1F8A-6940-84BE-3817A6521E37}"/>
              </a:ext>
            </a:extLst>
          </p:cNvPr>
          <p:cNvGrpSpPr/>
          <p:nvPr/>
        </p:nvGrpSpPr>
        <p:grpSpPr>
          <a:xfrm>
            <a:off x="575856" y="692059"/>
            <a:ext cx="556976" cy="401444"/>
            <a:chOff x="1201680" y="429287"/>
            <a:chExt cx="556976" cy="401444"/>
          </a:xfrm>
        </p:grpSpPr>
        <p:sp>
          <p:nvSpPr>
            <p:cNvPr id="13" name="Oval 12">
              <a:extLst>
                <a:ext uri="{FF2B5EF4-FFF2-40B4-BE49-F238E27FC236}">
                  <a16:creationId xmlns:a16="http://schemas.microsoft.com/office/drawing/2014/main" id="{16BFFEBE-C30C-EC4E-ADCE-FC0A88CD4199}"/>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descr="Question 1">
              <a:extLst>
                <a:ext uri="{FF2B5EF4-FFF2-40B4-BE49-F238E27FC236}">
                  <a16:creationId xmlns:a16="http://schemas.microsoft.com/office/drawing/2014/main" id="{02187500-DB6A-2343-9D74-717B66E58181}"/>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Q1</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pic>
        <p:nvPicPr>
          <p:cNvPr id="15" name="Picture 14" descr="A lump of ice broken away from a glacier in a polar lake">
            <a:extLst>
              <a:ext uri="{FF2B5EF4-FFF2-40B4-BE49-F238E27FC236}">
                <a16:creationId xmlns:a16="http://schemas.microsoft.com/office/drawing/2014/main" id="{5A2A9CF6-0FD2-8640-B609-F81A1DF780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3611" y="3199384"/>
            <a:ext cx="4662389" cy="3658615"/>
          </a:xfrm>
          <a:prstGeom prst="rect">
            <a:avLst/>
          </a:prstGeom>
        </p:spPr>
      </p:pic>
      <p:grpSp>
        <p:nvGrpSpPr>
          <p:cNvPr id="16" name="Group 15">
            <a:extLst>
              <a:ext uri="{FF2B5EF4-FFF2-40B4-BE49-F238E27FC236}">
                <a16:creationId xmlns:a16="http://schemas.microsoft.com/office/drawing/2014/main" id="{8FDA85CB-BDA7-3F4B-A229-6548F98002D4}"/>
              </a:ext>
            </a:extLst>
          </p:cNvPr>
          <p:cNvGrpSpPr/>
          <p:nvPr/>
        </p:nvGrpSpPr>
        <p:grpSpPr>
          <a:xfrm>
            <a:off x="5250602" y="3027680"/>
            <a:ext cx="4655397" cy="3836510"/>
            <a:chOff x="3241040" y="1371600"/>
            <a:chExt cx="6664960" cy="5492590"/>
          </a:xfrm>
        </p:grpSpPr>
        <p:sp>
          <p:nvSpPr>
            <p:cNvPr id="17" name="Freeform 16">
              <a:extLst>
                <a:ext uri="{FF2B5EF4-FFF2-40B4-BE49-F238E27FC236}">
                  <a16:creationId xmlns:a16="http://schemas.microsoft.com/office/drawing/2014/main" id="{74C9ABFF-CBFE-9D4C-85F8-1700648BFD17}"/>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6C397AEA-161F-F940-B5FF-581C509F74CB}"/>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19" name="Freeform 18">
              <a:extLst>
                <a:ext uri="{FF2B5EF4-FFF2-40B4-BE49-F238E27FC236}">
                  <a16:creationId xmlns:a16="http://schemas.microsoft.com/office/drawing/2014/main" id="{B4E576EC-BAB7-9E48-8CCE-E2FE29B61BBF}"/>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01934586-4CEC-DB4C-86E7-45B2E657D72C}"/>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3">
            <a:extLst>
              <a:ext uri="{FF2B5EF4-FFF2-40B4-BE49-F238E27FC236}">
                <a16:creationId xmlns:a16="http://schemas.microsoft.com/office/drawing/2014/main" id="{282B2587-AA69-CC4A-B49F-73D5E402AAE6}"/>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5</a:t>
            </a:fld>
            <a:endParaRPr lang="en-US" dirty="0">
              <a:solidFill>
                <a:schemeClr val="tx1"/>
              </a:solidFill>
              <a:latin typeface="Frutiger LT 45 Light" pitchFamily="2" charset="0"/>
            </a:endParaRPr>
          </a:p>
        </p:txBody>
      </p:sp>
      <p:sp>
        <p:nvSpPr>
          <p:cNvPr id="22" name="Footer Placeholder 3">
            <a:extLst>
              <a:ext uri="{FF2B5EF4-FFF2-40B4-BE49-F238E27FC236}">
                <a16:creationId xmlns:a16="http://schemas.microsoft.com/office/drawing/2014/main" id="{8198C809-3B71-C943-B1E6-A455E2453881}"/>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200781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895F35-D71A-CF4A-9343-EF67DA2F7BEF}"/>
              </a:ext>
            </a:extLst>
          </p:cNvPr>
          <p:cNvSpPr/>
          <p:nvPr/>
        </p:nvSpPr>
        <p:spPr>
          <a:xfrm>
            <a:off x="1083672" y="630009"/>
            <a:ext cx="7325542" cy="1421928"/>
          </a:xfrm>
          <a:prstGeom prst="rect">
            <a:avLst/>
          </a:prstGeom>
        </p:spPr>
        <p:txBody>
          <a:bodyPr wrap="square" lIns="91440" tIns="45720" rIns="91440" bIns="45720" anchor="t">
            <a:spAutoFit/>
          </a:bodyPr>
          <a:lstStyle/>
          <a:p>
            <a:pPr>
              <a:lnSpc>
                <a:spcPct val="90000"/>
              </a:lnSpc>
              <a:spcBef>
                <a:spcPct val="0"/>
              </a:spcBef>
            </a:pP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At the current rate of warming, how much will the Earth’s temperature have risen by in 2100? </a:t>
            </a:r>
            <a:endParaRPr lang="en-US" sz="32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016D9026-7FED-864A-96CF-F0107FCBD2E4}"/>
              </a:ext>
            </a:extLst>
          </p:cNvPr>
          <p:cNvSpPr/>
          <p:nvPr/>
        </p:nvSpPr>
        <p:spPr>
          <a:xfrm>
            <a:off x="1083672" y="2643040"/>
            <a:ext cx="2143286" cy="2125582"/>
          </a:xfrm>
          <a:prstGeom prst="rect">
            <a:avLst/>
          </a:prstGeom>
        </p:spPr>
        <p:txBody>
          <a:bodyPr wrap="square" lIns="91440" tIns="45720" rIns="91440" bIns="45720" anchor="t">
            <a:spAutoFit/>
          </a:bodyPr>
          <a:lstStyle/>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1°C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2°C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3°C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5°C</a:t>
            </a:r>
          </a:p>
          <a:p>
            <a:pPr>
              <a:lnSpc>
                <a:spcPct val="150000"/>
              </a:lnSpc>
            </a:pPr>
            <a:r>
              <a:rPr lang="en-GB" dirty="0">
                <a:solidFill>
                  <a:srgbClr val="000000"/>
                </a:solidFill>
                <a:effectLst/>
                <a:latin typeface="Frutiger LT 45 Light" pitchFamily="2" charset="0"/>
                <a:ea typeface="Open Sans" panose="020B0606030504020204" pitchFamily="34" charset="0"/>
                <a:cs typeface="Open Sans" panose="020B0606030504020204" pitchFamily="34" charset="0"/>
              </a:rPr>
              <a:t> </a:t>
            </a:r>
            <a:endParaRPr lang="en-GB" dirty="0">
              <a:effectLst/>
              <a:latin typeface="Frutiger LT 45 Light" pitchFamily="2"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FA6BA305-7AB7-2E4D-A77B-622F1C1A630F}"/>
              </a:ext>
            </a:extLst>
          </p:cNvPr>
          <p:cNvGrpSpPr/>
          <p:nvPr/>
        </p:nvGrpSpPr>
        <p:grpSpPr>
          <a:xfrm>
            <a:off x="575856" y="692059"/>
            <a:ext cx="556976" cy="401444"/>
            <a:chOff x="1201680" y="429287"/>
            <a:chExt cx="556976" cy="401444"/>
          </a:xfrm>
        </p:grpSpPr>
        <p:sp>
          <p:nvSpPr>
            <p:cNvPr id="14" name="Oval 13">
              <a:extLst>
                <a:ext uri="{FF2B5EF4-FFF2-40B4-BE49-F238E27FC236}">
                  <a16:creationId xmlns:a16="http://schemas.microsoft.com/office/drawing/2014/main" id="{7B058E93-8B73-0A42-AEB4-829A6818CA59}"/>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descr="Question 2">
              <a:extLst>
                <a:ext uri="{FF2B5EF4-FFF2-40B4-BE49-F238E27FC236}">
                  <a16:creationId xmlns:a16="http://schemas.microsoft.com/office/drawing/2014/main" id="{9E8B95C4-E650-D44A-9784-83751F9BC48D}"/>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Q2</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pic>
        <p:nvPicPr>
          <p:cNvPr id="16" name="Picture 15" descr="Dried and cracked earth">
            <a:extLst>
              <a:ext uri="{FF2B5EF4-FFF2-40B4-BE49-F238E27FC236}">
                <a16:creationId xmlns:a16="http://schemas.microsoft.com/office/drawing/2014/main" id="{0A0C2802-572A-2643-848E-5D6BE39AA4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4034" y="3192444"/>
            <a:ext cx="4671234" cy="3665556"/>
          </a:xfrm>
          <a:prstGeom prst="rect">
            <a:avLst/>
          </a:prstGeom>
        </p:spPr>
      </p:pic>
      <p:sp>
        <p:nvSpPr>
          <p:cNvPr id="17" name="Slide Number Placeholder 3">
            <a:extLst>
              <a:ext uri="{FF2B5EF4-FFF2-40B4-BE49-F238E27FC236}">
                <a16:creationId xmlns:a16="http://schemas.microsoft.com/office/drawing/2014/main" id="{C3D32DB7-C75E-764E-9FB8-A182DB71E1B1}"/>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6</a:t>
            </a:fld>
            <a:endParaRPr lang="en-US" dirty="0">
              <a:solidFill>
                <a:schemeClr val="tx1"/>
              </a:solidFill>
              <a:latin typeface="Frutiger LT 45 Light" pitchFamily="2" charset="0"/>
            </a:endParaRPr>
          </a:p>
        </p:txBody>
      </p:sp>
      <p:sp>
        <p:nvSpPr>
          <p:cNvPr id="18" name="Footer Placeholder 3">
            <a:extLst>
              <a:ext uri="{FF2B5EF4-FFF2-40B4-BE49-F238E27FC236}">
                <a16:creationId xmlns:a16="http://schemas.microsoft.com/office/drawing/2014/main" id="{2C407B5E-BA7B-E34E-9200-51EA758FEB55}"/>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91520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F9E9D82-A4FB-8547-96B8-8F12FADB6867}"/>
              </a:ext>
            </a:extLst>
          </p:cNvPr>
          <p:cNvSpPr/>
          <p:nvPr/>
        </p:nvSpPr>
        <p:spPr>
          <a:xfrm>
            <a:off x="1062903" y="592997"/>
            <a:ext cx="8843097" cy="1446550"/>
          </a:xfrm>
          <a:prstGeom prst="rect">
            <a:avLst/>
          </a:prstGeom>
        </p:spPr>
        <p:txBody>
          <a:bodyPr wrap="square" lIns="91440" tIns="45720" rIns="91440" bIns="45720" anchor="t">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If we do nothing, rising sea levels will make </a:t>
            </a:r>
            <a:br>
              <a:rPr lang="en-GB" sz="3200" dirty="0">
                <a:solidFill>
                  <a:srgbClr val="FE5716"/>
                </a:solidFill>
                <a:latin typeface="Frutiger LT 45 Light" pitchFamily="2" charset="0"/>
                <a:ea typeface="Open Sans" panose="020B0606030504020204" pitchFamily="34" charset="0"/>
                <a:cs typeface="Open Sans" panose="020B0606030504020204" pitchFamily="34" charset="0"/>
              </a:rPr>
            </a:b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these British landmarks inaccessible by 2100. </a:t>
            </a:r>
            <a:br>
              <a:rPr lang="en-GB" sz="3200" dirty="0">
                <a:solidFill>
                  <a:srgbClr val="FE5716"/>
                </a:solidFill>
                <a:latin typeface="Frutiger LT 45 Light" pitchFamily="2" charset="0"/>
                <a:ea typeface="Open Sans" panose="020B0606030504020204" pitchFamily="34" charset="0"/>
                <a:cs typeface="Open Sans" panose="020B0606030504020204" pitchFamily="34" charset="0"/>
              </a:rPr>
            </a:br>
            <a:r>
              <a:rPr lang="en-GB" sz="2400" dirty="0">
                <a:solidFill>
                  <a:srgbClr val="FE5716"/>
                </a:solidFill>
                <a:latin typeface="Frutiger LT 45 Light" pitchFamily="2" charset="0"/>
                <a:ea typeface="Open Sans" panose="020B0606030504020204" pitchFamily="34" charset="0"/>
                <a:cs typeface="Open Sans" panose="020B0606030504020204" pitchFamily="34" charset="0"/>
              </a:rPr>
              <a:t>Can you name them? </a:t>
            </a:r>
            <a:endParaRPr lang="en-US" sz="24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25" name="Oval 24">
            <a:extLst>
              <a:ext uri="{FF2B5EF4-FFF2-40B4-BE49-F238E27FC236}">
                <a16:creationId xmlns:a16="http://schemas.microsoft.com/office/drawing/2014/main" id="{90958CAB-7A7D-774A-9E2B-DDBD13D9907D}"/>
              </a:ext>
            </a:extLst>
          </p:cNvPr>
          <p:cNvSpPr/>
          <p:nvPr/>
        </p:nvSpPr>
        <p:spPr>
          <a:xfrm>
            <a:off x="629241" y="698707"/>
            <a:ext cx="394796" cy="394796"/>
          </a:xfrm>
          <a:prstGeom prst="ellipse">
            <a:avLst/>
          </a:prstGeom>
          <a:solidFill>
            <a:srgbClr val="FFB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B21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descr="Question 3">
            <a:extLst>
              <a:ext uri="{FF2B5EF4-FFF2-40B4-BE49-F238E27FC236}">
                <a16:creationId xmlns:a16="http://schemas.microsoft.com/office/drawing/2014/main" id="{36E2C257-4BE3-234A-871F-AB26EA39AC55}"/>
              </a:ext>
            </a:extLst>
          </p:cNvPr>
          <p:cNvSpPr/>
          <p:nvPr/>
        </p:nvSpPr>
        <p:spPr>
          <a:xfrm>
            <a:off x="575856" y="709185"/>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Q3</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3AA90E84-68E0-F84E-8A67-6FE02D09271D}"/>
              </a:ext>
            </a:extLst>
          </p:cNvPr>
          <p:cNvSpPr/>
          <p:nvPr/>
        </p:nvSpPr>
        <p:spPr>
          <a:xfrm>
            <a:off x="333056" y="4095428"/>
            <a:ext cx="1277951" cy="738664"/>
          </a:xfrm>
          <a:prstGeom prst="rect">
            <a:avLst/>
          </a:prstGeom>
        </p:spPr>
        <p:txBody>
          <a:bodyPr wrap="square">
            <a:spAutoFit/>
          </a:bodyPr>
          <a:lstStyle/>
          <a:p>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A bridge in NE England, built in 1928</a:t>
            </a:r>
            <a:endParaRPr lang="en-GB" sz="1400" dirty="0">
              <a:effectLst/>
              <a:latin typeface="Frutiger LT 45 Light" pitchFamily="2"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78943C68-9FF7-ED47-8423-AF6AB85AE922}"/>
              </a:ext>
            </a:extLst>
          </p:cNvPr>
          <p:cNvSpPr/>
          <p:nvPr/>
        </p:nvSpPr>
        <p:spPr>
          <a:xfrm>
            <a:off x="547922" y="5636073"/>
            <a:ext cx="1812834" cy="523220"/>
          </a:xfrm>
          <a:prstGeom prst="rect">
            <a:avLst/>
          </a:prstGeom>
        </p:spPr>
        <p:txBody>
          <a:bodyPr wrap="square">
            <a:spAutoFit/>
          </a:bodyPr>
          <a:lstStyle/>
          <a:p>
            <a:pPr algn="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A 96-mile coastline famous for its fossils</a:t>
            </a:r>
            <a:endParaRPr lang="en-GB" sz="1400" dirty="0">
              <a:effectLst/>
              <a:latin typeface="Frutiger LT 45 Light" pitchFamily="2"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2384576A-A2BE-384A-9E96-AD4B9CCC19D2}"/>
              </a:ext>
            </a:extLst>
          </p:cNvPr>
          <p:cNvSpPr/>
          <p:nvPr/>
        </p:nvSpPr>
        <p:spPr>
          <a:xfrm>
            <a:off x="4360291" y="4303405"/>
            <a:ext cx="2069467" cy="523220"/>
          </a:xfrm>
          <a:prstGeom prst="rect">
            <a:avLst/>
          </a:prstGeom>
        </p:spPr>
        <p:txBody>
          <a:bodyPr wrap="square">
            <a:spAutoFit/>
          </a:bodyPr>
          <a:lstStyle/>
          <a:p>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The world’s longest </a:t>
            </a:r>
            <a:r>
              <a:rPr lang="en-GB" sz="1400" dirty="0" err="1">
                <a:solidFill>
                  <a:srgbClr val="000000"/>
                </a:solidFill>
                <a:latin typeface="Frutiger LT 45 Light" pitchFamily="2" charset="0"/>
                <a:ea typeface="Open Sans" panose="020B0606030504020204" pitchFamily="34" charset="0"/>
                <a:cs typeface="Open Sans" panose="020B0606030504020204" pitchFamily="34" charset="0"/>
              </a:rPr>
              <a:t>canti</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-levered bridge</a:t>
            </a:r>
            <a:endParaRPr lang="en-GB" sz="1400" dirty="0">
              <a:effectLst/>
              <a:latin typeface="Frutiger LT 45 Light" pitchFamily="2"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F4BBC543-CBA1-B84E-AAF9-74AC126D8922}"/>
              </a:ext>
            </a:extLst>
          </p:cNvPr>
          <p:cNvSpPr/>
          <p:nvPr/>
        </p:nvSpPr>
        <p:spPr>
          <a:xfrm>
            <a:off x="8088111" y="5786993"/>
            <a:ext cx="1496264" cy="738664"/>
          </a:xfrm>
          <a:prstGeom prst="rect">
            <a:avLst/>
          </a:prstGeom>
        </p:spPr>
        <p:txBody>
          <a:bodyPr wrap="square">
            <a:spAutoFit/>
          </a:bodyPr>
          <a:lstStyle/>
          <a:p>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A coastal town with a 366m long pier</a:t>
            </a:r>
            <a:endParaRPr lang="en-GB" sz="1400" dirty="0">
              <a:effectLst/>
              <a:latin typeface="Frutiger LT 45 Light" pitchFamily="2"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81733B83-9509-D749-BE9E-89A63D5397A1}"/>
              </a:ext>
            </a:extLst>
          </p:cNvPr>
          <p:cNvSpPr/>
          <p:nvPr/>
        </p:nvSpPr>
        <p:spPr>
          <a:xfrm>
            <a:off x="8052708" y="4060413"/>
            <a:ext cx="1676919" cy="738664"/>
          </a:xfrm>
          <a:prstGeom prst="rect">
            <a:avLst/>
          </a:prstGeom>
        </p:spPr>
        <p:txBody>
          <a:bodyPr wrap="square">
            <a:spAutoFit/>
          </a:bodyPr>
          <a:lstStyle/>
          <a:p>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A London palace and former home of Henry VIII</a:t>
            </a:r>
            <a:endParaRPr lang="en-GB" sz="1400" dirty="0">
              <a:effectLst/>
              <a:latin typeface="Frutiger LT 45 Light" pitchFamily="2" charset="0"/>
              <a:ea typeface="Open Sans" panose="020B0606030504020204" pitchFamily="34" charset="0"/>
              <a:cs typeface="Open Sans" panose="020B0606030504020204" pitchFamily="34" charset="0"/>
            </a:endParaRPr>
          </a:p>
        </p:txBody>
      </p:sp>
      <p:sp>
        <p:nvSpPr>
          <p:cNvPr id="39" name="Rectangle 38">
            <a:extLst>
              <a:ext uri="{FF2B5EF4-FFF2-40B4-BE49-F238E27FC236}">
                <a16:creationId xmlns:a16="http://schemas.microsoft.com/office/drawing/2014/main" id="{571EB662-5ECB-884E-81A3-C3D9D808284D}"/>
              </a:ext>
            </a:extLst>
          </p:cNvPr>
          <p:cNvSpPr/>
          <p:nvPr/>
        </p:nvSpPr>
        <p:spPr>
          <a:xfrm>
            <a:off x="575856" y="2223822"/>
            <a:ext cx="338554" cy="369332"/>
          </a:xfrm>
          <a:prstGeom prst="rect">
            <a:avLst/>
          </a:prstGeom>
        </p:spPr>
        <p:txBody>
          <a:bodyPr wrap="none">
            <a:spAutoFit/>
          </a:bodyPr>
          <a:lstStyle/>
          <a:p>
            <a:r>
              <a:rPr lang="en-GB">
                <a:solidFill>
                  <a:srgbClr val="FE5716"/>
                </a:solidFill>
                <a:latin typeface="Open Sans" panose="020B0606030504020204" pitchFamily="34" charset="0"/>
                <a:ea typeface="Open Sans" panose="020B0606030504020204" pitchFamily="34" charset="0"/>
                <a:cs typeface="Open Sans" panose="020B0606030504020204" pitchFamily="34" charset="0"/>
              </a:rPr>
              <a:t>A</a:t>
            </a:r>
            <a:endParaRPr lang="en-US">
              <a:solidFill>
                <a:srgbClr val="FE571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863061D5-FD8F-2249-890F-3841BE533853}"/>
              </a:ext>
            </a:extLst>
          </p:cNvPr>
          <p:cNvSpPr/>
          <p:nvPr/>
        </p:nvSpPr>
        <p:spPr>
          <a:xfrm>
            <a:off x="2637916" y="4002922"/>
            <a:ext cx="333746" cy="369332"/>
          </a:xfrm>
          <a:prstGeom prst="rect">
            <a:avLst/>
          </a:prstGeom>
        </p:spPr>
        <p:txBody>
          <a:bodyPr wrap="none">
            <a:spAutoFit/>
          </a:bodyPr>
          <a:lstStyle/>
          <a:p>
            <a:r>
              <a:rPr lang="en-GB">
                <a:solidFill>
                  <a:srgbClr val="FE5716"/>
                </a:solidFill>
                <a:latin typeface="Open Sans" panose="020B0606030504020204" pitchFamily="34" charset="0"/>
                <a:ea typeface="Open Sans" panose="020B0606030504020204" pitchFamily="34" charset="0"/>
                <a:cs typeface="Open Sans" panose="020B0606030504020204" pitchFamily="34" charset="0"/>
              </a:rPr>
              <a:t>B</a:t>
            </a:r>
            <a:endParaRPr lang="en-US">
              <a:solidFill>
                <a:srgbClr val="FE571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70EEE6B5-5B50-D248-9D94-292CB9E1D05E}"/>
              </a:ext>
            </a:extLst>
          </p:cNvPr>
          <p:cNvSpPr/>
          <p:nvPr/>
        </p:nvSpPr>
        <p:spPr>
          <a:xfrm>
            <a:off x="3994740" y="2223822"/>
            <a:ext cx="338554" cy="369332"/>
          </a:xfrm>
          <a:prstGeom prst="rect">
            <a:avLst/>
          </a:prstGeom>
        </p:spPr>
        <p:txBody>
          <a:bodyPr wrap="none">
            <a:spAutoFit/>
          </a:bodyPr>
          <a:lstStyle/>
          <a:p>
            <a:r>
              <a:rPr lang="en-GB">
                <a:solidFill>
                  <a:srgbClr val="FE5716"/>
                </a:solidFill>
                <a:latin typeface="Open Sans" panose="020B0606030504020204" pitchFamily="34" charset="0"/>
                <a:ea typeface="Open Sans" panose="020B0606030504020204" pitchFamily="34" charset="0"/>
                <a:cs typeface="Open Sans" panose="020B0606030504020204" pitchFamily="34" charset="0"/>
              </a:rPr>
              <a:t>C</a:t>
            </a:r>
            <a:endParaRPr lang="en-US">
              <a:solidFill>
                <a:srgbClr val="FE571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E444519F-CD32-8F41-8EAC-97DFE9844439}"/>
              </a:ext>
            </a:extLst>
          </p:cNvPr>
          <p:cNvSpPr/>
          <p:nvPr/>
        </p:nvSpPr>
        <p:spPr>
          <a:xfrm>
            <a:off x="6379906" y="4120672"/>
            <a:ext cx="352982" cy="369332"/>
          </a:xfrm>
          <a:prstGeom prst="rect">
            <a:avLst/>
          </a:prstGeom>
        </p:spPr>
        <p:txBody>
          <a:bodyPr wrap="none">
            <a:spAutoFit/>
          </a:bodyPr>
          <a:lstStyle/>
          <a:p>
            <a:r>
              <a:rPr lang="en-GB">
                <a:solidFill>
                  <a:srgbClr val="FE5716"/>
                </a:solidFill>
                <a:latin typeface="Open Sans" panose="020B0606030504020204" pitchFamily="34" charset="0"/>
                <a:ea typeface="Open Sans" panose="020B0606030504020204" pitchFamily="34" charset="0"/>
                <a:cs typeface="Open Sans" panose="020B0606030504020204" pitchFamily="34" charset="0"/>
              </a:rPr>
              <a:t>D</a:t>
            </a:r>
            <a:endParaRPr lang="en-US">
              <a:solidFill>
                <a:srgbClr val="FE571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51497443-1689-9844-8465-D39147A5BB46}"/>
              </a:ext>
            </a:extLst>
          </p:cNvPr>
          <p:cNvSpPr/>
          <p:nvPr/>
        </p:nvSpPr>
        <p:spPr>
          <a:xfrm>
            <a:off x="7558487" y="2008376"/>
            <a:ext cx="312906" cy="369332"/>
          </a:xfrm>
          <a:prstGeom prst="rect">
            <a:avLst/>
          </a:prstGeom>
        </p:spPr>
        <p:txBody>
          <a:bodyPr wrap="none">
            <a:spAutoFit/>
          </a:bodyPr>
          <a:lstStyle/>
          <a:p>
            <a:r>
              <a:rPr lang="en-GB">
                <a:solidFill>
                  <a:srgbClr val="FE5716"/>
                </a:solidFill>
                <a:latin typeface="Open Sans" panose="020B0606030504020204" pitchFamily="34" charset="0"/>
                <a:ea typeface="Open Sans" panose="020B0606030504020204" pitchFamily="34" charset="0"/>
                <a:cs typeface="Open Sans" panose="020B0606030504020204" pitchFamily="34" charset="0"/>
              </a:rPr>
              <a:t>E</a:t>
            </a:r>
            <a:endParaRPr lang="en-US">
              <a:solidFill>
                <a:srgbClr val="FE571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7" name="Picture 46" descr="A bridge in NE England, built in 1928">
            <a:extLst>
              <a:ext uri="{FF2B5EF4-FFF2-40B4-BE49-F238E27FC236}">
                <a16:creationId xmlns:a16="http://schemas.microsoft.com/office/drawing/2014/main" id="{2145A2B8-DB54-2F46-8553-40F880840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154" y="1951060"/>
            <a:ext cx="2522920" cy="2504899"/>
          </a:xfrm>
          <a:prstGeom prst="rect">
            <a:avLst/>
          </a:prstGeom>
        </p:spPr>
      </p:pic>
      <p:pic>
        <p:nvPicPr>
          <p:cNvPr id="48" name="Picture 47" descr="The world's longest cantilevered bridge">
            <a:extLst>
              <a:ext uri="{FF2B5EF4-FFF2-40B4-BE49-F238E27FC236}">
                <a16:creationId xmlns:a16="http://schemas.microsoft.com/office/drawing/2014/main" id="{7985DA15-DEAA-1A41-8C77-8E71AB35BB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6090" y="1889054"/>
            <a:ext cx="2522920" cy="2504899"/>
          </a:xfrm>
          <a:prstGeom prst="rect">
            <a:avLst/>
          </a:prstGeom>
        </p:spPr>
      </p:pic>
      <p:pic>
        <p:nvPicPr>
          <p:cNvPr id="49" name="Picture 48" descr="A London palace and former home of Henry VIII">
            <a:extLst>
              <a:ext uri="{FF2B5EF4-FFF2-40B4-BE49-F238E27FC236}">
                <a16:creationId xmlns:a16="http://schemas.microsoft.com/office/drawing/2014/main" id="{AF69E39B-0B18-054E-A28F-2F794BC625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7859" y="1661044"/>
            <a:ext cx="2522920" cy="2504899"/>
          </a:xfrm>
          <a:prstGeom prst="rect">
            <a:avLst/>
          </a:prstGeom>
        </p:spPr>
      </p:pic>
      <p:pic>
        <p:nvPicPr>
          <p:cNvPr id="50" name="Picture 49" descr="A 96-mile coastline famous for its fossils">
            <a:extLst>
              <a:ext uri="{FF2B5EF4-FFF2-40B4-BE49-F238E27FC236}">
                <a16:creationId xmlns:a16="http://schemas.microsoft.com/office/drawing/2014/main" id="{92F4A3BD-B154-7844-9FA5-E0F602A594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6102" y="4010357"/>
            <a:ext cx="2522920" cy="2504899"/>
          </a:xfrm>
          <a:prstGeom prst="rect">
            <a:avLst/>
          </a:prstGeom>
        </p:spPr>
      </p:pic>
      <p:pic>
        <p:nvPicPr>
          <p:cNvPr id="51" name="Picture 50" descr="A coastal town with a 366m long pier">
            <a:extLst>
              <a:ext uri="{FF2B5EF4-FFF2-40B4-BE49-F238E27FC236}">
                <a16:creationId xmlns:a16="http://schemas.microsoft.com/office/drawing/2014/main" id="{45C1A8E8-85F6-C943-9A74-6650329EE8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1021" y="4082206"/>
            <a:ext cx="2522920" cy="2504899"/>
          </a:xfrm>
          <a:prstGeom prst="rect">
            <a:avLst/>
          </a:prstGeom>
        </p:spPr>
      </p:pic>
      <p:sp>
        <p:nvSpPr>
          <p:cNvPr id="52" name="Slide Number Placeholder 3">
            <a:extLst>
              <a:ext uri="{FF2B5EF4-FFF2-40B4-BE49-F238E27FC236}">
                <a16:creationId xmlns:a16="http://schemas.microsoft.com/office/drawing/2014/main" id="{A525CC6A-22A9-A245-9E9B-2940C8A2180D}"/>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7</a:t>
            </a:fld>
            <a:endParaRPr lang="en-US" dirty="0">
              <a:solidFill>
                <a:schemeClr val="tx1"/>
              </a:solidFill>
              <a:latin typeface="Frutiger LT 45 Light" pitchFamily="2" charset="0"/>
            </a:endParaRPr>
          </a:p>
        </p:txBody>
      </p:sp>
      <p:sp>
        <p:nvSpPr>
          <p:cNvPr id="53" name="Footer Placeholder 3">
            <a:extLst>
              <a:ext uri="{FF2B5EF4-FFF2-40B4-BE49-F238E27FC236}">
                <a16:creationId xmlns:a16="http://schemas.microsoft.com/office/drawing/2014/main" id="{622E811C-6EC8-9F43-B41D-077D7A6CE3D6}"/>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135794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310ACC-5C1C-5945-9F17-444D7BCA1B69}"/>
              </a:ext>
            </a:extLst>
          </p:cNvPr>
          <p:cNvSpPr/>
          <p:nvPr/>
        </p:nvSpPr>
        <p:spPr>
          <a:xfrm>
            <a:off x="1057546" y="593373"/>
            <a:ext cx="7623999" cy="1077218"/>
          </a:xfrm>
          <a:prstGeom prst="rect">
            <a:avLst/>
          </a:prstGeom>
        </p:spPr>
        <p:txBody>
          <a:bodyPr wrap="square">
            <a:spAutoFit/>
          </a:bodyPr>
          <a:lstStyle/>
          <a:p>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If we act quickly and decisively now, </a:t>
            </a:r>
            <a:br>
              <a:rPr lang="en-GB" sz="3200" dirty="0">
                <a:solidFill>
                  <a:srgbClr val="FE5716"/>
                </a:solidFill>
                <a:latin typeface="Frutiger LT 45 Light" pitchFamily="2" charset="0"/>
                <a:ea typeface="Open Sans" panose="020B0606030504020204" pitchFamily="34" charset="0"/>
                <a:cs typeface="Open Sans" panose="020B0606030504020204" pitchFamily="34" charset="0"/>
              </a:rPr>
            </a:br>
            <a:r>
              <a:rPr lang="en-GB" sz="3200" dirty="0">
                <a:solidFill>
                  <a:srgbClr val="FE5716"/>
                </a:solidFill>
                <a:latin typeface="Frutiger LT 45 Light" pitchFamily="2" charset="0"/>
                <a:ea typeface="Open Sans" panose="020B0606030504020204" pitchFamily="34" charset="0"/>
                <a:cs typeface="Open Sans" panose="020B0606030504020204" pitchFamily="34" charset="0"/>
              </a:rPr>
              <a:t>how much could we limit warming to?</a:t>
            </a:r>
          </a:p>
        </p:txBody>
      </p:sp>
      <p:sp>
        <p:nvSpPr>
          <p:cNvPr id="10" name="Rectangle 9">
            <a:extLst>
              <a:ext uri="{FF2B5EF4-FFF2-40B4-BE49-F238E27FC236}">
                <a16:creationId xmlns:a16="http://schemas.microsoft.com/office/drawing/2014/main" id="{A0631307-6AC5-BE47-9571-1874D9EB85D1}"/>
              </a:ext>
            </a:extLst>
          </p:cNvPr>
          <p:cNvSpPr/>
          <p:nvPr/>
        </p:nvSpPr>
        <p:spPr>
          <a:xfrm>
            <a:off x="1078566" y="2639666"/>
            <a:ext cx="2143286" cy="1710084"/>
          </a:xfrm>
          <a:prstGeom prst="rect">
            <a:avLst/>
          </a:prstGeom>
        </p:spPr>
        <p:txBody>
          <a:bodyPr wrap="square">
            <a:spAutoFit/>
          </a:bodyPr>
          <a:lstStyle/>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0.5°C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1°C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C.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1.5°C </a:t>
            </a:r>
          </a:p>
          <a:p>
            <a:pPr>
              <a:lnSpc>
                <a:spcPct val="150000"/>
              </a:lnSpc>
            </a:pPr>
            <a:r>
              <a:rPr lang="en-GB"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dirty="0">
                <a:solidFill>
                  <a:srgbClr val="000000"/>
                </a:solidFill>
                <a:latin typeface="Frutiger LT 45 Light" pitchFamily="2" charset="0"/>
                <a:ea typeface="Open Sans" panose="020B0606030504020204" pitchFamily="34" charset="0"/>
                <a:cs typeface="Open Sans" panose="020B0606030504020204" pitchFamily="34" charset="0"/>
              </a:rPr>
              <a:t>2°C </a:t>
            </a:r>
            <a:endParaRPr lang="en-GB" dirty="0">
              <a:effectLst/>
              <a:latin typeface="Frutiger LT 45 Light" pitchFamily="2"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A88E330A-22D8-4242-A859-3F226ABD403B}"/>
              </a:ext>
            </a:extLst>
          </p:cNvPr>
          <p:cNvGrpSpPr/>
          <p:nvPr/>
        </p:nvGrpSpPr>
        <p:grpSpPr>
          <a:xfrm>
            <a:off x="575856" y="692059"/>
            <a:ext cx="556976" cy="401444"/>
            <a:chOff x="1201680" y="429287"/>
            <a:chExt cx="556976" cy="401444"/>
          </a:xfrm>
        </p:grpSpPr>
        <p:sp>
          <p:nvSpPr>
            <p:cNvPr id="13" name="Oval 12">
              <a:extLst>
                <a:ext uri="{FF2B5EF4-FFF2-40B4-BE49-F238E27FC236}">
                  <a16:creationId xmlns:a16="http://schemas.microsoft.com/office/drawing/2014/main" id="{FFD684F8-9FC4-3E49-8EE0-9995BBA95DCB}"/>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descr="Question 4">
              <a:extLst>
                <a:ext uri="{FF2B5EF4-FFF2-40B4-BE49-F238E27FC236}">
                  <a16:creationId xmlns:a16="http://schemas.microsoft.com/office/drawing/2014/main" id="{9EC7474E-7816-0748-87E2-F57DE1D9CE71}"/>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Q4</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pic>
        <p:nvPicPr>
          <p:cNvPr id="15" name="Picture 14" descr="Wind turbines against a blue sky">
            <a:extLst>
              <a:ext uri="{FF2B5EF4-FFF2-40B4-BE49-F238E27FC236}">
                <a16:creationId xmlns:a16="http://schemas.microsoft.com/office/drawing/2014/main" id="{991628D1-9711-2C4F-BC96-3A03844DD4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3040" y="3209320"/>
            <a:ext cx="4639736" cy="3647747"/>
          </a:xfrm>
          <a:prstGeom prst="rect">
            <a:avLst/>
          </a:prstGeom>
        </p:spPr>
      </p:pic>
      <p:grpSp>
        <p:nvGrpSpPr>
          <p:cNvPr id="16" name="Group 15">
            <a:extLst>
              <a:ext uri="{FF2B5EF4-FFF2-40B4-BE49-F238E27FC236}">
                <a16:creationId xmlns:a16="http://schemas.microsoft.com/office/drawing/2014/main" id="{84099523-BAFC-5B46-A0BA-B83016BFAB30}"/>
              </a:ext>
            </a:extLst>
          </p:cNvPr>
          <p:cNvGrpSpPr/>
          <p:nvPr/>
        </p:nvGrpSpPr>
        <p:grpSpPr>
          <a:xfrm>
            <a:off x="5250602" y="3027680"/>
            <a:ext cx="4655397" cy="3836510"/>
            <a:chOff x="3241040" y="1371600"/>
            <a:chExt cx="6664960" cy="5492590"/>
          </a:xfrm>
        </p:grpSpPr>
        <p:sp>
          <p:nvSpPr>
            <p:cNvPr id="17" name="Freeform 16">
              <a:extLst>
                <a:ext uri="{FF2B5EF4-FFF2-40B4-BE49-F238E27FC236}">
                  <a16:creationId xmlns:a16="http://schemas.microsoft.com/office/drawing/2014/main" id="{D7BA156C-5BDE-5247-BD0A-28C2BA0D5B6C}"/>
                </a:ext>
              </a:extLst>
            </p:cNvPr>
            <p:cNvSpPr/>
            <p:nvPr/>
          </p:nvSpPr>
          <p:spPr>
            <a:xfrm>
              <a:off x="3241040" y="2296160"/>
              <a:ext cx="2458720" cy="4561840"/>
            </a:xfrm>
            <a:custGeom>
              <a:avLst/>
              <a:gdLst>
                <a:gd name="connsiteX0" fmla="*/ 0 w 2458720"/>
                <a:gd name="connsiteY0" fmla="*/ 4561840 h 4561840"/>
                <a:gd name="connsiteX1" fmla="*/ 1229360 w 2458720"/>
                <a:gd name="connsiteY1" fmla="*/ 4561840 h 4561840"/>
                <a:gd name="connsiteX2" fmla="*/ 2458720 w 2458720"/>
                <a:gd name="connsiteY2" fmla="*/ 0 h 4561840"/>
                <a:gd name="connsiteX3" fmla="*/ 0 w 2458720"/>
                <a:gd name="connsiteY3" fmla="*/ 4561840 h 4561840"/>
              </a:gdLst>
              <a:ahLst/>
              <a:cxnLst>
                <a:cxn ang="0">
                  <a:pos x="connsiteX0" y="connsiteY0"/>
                </a:cxn>
                <a:cxn ang="0">
                  <a:pos x="connsiteX1" y="connsiteY1"/>
                </a:cxn>
                <a:cxn ang="0">
                  <a:pos x="connsiteX2" y="connsiteY2"/>
                </a:cxn>
                <a:cxn ang="0">
                  <a:pos x="connsiteX3" y="connsiteY3"/>
                </a:cxn>
              </a:cxnLst>
              <a:rect l="l" t="t" r="r" b="b"/>
              <a:pathLst>
                <a:path w="2458720" h="4561840">
                  <a:moveTo>
                    <a:pt x="0" y="4561840"/>
                  </a:moveTo>
                  <a:lnTo>
                    <a:pt x="1229360" y="4561840"/>
                  </a:lnTo>
                  <a:lnTo>
                    <a:pt x="2458720" y="0"/>
                  </a:lnTo>
                  <a:lnTo>
                    <a:pt x="0" y="4561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A6986532-B526-044E-BF75-4BA3925E1020}"/>
                </a:ext>
              </a:extLst>
            </p:cNvPr>
            <p:cNvSpPr/>
            <p:nvPr/>
          </p:nvSpPr>
          <p:spPr>
            <a:xfrm>
              <a:off x="3348990" y="2499359"/>
              <a:ext cx="2228850" cy="4364831"/>
            </a:xfrm>
            <a:custGeom>
              <a:avLst/>
              <a:gdLst>
                <a:gd name="connsiteX0" fmla="*/ 0 w 2194560"/>
                <a:gd name="connsiteY0" fmla="*/ 4297680 h 4297680"/>
                <a:gd name="connsiteX1" fmla="*/ 985520 w 2194560"/>
                <a:gd name="connsiteY1" fmla="*/ 4297680 h 4297680"/>
                <a:gd name="connsiteX2" fmla="*/ 2194560 w 2194560"/>
                <a:gd name="connsiteY2" fmla="*/ 0 h 4297680"/>
                <a:gd name="connsiteX3" fmla="*/ 0 w 2194560"/>
                <a:gd name="connsiteY3" fmla="*/ 4297680 h 4297680"/>
              </a:gdLst>
              <a:ahLst/>
              <a:cxnLst>
                <a:cxn ang="0">
                  <a:pos x="connsiteX0" y="connsiteY0"/>
                </a:cxn>
                <a:cxn ang="0">
                  <a:pos x="connsiteX1" y="connsiteY1"/>
                </a:cxn>
                <a:cxn ang="0">
                  <a:pos x="connsiteX2" y="connsiteY2"/>
                </a:cxn>
                <a:cxn ang="0">
                  <a:pos x="connsiteX3" y="connsiteY3"/>
                </a:cxn>
              </a:cxnLst>
              <a:rect l="l" t="t" r="r" b="b"/>
              <a:pathLst>
                <a:path w="2194560" h="4297680">
                  <a:moveTo>
                    <a:pt x="0" y="4297680"/>
                  </a:moveTo>
                  <a:lnTo>
                    <a:pt x="985520" y="4297680"/>
                  </a:lnTo>
                  <a:lnTo>
                    <a:pt x="2194560" y="0"/>
                  </a:lnTo>
                  <a:lnTo>
                    <a:pt x="0" y="429768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5716"/>
                </a:solidFill>
              </a:endParaRPr>
            </a:p>
          </p:txBody>
        </p:sp>
        <p:sp>
          <p:nvSpPr>
            <p:cNvPr id="23" name="Freeform 22">
              <a:extLst>
                <a:ext uri="{FF2B5EF4-FFF2-40B4-BE49-F238E27FC236}">
                  <a16:creationId xmlns:a16="http://schemas.microsoft.com/office/drawing/2014/main" id="{51A6345F-8120-FD42-8109-6D6EC690626D}"/>
                </a:ext>
              </a:extLst>
            </p:cNvPr>
            <p:cNvSpPr/>
            <p:nvPr/>
          </p:nvSpPr>
          <p:spPr>
            <a:xfrm>
              <a:off x="6573520" y="1371600"/>
              <a:ext cx="3332480" cy="1036320"/>
            </a:xfrm>
            <a:custGeom>
              <a:avLst/>
              <a:gdLst>
                <a:gd name="connsiteX0" fmla="*/ 0 w 3332480"/>
                <a:gd name="connsiteY0" fmla="*/ 254000 h 1036320"/>
                <a:gd name="connsiteX1" fmla="*/ 3332480 w 3332480"/>
                <a:gd name="connsiteY1" fmla="*/ 0 h 1036320"/>
                <a:gd name="connsiteX2" fmla="*/ 3332480 w 3332480"/>
                <a:gd name="connsiteY2" fmla="*/ 1036320 h 1036320"/>
                <a:gd name="connsiteX3" fmla="*/ 40640 w 3332480"/>
                <a:gd name="connsiteY3" fmla="*/ 386080 h 1036320"/>
                <a:gd name="connsiteX4" fmla="*/ 0 w 3332480"/>
                <a:gd name="connsiteY4" fmla="*/ 25400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480" h="1036320">
                  <a:moveTo>
                    <a:pt x="0" y="254000"/>
                  </a:moveTo>
                  <a:lnTo>
                    <a:pt x="3332480" y="0"/>
                  </a:lnTo>
                  <a:lnTo>
                    <a:pt x="3332480" y="1036320"/>
                  </a:lnTo>
                  <a:lnTo>
                    <a:pt x="40640" y="386080"/>
                  </a:lnTo>
                  <a:lnTo>
                    <a:pt x="0" y="25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F73B9DD5-03A7-254E-BC7D-17B390E8ACD9}"/>
                </a:ext>
              </a:extLst>
            </p:cNvPr>
            <p:cNvSpPr/>
            <p:nvPr/>
          </p:nvSpPr>
          <p:spPr>
            <a:xfrm>
              <a:off x="6776720" y="1717040"/>
              <a:ext cx="3129280" cy="640080"/>
            </a:xfrm>
            <a:custGeom>
              <a:avLst/>
              <a:gdLst>
                <a:gd name="connsiteX0" fmla="*/ 0 w 3129280"/>
                <a:gd name="connsiteY0" fmla="*/ 111760 h 640080"/>
                <a:gd name="connsiteX1" fmla="*/ 3129280 w 3129280"/>
                <a:gd name="connsiteY1" fmla="*/ 0 h 640080"/>
                <a:gd name="connsiteX2" fmla="*/ 3129280 w 3129280"/>
                <a:gd name="connsiteY2" fmla="*/ 640080 h 640080"/>
                <a:gd name="connsiteX3" fmla="*/ 0 w 3129280"/>
                <a:gd name="connsiteY3" fmla="*/ 111760 h 640080"/>
              </a:gdLst>
              <a:ahLst/>
              <a:cxnLst>
                <a:cxn ang="0">
                  <a:pos x="connsiteX0" y="connsiteY0"/>
                </a:cxn>
                <a:cxn ang="0">
                  <a:pos x="connsiteX1" y="connsiteY1"/>
                </a:cxn>
                <a:cxn ang="0">
                  <a:pos x="connsiteX2" y="connsiteY2"/>
                </a:cxn>
                <a:cxn ang="0">
                  <a:pos x="connsiteX3" y="connsiteY3"/>
                </a:cxn>
              </a:cxnLst>
              <a:rect l="l" t="t" r="r" b="b"/>
              <a:pathLst>
                <a:path w="3129280" h="640080">
                  <a:moveTo>
                    <a:pt x="0" y="111760"/>
                  </a:moveTo>
                  <a:lnTo>
                    <a:pt x="3129280" y="0"/>
                  </a:lnTo>
                  <a:lnTo>
                    <a:pt x="3129280" y="640080"/>
                  </a:lnTo>
                  <a:lnTo>
                    <a:pt x="0" y="111760"/>
                  </a:lnTo>
                  <a:close/>
                </a:path>
              </a:pathLst>
            </a:custGeom>
            <a:solidFill>
              <a:srgbClr val="FE57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Slide Number Placeholder 3">
            <a:extLst>
              <a:ext uri="{FF2B5EF4-FFF2-40B4-BE49-F238E27FC236}">
                <a16:creationId xmlns:a16="http://schemas.microsoft.com/office/drawing/2014/main" id="{C4E5E085-780F-7E44-8AE9-E4E7BBFC0AEA}"/>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8</a:t>
            </a:fld>
            <a:endParaRPr lang="en-US" dirty="0">
              <a:solidFill>
                <a:schemeClr val="tx1"/>
              </a:solidFill>
              <a:latin typeface="Frutiger LT 45 Light" pitchFamily="2" charset="0"/>
            </a:endParaRPr>
          </a:p>
        </p:txBody>
      </p:sp>
      <p:sp>
        <p:nvSpPr>
          <p:cNvPr id="26" name="Footer Placeholder 3">
            <a:extLst>
              <a:ext uri="{FF2B5EF4-FFF2-40B4-BE49-F238E27FC236}">
                <a16:creationId xmlns:a16="http://schemas.microsoft.com/office/drawing/2014/main" id="{154DB537-50A2-1146-9034-F3B4568D40EF}"/>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47046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56FB7AA-E55C-1243-84BB-7091CDEDBB97}"/>
              </a:ext>
            </a:extLst>
          </p:cNvPr>
          <p:cNvSpPr/>
          <p:nvPr/>
        </p:nvSpPr>
        <p:spPr>
          <a:xfrm>
            <a:off x="1085514" y="1097732"/>
            <a:ext cx="2717563" cy="867930"/>
          </a:xfrm>
          <a:prstGeom prst="rect">
            <a:avLst/>
          </a:prstGeom>
        </p:spPr>
        <p:txBody>
          <a:bodyPr wrap="square">
            <a:spAutoFit/>
          </a:bodyPr>
          <a:lstStyle/>
          <a:p>
            <a:pPr>
              <a:lnSpc>
                <a:spcPct val="90000"/>
              </a:lnSpc>
              <a:spcBef>
                <a:spcPct val="0"/>
              </a:spcBef>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The Earth’s temperature has increased by 1°C since 1880. How much of this rise has happened since 1975?</a:t>
            </a:r>
            <a:endParaRPr lang="en-US" sz="14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44" name="Rectangle 43">
            <a:extLst>
              <a:ext uri="{FF2B5EF4-FFF2-40B4-BE49-F238E27FC236}">
                <a16:creationId xmlns:a16="http://schemas.microsoft.com/office/drawing/2014/main" id="{E129CC95-3349-7F41-8884-A80133E19A4A}"/>
              </a:ext>
            </a:extLst>
          </p:cNvPr>
          <p:cNvSpPr/>
          <p:nvPr/>
        </p:nvSpPr>
        <p:spPr>
          <a:xfrm>
            <a:off x="1085513" y="2103969"/>
            <a:ext cx="2166561" cy="1350626"/>
          </a:xfrm>
          <a:prstGeom prst="rect">
            <a:avLst/>
          </a:prstGeom>
        </p:spPr>
        <p:txBody>
          <a:bodyPr wrap="square">
            <a:spAutoFit/>
          </a:bodyPr>
          <a:lstStyle/>
          <a:p>
            <a:pPr>
              <a:lnSpc>
                <a:spcPct val="150000"/>
              </a:lnSpc>
            </a:pPr>
            <a:r>
              <a:rPr lang="en-GB" sz="1400" dirty="0">
                <a:solidFill>
                  <a:srgbClr val="FE5716"/>
                </a:solidFill>
                <a:effectLst/>
                <a:latin typeface="Frutiger LT 45 Light" pitchFamily="2" charset="0"/>
                <a:ea typeface="Open Sans" panose="020B0606030504020204" pitchFamily="34" charset="0"/>
                <a:cs typeface="Open Sans" panose="020B0606030504020204" pitchFamily="34" charset="0"/>
              </a:rPr>
              <a:t>A. </a:t>
            </a:r>
            <a:r>
              <a:rPr lang="en-GB" sz="1400" dirty="0">
                <a:solidFill>
                  <a:srgbClr val="000000"/>
                </a:solidFill>
                <a:effectLst/>
                <a:latin typeface="Frutiger LT 45 Light" pitchFamily="2" charset="0"/>
                <a:ea typeface="Open Sans" panose="020B0606030504020204" pitchFamily="34" charset="0"/>
                <a:cs typeface="Open Sans" panose="020B0606030504020204" pitchFamily="34" charset="0"/>
              </a:rPr>
              <a:t>One quarter </a:t>
            </a:r>
            <a:endParaRPr lang="en-GB" sz="1400" dirty="0">
              <a:effectLst/>
              <a:latin typeface="Frutiger LT 45 Light" pitchFamily="2" charset="0"/>
              <a:ea typeface="Open Sans" panose="020B0606030504020204" pitchFamily="34" charset="0"/>
              <a:cs typeface="Open Sans" panose="020B0606030504020204" pitchFamily="34" charset="0"/>
            </a:endParaRPr>
          </a:p>
          <a:p>
            <a:pPr>
              <a:lnSpc>
                <a:spcPct val="150000"/>
              </a:lnSpc>
            </a:pPr>
            <a:r>
              <a:rPr lang="en-GB" sz="1400" dirty="0">
                <a:solidFill>
                  <a:srgbClr val="FE5716"/>
                </a:solidFill>
                <a:effectLst/>
                <a:latin typeface="Frutiger LT 45 Light" pitchFamily="2" charset="0"/>
                <a:ea typeface="Open Sans" panose="020B0606030504020204" pitchFamily="34" charset="0"/>
                <a:cs typeface="Open Sans" panose="020B0606030504020204" pitchFamily="34" charset="0"/>
              </a:rPr>
              <a:t>B. </a:t>
            </a:r>
            <a:r>
              <a:rPr lang="en-GB" sz="1400" dirty="0">
                <a:solidFill>
                  <a:srgbClr val="000000"/>
                </a:solidFill>
                <a:effectLst/>
                <a:latin typeface="Frutiger LT 45 Light" pitchFamily="2" charset="0"/>
                <a:ea typeface="Open Sans" panose="020B0606030504020204" pitchFamily="34" charset="0"/>
                <a:cs typeface="Open Sans" panose="020B0606030504020204" pitchFamily="34" charset="0"/>
              </a:rPr>
              <a:t>One half </a:t>
            </a:r>
            <a:endParaRPr lang="en-GB" sz="1400" dirty="0">
              <a:effectLst/>
              <a:latin typeface="Frutiger LT 45 Light" pitchFamily="2" charset="0"/>
              <a:ea typeface="Open Sans" panose="020B0606030504020204" pitchFamily="34" charset="0"/>
              <a:cs typeface="Open Sans" panose="020B0606030504020204" pitchFamily="34" charset="0"/>
            </a:endParaRPr>
          </a:p>
          <a:p>
            <a:pPr>
              <a:lnSpc>
                <a:spcPct val="150000"/>
              </a:lnSpc>
            </a:pPr>
            <a:r>
              <a:rPr lang="en-GB" sz="1400" dirty="0">
                <a:solidFill>
                  <a:srgbClr val="FE5716"/>
                </a:solidFill>
                <a:effectLst/>
                <a:latin typeface="Frutiger LT 45 Light" pitchFamily="2" charset="0"/>
                <a:ea typeface="Open Sans" panose="020B0606030504020204" pitchFamily="34" charset="0"/>
                <a:cs typeface="Open Sans" panose="020B0606030504020204" pitchFamily="34" charset="0"/>
              </a:rPr>
              <a:t>C. Two thirds  </a:t>
            </a:r>
          </a:p>
          <a:p>
            <a:pPr>
              <a:lnSpc>
                <a:spcPct val="150000"/>
              </a:lnSpc>
            </a:pPr>
            <a:r>
              <a:rPr lang="en-GB" sz="1400" dirty="0">
                <a:solidFill>
                  <a:srgbClr val="FE5716"/>
                </a:solidFill>
                <a:effectLst/>
                <a:latin typeface="Frutiger LT 45 Light" pitchFamily="2" charset="0"/>
                <a:ea typeface="Open Sans" panose="020B0606030504020204" pitchFamily="34" charset="0"/>
                <a:cs typeface="Open Sans" panose="020B0606030504020204" pitchFamily="34" charset="0"/>
              </a:rPr>
              <a:t>D. </a:t>
            </a:r>
            <a:r>
              <a:rPr lang="en-GB" sz="1400" dirty="0">
                <a:solidFill>
                  <a:srgbClr val="000000"/>
                </a:solidFill>
                <a:effectLst/>
                <a:latin typeface="Frutiger LT 45 Light" pitchFamily="2" charset="0"/>
                <a:ea typeface="Open Sans" panose="020B0606030504020204" pitchFamily="34" charset="0"/>
                <a:cs typeface="Open Sans" panose="020B0606030504020204" pitchFamily="34" charset="0"/>
              </a:rPr>
              <a:t>All of it</a:t>
            </a:r>
            <a:r>
              <a:rPr lang="en-GB" sz="1400" dirty="0">
                <a:effectLst/>
                <a:latin typeface="Frutiger LT 45 Light" pitchFamily="2" charset="0"/>
                <a:ea typeface="Open Sans" panose="020B0606030504020204" pitchFamily="34" charset="0"/>
                <a:cs typeface="Open Sans" panose="020B0606030504020204" pitchFamily="34" charset="0"/>
              </a:rPr>
              <a:t> </a:t>
            </a:r>
            <a:r>
              <a:rPr lang="en-GB" sz="1400" dirty="0">
                <a:solidFill>
                  <a:srgbClr val="000000"/>
                </a:solidFill>
                <a:effectLst/>
                <a:latin typeface="Frutiger LT 45 Light" pitchFamily="2" charset="0"/>
                <a:ea typeface="Open Sans" panose="020B0606030504020204" pitchFamily="34" charset="0"/>
                <a:cs typeface="Open Sans" panose="020B0606030504020204" pitchFamily="34" charset="0"/>
              </a:rPr>
              <a:t> </a:t>
            </a:r>
            <a:endParaRPr lang="en-GB" sz="1400" dirty="0">
              <a:effectLst/>
              <a:latin typeface="Frutiger LT 45 Light" pitchFamily="2" charset="0"/>
              <a:ea typeface="Open Sans" panose="020B0606030504020204" pitchFamily="34" charset="0"/>
              <a:cs typeface="Open Sans" panose="020B0606030504020204" pitchFamily="34" charset="0"/>
            </a:endParaRPr>
          </a:p>
        </p:txBody>
      </p:sp>
      <p:grpSp>
        <p:nvGrpSpPr>
          <p:cNvPr id="45" name="Group 44">
            <a:extLst>
              <a:ext uri="{FF2B5EF4-FFF2-40B4-BE49-F238E27FC236}">
                <a16:creationId xmlns:a16="http://schemas.microsoft.com/office/drawing/2014/main" id="{90DEF730-8B66-594E-895A-97A9954C1A65}"/>
              </a:ext>
            </a:extLst>
          </p:cNvPr>
          <p:cNvGrpSpPr/>
          <p:nvPr/>
        </p:nvGrpSpPr>
        <p:grpSpPr>
          <a:xfrm>
            <a:off x="575856" y="1149261"/>
            <a:ext cx="563024" cy="405803"/>
            <a:chOff x="1201680" y="429287"/>
            <a:chExt cx="556976" cy="401444"/>
          </a:xfrm>
        </p:grpSpPr>
        <p:sp>
          <p:nvSpPr>
            <p:cNvPr id="46" name="Oval 45">
              <a:extLst>
                <a:ext uri="{FF2B5EF4-FFF2-40B4-BE49-F238E27FC236}">
                  <a16:creationId xmlns:a16="http://schemas.microsoft.com/office/drawing/2014/main" id="{BA394975-2688-C247-812D-9707F45CE51A}"/>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46" descr="Question 1">
              <a:extLst>
                <a:ext uri="{FF2B5EF4-FFF2-40B4-BE49-F238E27FC236}">
                  <a16:creationId xmlns:a16="http://schemas.microsoft.com/office/drawing/2014/main" id="{D695A4F7-50DE-1F4F-AAD3-F29A3C631DC7}"/>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Q1</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48" name="Rectangle 35">
            <a:extLst>
              <a:ext uri="{FF2B5EF4-FFF2-40B4-BE49-F238E27FC236}">
                <a16:creationId xmlns:a16="http://schemas.microsoft.com/office/drawing/2014/main" id="{FC45E94D-2B42-2345-874A-21A906FC27FD}"/>
              </a:ext>
            </a:extLst>
          </p:cNvPr>
          <p:cNvSpPr txBox="1">
            <a:spLocks noChangeArrowheads="1"/>
          </p:cNvSpPr>
          <p:nvPr/>
        </p:nvSpPr>
        <p:spPr>
          <a:xfrm>
            <a:off x="534494" y="519389"/>
            <a:ext cx="1987988" cy="3319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FE5716"/>
                </a:solidFill>
                <a:latin typeface="Frutiger LT 55 Roman" pitchFamily="2" charset="0"/>
                <a:ea typeface="Open Sans" panose="020B0606030504020204" pitchFamily="34" charset="0"/>
                <a:cs typeface="Open Sans" panose="020B0606030504020204" pitchFamily="34" charset="0"/>
              </a:rPr>
              <a:t>ANSWERS</a:t>
            </a:r>
            <a:endParaRPr lang="en-GB" sz="2400" b="1" i="1" dirty="0">
              <a:solidFill>
                <a:srgbClr val="FE5716"/>
              </a:solidFill>
              <a:latin typeface="FRUTIGER LT 55 ROMAN" pitchFamily="2" charset="0"/>
              <a:ea typeface="Open Sans" panose="020B0606030504020204" pitchFamily="34" charset="0"/>
              <a:cs typeface="Open Sans" panose="020B0606030504020204" pitchFamily="34" charset="0"/>
            </a:endParaRPr>
          </a:p>
        </p:txBody>
      </p:sp>
      <p:sp>
        <p:nvSpPr>
          <p:cNvPr id="49" name="Rectangle 48">
            <a:extLst>
              <a:ext uri="{FF2B5EF4-FFF2-40B4-BE49-F238E27FC236}">
                <a16:creationId xmlns:a16="http://schemas.microsoft.com/office/drawing/2014/main" id="{A19F3696-310D-8744-951F-5F6F3CE2A5AE}"/>
              </a:ext>
            </a:extLst>
          </p:cNvPr>
          <p:cNvSpPr/>
          <p:nvPr/>
        </p:nvSpPr>
        <p:spPr>
          <a:xfrm>
            <a:off x="4258771" y="1110432"/>
            <a:ext cx="2285962" cy="867930"/>
          </a:xfrm>
          <a:prstGeom prst="rect">
            <a:avLst/>
          </a:prstGeom>
        </p:spPr>
        <p:txBody>
          <a:bodyPr wrap="square" lIns="91440" tIns="45720" rIns="91440" bIns="45720" anchor="t">
            <a:spAutoFit/>
          </a:bodyPr>
          <a:lstStyle/>
          <a:p>
            <a:pPr>
              <a:lnSpc>
                <a:spcPct val="90000"/>
              </a:lnSpc>
              <a:spcBef>
                <a:spcPct val="0"/>
              </a:spcBef>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At the current rate of warming, how much will the Earth’s temperature have risen by in 2100?</a:t>
            </a:r>
            <a:endParaRPr lang="en-US" sz="14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sp>
        <p:nvSpPr>
          <p:cNvPr id="50" name="Rectangle 49">
            <a:extLst>
              <a:ext uri="{FF2B5EF4-FFF2-40B4-BE49-F238E27FC236}">
                <a16:creationId xmlns:a16="http://schemas.microsoft.com/office/drawing/2014/main" id="{86834EE4-6FB4-4248-95F1-355144D0E111}"/>
              </a:ext>
            </a:extLst>
          </p:cNvPr>
          <p:cNvSpPr/>
          <p:nvPr/>
        </p:nvSpPr>
        <p:spPr>
          <a:xfrm>
            <a:off x="4258910" y="2100092"/>
            <a:ext cx="2166561" cy="1350626"/>
          </a:xfrm>
          <a:prstGeom prst="rect">
            <a:avLst/>
          </a:prstGeom>
        </p:spPr>
        <p:txBody>
          <a:bodyPr wrap="square" lIns="91440" tIns="45720" rIns="91440" bIns="45720" anchor="t">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1°C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2°C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3°C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5°C </a:t>
            </a:r>
            <a:endParaRPr lang="en-GB" sz="1400" dirty="0">
              <a:effectLst/>
              <a:latin typeface="Frutiger LT 45 Light" pitchFamily="2" charset="0"/>
              <a:ea typeface="Open Sans" panose="020B0606030504020204" pitchFamily="34" charset="0"/>
              <a:cs typeface="Open Sans" panose="020B0606030504020204" pitchFamily="34" charset="0"/>
            </a:endParaRPr>
          </a:p>
        </p:txBody>
      </p:sp>
      <p:grpSp>
        <p:nvGrpSpPr>
          <p:cNvPr id="51" name="Group 50">
            <a:extLst>
              <a:ext uri="{FF2B5EF4-FFF2-40B4-BE49-F238E27FC236}">
                <a16:creationId xmlns:a16="http://schemas.microsoft.com/office/drawing/2014/main" id="{BB18636E-8F6B-F34F-9842-B04C0A40331C}"/>
              </a:ext>
            </a:extLst>
          </p:cNvPr>
          <p:cNvGrpSpPr/>
          <p:nvPr/>
        </p:nvGrpSpPr>
        <p:grpSpPr>
          <a:xfrm>
            <a:off x="3749113" y="1161961"/>
            <a:ext cx="563024" cy="405803"/>
            <a:chOff x="1201681" y="429287"/>
            <a:chExt cx="556976" cy="401444"/>
          </a:xfrm>
        </p:grpSpPr>
        <p:sp>
          <p:nvSpPr>
            <p:cNvPr id="52" name="Oval 51">
              <a:extLst>
                <a:ext uri="{FF2B5EF4-FFF2-40B4-BE49-F238E27FC236}">
                  <a16:creationId xmlns:a16="http://schemas.microsoft.com/office/drawing/2014/main" id="{10E6C0A9-3468-9146-80A7-0B1804FF9D70}"/>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52" descr="Question 2">
              <a:extLst>
                <a:ext uri="{FF2B5EF4-FFF2-40B4-BE49-F238E27FC236}">
                  <a16:creationId xmlns:a16="http://schemas.microsoft.com/office/drawing/2014/main" id="{37707808-3BE1-754E-8700-C26AC44E4FAA}"/>
                </a:ext>
              </a:extLst>
            </p:cNvPr>
            <p:cNvSpPr/>
            <p:nvPr/>
          </p:nvSpPr>
          <p:spPr>
            <a:xfrm>
              <a:off x="1201681"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Q2</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54" name="Rectangle 53">
            <a:extLst>
              <a:ext uri="{FF2B5EF4-FFF2-40B4-BE49-F238E27FC236}">
                <a16:creationId xmlns:a16="http://schemas.microsoft.com/office/drawing/2014/main" id="{A2C8FD68-303F-A14B-8378-D53DE4FBDF50}"/>
              </a:ext>
            </a:extLst>
          </p:cNvPr>
          <p:cNvSpPr/>
          <p:nvPr/>
        </p:nvSpPr>
        <p:spPr>
          <a:xfrm>
            <a:off x="1142244" y="3950176"/>
            <a:ext cx="2452294" cy="738664"/>
          </a:xfrm>
          <a:prstGeom prst="rect">
            <a:avLst/>
          </a:prstGeom>
        </p:spPr>
        <p:txBody>
          <a:bodyPr wrap="square">
            <a:spAutoFit/>
          </a:bodyPr>
          <a:lstStyle/>
          <a:p>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If we act quickly and decisively now, how much could we limit warming to?</a:t>
            </a:r>
          </a:p>
        </p:txBody>
      </p:sp>
      <p:grpSp>
        <p:nvGrpSpPr>
          <p:cNvPr id="55" name="Group 54">
            <a:extLst>
              <a:ext uri="{FF2B5EF4-FFF2-40B4-BE49-F238E27FC236}">
                <a16:creationId xmlns:a16="http://schemas.microsoft.com/office/drawing/2014/main" id="{8938726E-AAE6-7C4E-AB63-231E36AC8DA4}"/>
              </a:ext>
            </a:extLst>
          </p:cNvPr>
          <p:cNvGrpSpPr/>
          <p:nvPr/>
        </p:nvGrpSpPr>
        <p:grpSpPr>
          <a:xfrm>
            <a:off x="634685" y="4022725"/>
            <a:ext cx="563024" cy="405803"/>
            <a:chOff x="1201680" y="429287"/>
            <a:chExt cx="556976" cy="401444"/>
          </a:xfrm>
        </p:grpSpPr>
        <p:sp>
          <p:nvSpPr>
            <p:cNvPr id="56" name="Oval 55">
              <a:extLst>
                <a:ext uri="{FF2B5EF4-FFF2-40B4-BE49-F238E27FC236}">
                  <a16:creationId xmlns:a16="http://schemas.microsoft.com/office/drawing/2014/main" id="{0FC3F028-C023-8342-A4DA-BAB237C3F3C6}"/>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Rectangle 65" descr="Question 4">
              <a:extLst>
                <a:ext uri="{FF2B5EF4-FFF2-40B4-BE49-F238E27FC236}">
                  <a16:creationId xmlns:a16="http://schemas.microsoft.com/office/drawing/2014/main" id="{6B05E440-CE42-3145-879F-8AA4D8A87667}"/>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Q4</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sp>
        <p:nvSpPr>
          <p:cNvPr id="69" name="Rectangle 68">
            <a:extLst>
              <a:ext uri="{FF2B5EF4-FFF2-40B4-BE49-F238E27FC236}">
                <a16:creationId xmlns:a16="http://schemas.microsoft.com/office/drawing/2014/main" id="{3D69E0A7-BE03-FB41-A435-A3899CC6620A}"/>
              </a:ext>
            </a:extLst>
          </p:cNvPr>
          <p:cNvSpPr/>
          <p:nvPr/>
        </p:nvSpPr>
        <p:spPr>
          <a:xfrm>
            <a:off x="1147542" y="4810885"/>
            <a:ext cx="2143286" cy="1350626"/>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0.5°C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1°C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1.5°C </a:t>
            </a:r>
          </a:p>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a:t>
            </a:r>
            <a:r>
              <a:rPr lang="en-GB" sz="1400" dirty="0">
                <a:solidFill>
                  <a:srgbClr val="000000"/>
                </a:solidFill>
                <a:latin typeface="Frutiger LT 45 Light" pitchFamily="2" charset="0"/>
                <a:ea typeface="Open Sans" panose="020B0606030504020204" pitchFamily="34" charset="0"/>
                <a:cs typeface="Open Sans" panose="020B0606030504020204" pitchFamily="34" charset="0"/>
              </a:rPr>
              <a:t>2°C </a:t>
            </a:r>
          </a:p>
        </p:txBody>
      </p:sp>
      <p:sp>
        <p:nvSpPr>
          <p:cNvPr id="72" name="Rectangle 71">
            <a:extLst>
              <a:ext uri="{FF2B5EF4-FFF2-40B4-BE49-F238E27FC236}">
                <a16:creationId xmlns:a16="http://schemas.microsoft.com/office/drawing/2014/main" id="{A1FE6408-7FF3-2F4F-B9C7-86804D61DE9E}"/>
              </a:ext>
            </a:extLst>
          </p:cNvPr>
          <p:cNvSpPr/>
          <p:nvPr/>
        </p:nvSpPr>
        <p:spPr>
          <a:xfrm>
            <a:off x="7171304" y="1098352"/>
            <a:ext cx="2592805" cy="867930"/>
          </a:xfrm>
          <a:prstGeom prst="rect">
            <a:avLst/>
          </a:prstGeom>
        </p:spPr>
        <p:txBody>
          <a:bodyPr wrap="square" lIns="91440" tIns="45720" rIns="91440" bIns="45720" anchor="t">
            <a:spAutoFit/>
          </a:bodyPr>
          <a:lstStyle/>
          <a:p>
            <a:pPr>
              <a:lnSpc>
                <a:spcPct val="90000"/>
              </a:lnSpc>
              <a:spcBef>
                <a:spcPct val="0"/>
              </a:spcBef>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If we do nothing, rising sea levels will make these British landmarks inaccessible by 2100. Can you name them? </a:t>
            </a:r>
            <a:endParaRPr lang="en-US" sz="1400" dirty="0">
              <a:solidFill>
                <a:srgbClr val="FE5716"/>
              </a:solidFill>
              <a:latin typeface="Frutiger LT 45 Light" pitchFamily="2" charset="0"/>
              <a:ea typeface="Open Sans" panose="020B0606030504020204" pitchFamily="34" charset="0"/>
              <a:cs typeface="Open Sans" panose="020B0606030504020204" pitchFamily="34" charset="0"/>
            </a:endParaRPr>
          </a:p>
        </p:txBody>
      </p:sp>
      <p:grpSp>
        <p:nvGrpSpPr>
          <p:cNvPr id="75" name="Group 74">
            <a:extLst>
              <a:ext uri="{FF2B5EF4-FFF2-40B4-BE49-F238E27FC236}">
                <a16:creationId xmlns:a16="http://schemas.microsoft.com/office/drawing/2014/main" id="{3EC4BE56-533A-BE41-8550-15A33E705AF5}"/>
              </a:ext>
            </a:extLst>
          </p:cNvPr>
          <p:cNvGrpSpPr/>
          <p:nvPr/>
        </p:nvGrpSpPr>
        <p:grpSpPr>
          <a:xfrm>
            <a:off x="6686360" y="1139371"/>
            <a:ext cx="563024" cy="405803"/>
            <a:chOff x="1201680" y="429287"/>
            <a:chExt cx="556976" cy="401444"/>
          </a:xfrm>
        </p:grpSpPr>
        <p:sp>
          <p:nvSpPr>
            <p:cNvPr id="77" name="Oval 76">
              <a:extLst>
                <a:ext uri="{FF2B5EF4-FFF2-40B4-BE49-F238E27FC236}">
                  <a16:creationId xmlns:a16="http://schemas.microsoft.com/office/drawing/2014/main" id="{08F04365-7812-0A4E-9FF5-46BDF4229481}"/>
                </a:ext>
              </a:extLst>
            </p:cNvPr>
            <p:cNvSpPr/>
            <p:nvPr/>
          </p:nvSpPr>
          <p:spPr>
            <a:xfrm>
              <a:off x="1255065" y="435935"/>
              <a:ext cx="394796" cy="394796"/>
            </a:xfrm>
            <a:prstGeom prst="ellipse">
              <a:avLst/>
            </a:prstGeom>
            <a:solidFill>
              <a:srgbClr val="F9B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A5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77" descr="Question 3">
              <a:extLst>
                <a:ext uri="{FF2B5EF4-FFF2-40B4-BE49-F238E27FC236}">
                  <a16:creationId xmlns:a16="http://schemas.microsoft.com/office/drawing/2014/main" id="{297B4377-2E40-334C-928E-DC9683F82DE5}"/>
                </a:ext>
              </a:extLst>
            </p:cNvPr>
            <p:cNvSpPr/>
            <p:nvPr/>
          </p:nvSpPr>
          <p:spPr>
            <a:xfrm>
              <a:off x="1201680" y="429287"/>
              <a:ext cx="556976" cy="400110"/>
            </a:xfrm>
            <a:prstGeom prst="rect">
              <a:avLst/>
            </a:prstGeom>
          </p:spPr>
          <p:txBody>
            <a:bodyPr wrap="square">
              <a:spAutoFit/>
            </a:bodyPr>
            <a:lstStyle/>
            <a:p>
              <a:r>
                <a:rPr lang="en-GB" sz="2000" dirty="0">
                  <a:solidFill>
                    <a:schemeClr val="bg1"/>
                  </a:solidFill>
                  <a:latin typeface="Frutiger LT 45 Light" pitchFamily="2" charset="0"/>
                  <a:ea typeface="Open Sans" panose="020B0606030504020204" pitchFamily="34" charset="0"/>
                  <a:cs typeface="Open Sans" panose="020B0606030504020204" pitchFamily="34" charset="0"/>
                </a:rPr>
                <a:t>Q3</a:t>
              </a:r>
              <a:endParaRPr lang="en-US" sz="2000" dirty="0">
                <a:solidFill>
                  <a:schemeClr val="bg1"/>
                </a:solidFill>
                <a:latin typeface="Frutiger LT 45 Light" pitchFamily="2" charset="0"/>
                <a:ea typeface="Open Sans" panose="020B0606030504020204" pitchFamily="34" charset="0"/>
                <a:cs typeface="Open Sans" panose="020B0606030504020204" pitchFamily="34" charset="0"/>
              </a:endParaRPr>
            </a:p>
          </p:txBody>
        </p:sp>
      </p:grpSp>
      <p:grpSp>
        <p:nvGrpSpPr>
          <p:cNvPr id="79" name="Group 78">
            <a:extLst>
              <a:ext uri="{FF2B5EF4-FFF2-40B4-BE49-F238E27FC236}">
                <a16:creationId xmlns:a16="http://schemas.microsoft.com/office/drawing/2014/main" id="{A874C96E-D666-BE4A-A046-5C6FDDD5DC2F}"/>
              </a:ext>
            </a:extLst>
          </p:cNvPr>
          <p:cNvGrpSpPr/>
          <p:nvPr/>
        </p:nvGrpSpPr>
        <p:grpSpPr>
          <a:xfrm>
            <a:off x="7171305" y="2010057"/>
            <a:ext cx="2259340" cy="579990"/>
            <a:chOff x="7171305" y="2010057"/>
            <a:chExt cx="2259340" cy="579990"/>
          </a:xfrm>
        </p:grpSpPr>
        <p:sp>
          <p:nvSpPr>
            <p:cNvPr id="80" name="Rectangle 79">
              <a:extLst>
                <a:ext uri="{FF2B5EF4-FFF2-40B4-BE49-F238E27FC236}">
                  <a16:creationId xmlns:a16="http://schemas.microsoft.com/office/drawing/2014/main" id="{CA7266C5-6F3B-A44A-B564-307021BD164E}"/>
                </a:ext>
              </a:extLst>
            </p:cNvPr>
            <p:cNvSpPr/>
            <p:nvPr/>
          </p:nvSpPr>
          <p:spPr>
            <a:xfrm>
              <a:off x="7171305" y="2105159"/>
              <a:ext cx="372495" cy="389787"/>
            </a:xfrm>
            <a:prstGeom prst="rect">
              <a:avLst/>
            </a:prstGeom>
          </p:spPr>
          <p:txBody>
            <a:bodyPr wrap="square" lIns="91440" tIns="45720" rIns="91440" bIns="45720" anchor="t">
              <a:spAutoFit/>
            </a:bodyPr>
            <a:lstStyle/>
            <a:p>
              <a:pPr>
                <a:lnSpc>
                  <a:spcPts val="258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A.   </a:t>
              </a:r>
            </a:p>
          </p:txBody>
        </p:sp>
        <p:pic>
          <p:nvPicPr>
            <p:cNvPr id="81" name="Picture 80">
              <a:extLst>
                <a:ext uri="{FF2B5EF4-FFF2-40B4-BE49-F238E27FC236}">
                  <a16:creationId xmlns:a16="http://schemas.microsoft.com/office/drawing/2014/main" id="{B8665A2E-0A80-F94A-AD28-427D31DEE7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45248" y="2010057"/>
              <a:ext cx="563880" cy="579990"/>
            </a:xfrm>
            <a:prstGeom prst="rect">
              <a:avLst/>
            </a:prstGeom>
          </p:spPr>
        </p:pic>
        <p:sp>
          <p:nvSpPr>
            <p:cNvPr id="82" name="Rectangle 81">
              <a:extLst>
                <a:ext uri="{FF2B5EF4-FFF2-40B4-BE49-F238E27FC236}">
                  <a16:creationId xmlns:a16="http://schemas.microsoft.com/office/drawing/2014/main" id="{74D46A7B-FBBF-F246-B4E6-7D4F13780538}"/>
                </a:ext>
              </a:extLst>
            </p:cNvPr>
            <p:cNvSpPr/>
            <p:nvPr/>
          </p:nvSpPr>
          <p:spPr>
            <a:xfrm>
              <a:off x="8031479" y="2035436"/>
              <a:ext cx="1399166" cy="382092"/>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Tyne Bridge</a:t>
              </a:r>
              <a:r>
                <a:rPr lang="en-GB" sz="1400" dirty="0">
                  <a:solidFill>
                    <a:srgbClr val="FE5716"/>
                  </a:solidFill>
                  <a:effectLst/>
                  <a:latin typeface="Frutiger LT 45 Light" pitchFamily="2" charset="0"/>
                  <a:ea typeface="Open Sans" panose="020B0606030504020204" pitchFamily="34" charset="0"/>
                  <a:cs typeface="Open Sans" panose="020B0606030504020204" pitchFamily="34" charset="0"/>
                </a:rPr>
                <a:t> </a:t>
              </a:r>
            </a:p>
          </p:txBody>
        </p:sp>
      </p:grpSp>
      <p:grpSp>
        <p:nvGrpSpPr>
          <p:cNvPr id="83" name="Group 82">
            <a:extLst>
              <a:ext uri="{FF2B5EF4-FFF2-40B4-BE49-F238E27FC236}">
                <a16:creationId xmlns:a16="http://schemas.microsoft.com/office/drawing/2014/main" id="{969F97AD-40FE-2445-8760-A9659700A2BA}"/>
              </a:ext>
            </a:extLst>
          </p:cNvPr>
          <p:cNvGrpSpPr/>
          <p:nvPr/>
        </p:nvGrpSpPr>
        <p:grpSpPr>
          <a:xfrm>
            <a:off x="7171305" y="2677696"/>
            <a:ext cx="2259340" cy="579600"/>
            <a:chOff x="7171305" y="2677696"/>
            <a:chExt cx="2259340" cy="579600"/>
          </a:xfrm>
        </p:grpSpPr>
        <p:sp>
          <p:nvSpPr>
            <p:cNvPr id="84" name="Rectangle 83">
              <a:extLst>
                <a:ext uri="{FF2B5EF4-FFF2-40B4-BE49-F238E27FC236}">
                  <a16:creationId xmlns:a16="http://schemas.microsoft.com/office/drawing/2014/main" id="{FB6789B9-461F-1440-9C9D-44DFE65BD59D}"/>
                </a:ext>
              </a:extLst>
            </p:cNvPr>
            <p:cNvSpPr/>
            <p:nvPr/>
          </p:nvSpPr>
          <p:spPr>
            <a:xfrm>
              <a:off x="7171305" y="2790959"/>
              <a:ext cx="372495" cy="389787"/>
            </a:xfrm>
            <a:prstGeom prst="rect">
              <a:avLst/>
            </a:prstGeom>
          </p:spPr>
          <p:txBody>
            <a:bodyPr wrap="square" lIns="91440" tIns="45720" rIns="91440" bIns="45720" anchor="t">
              <a:spAutoFit/>
            </a:bodyPr>
            <a:lstStyle/>
            <a:p>
              <a:pPr>
                <a:lnSpc>
                  <a:spcPts val="258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B.   </a:t>
              </a:r>
            </a:p>
          </p:txBody>
        </p:sp>
        <p:pic>
          <p:nvPicPr>
            <p:cNvPr id="85" name="Picture 84">
              <a:extLst>
                <a:ext uri="{FF2B5EF4-FFF2-40B4-BE49-F238E27FC236}">
                  <a16:creationId xmlns:a16="http://schemas.microsoft.com/office/drawing/2014/main" id="{3D1932D5-2DEC-CE4B-B345-30D4263F35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39488" y="2677696"/>
              <a:ext cx="575401" cy="579600"/>
            </a:xfrm>
            <a:prstGeom prst="rect">
              <a:avLst/>
            </a:prstGeom>
          </p:spPr>
        </p:pic>
        <p:sp>
          <p:nvSpPr>
            <p:cNvPr id="86" name="Rectangle 85">
              <a:extLst>
                <a:ext uri="{FF2B5EF4-FFF2-40B4-BE49-F238E27FC236}">
                  <a16:creationId xmlns:a16="http://schemas.microsoft.com/office/drawing/2014/main" id="{0B71315B-04A3-9B4C-896D-8C37960146F7}"/>
                </a:ext>
              </a:extLst>
            </p:cNvPr>
            <p:cNvSpPr/>
            <p:nvPr/>
          </p:nvSpPr>
          <p:spPr>
            <a:xfrm>
              <a:off x="8031479" y="2710726"/>
              <a:ext cx="1399166" cy="382092"/>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Jurassic Coast</a:t>
              </a:r>
              <a:endParaRPr lang="en-GB" sz="1400" dirty="0">
                <a:solidFill>
                  <a:srgbClr val="FE5716"/>
                </a:solidFill>
                <a:effectLst/>
                <a:latin typeface="Frutiger LT 45 Light" pitchFamily="2" charset="0"/>
                <a:ea typeface="Open Sans" panose="020B0606030504020204" pitchFamily="34" charset="0"/>
                <a:cs typeface="Open Sans" panose="020B0606030504020204" pitchFamily="34" charset="0"/>
              </a:endParaRPr>
            </a:p>
          </p:txBody>
        </p:sp>
      </p:grpSp>
      <p:grpSp>
        <p:nvGrpSpPr>
          <p:cNvPr id="87" name="Group 86">
            <a:extLst>
              <a:ext uri="{FF2B5EF4-FFF2-40B4-BE49-F238E27FC236}">
                <a16:creationId xmlns:a16="http://schemas.microsoft.com/office/drawing/2014/main" id="{9874810B-B567-994E-8FDC-C07E23F39AF5}"/>
              </a:ext>
            </a:extLst>
          </p:cNvPr>
          <p:cNvGrpSpPr/>
          <p:nvPr/>
        </p:nvGrpSpPr>
        <p:grpSpPr>
          <a:xfrm>
            <a:off x="7171305" y="3344945"/>
            <a:ext cx="2592805" cy="579600"/>
            <a:chOff x="7171305" y="3344945"/>
            <a:chExt cx="2592805" cy="579600"/>
          </a:xfrm>
        </p:grpSpPr>
        <p:sp>
          <p:nvSpPr>
            <p:cNvPr id="88" name="Rectangle 87">
              <a:extLst>
                <a:ext uri="{FF2B5EF4-FFF2-40B4-BE49-F238E27FC236}">
                  <a16:creationId xmlns:a16="http://schemas.microsoft.com/office/drawing/2014/main" id="{6CA2D9CA-3050-814D-B46C-58909549BA40}"/>
                </a:ext>
              </a:extLst>
            </p:cNvPr>
            <p:cNvSpPr/>
            <p:nvPr/>
          </p:nvSpPr>
          <p:spPr>
            <a:xfrm>
              <a:off x="7171305" y="3446871"/>
              <a:ext cx="372495" cy="389787"/>
            </a:xfrm>
            <a:prstGeom prst="rect">
              <a:avLst/>
            </a:prstGeom>
          </p:spPr>
          <p:txBody>
            <a:bodyPr wrap="square" lIns="91440" tIns="45720" rIns="91440" bIns="45720" anchor="t">
              <a:spAutoFit/>
            </a:bodyPr>
            <a:lstStyle/>
            <a:p>
              <a:pPr>
                <a:lnSpc>
                  <a:spcPts val="258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C.   </a:t>
              </a:r>
            </a:p>
          </p:txBody>
        </p:sp>
        <p:pic>
          <p:nvPicPr>
            <p:cNvPr id="89" name="Picture 88">
              <a:extLst>
                <a:ext uri="{FF2B5EF4-FFF2-40B4-BE49-F238E27FC236}">
                  <a16:creationId xmlns:a16="http://schemas.microsoft.com/office/drawing/2014/main" id="{32DBE49E-551B-644D-9C31-23102A1BDB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33562" y="3344945"/>
              <a:ext cx="587253" cy="579600"/>
            </a:xfrm>
            <a:prstGeom prst="rect">
              <a:avLst/>
            </a:prstGeom>
          </p:spPr>
        </p:pic>
        <p:sp>
          <p:nvSpPr>
            <p:cNvPr id="90" name="Rectangle 89">
              <a:extLst>
                <a:ext uri="{FF2B5EF4-FFF2-40B4-BE49-F238E27FC236}">
                  <a16:creationId xmlns:a16="http://schemas.microsoft.com/office/drawing/2014/main" id="{D927EB0E-E609-9B4D-A413-E592508E11A1}"/>
                </a:ext>
              </a:extLst>
            </p:cNvPr>
            <p:cNvSpPr/>
            <p:nvPr/>
          </p:nvSpPr>
          <p:spPr>
            <a:xfrm>
              <a:off x="8031479" y="3398167"/>
              <a:ext cx="1732631" cy="381130"/>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Forth Road Bridge</a:t>
              </a:r>
              <a:r>
                <a:rPr lang="en-GB" sz="1400" dirty="0">
                  <a:solidFill>
                    <a:srgbClr val="FE5716"/>
                  </a:solidFill>
                  <a:effectLst/>
                  <a:latin typeface="Frutiger LT 45 Light" pitchFamily="2" charset="0"/>
                  <a:ea typeface="Open Sans" panose="020B0606030504020204" pitchFamily="34" charset="0"/>
                  <a:cs typeface="Open Sans" panose="020B0606030504020204" pitchFamily="34" charset="0"/>
                </a:rPr>
                <a:t> </a:t>
              </a:r>
            </a:p>
          </p:txBody>
        </p:sp>
      </p:grpSp>
      <p:grpSp>
        <p:nvGrpSpPr>
          <p:cNvPr id="91" name="Group 90">
            <a:extLst>
              <a:ext uri="{FF2B5EF4-FFF2-40B4-BE49-F238E27FC236}">
                <a16:creationId xmlns:a16="http://schemas.microsoft.com/office/drawing/2014/main" id="{178629E8-6739-6248-B242-58EBF91A551F}"/>
              </a:ext>
            </a:extLst>
          </p:cNvPr>
          <p:cNvGrpSpPr/>
          <p:nvPr/>
        </p:nvGrpSpPr>
        <p:grpSpPr>
          <a:xfrm>
            <a:off x="7173518" y="4012194"/>
            <a:ext cx="2699789" cy="579600"/>
            <a:chOff x="7173518" y="4012194"/>
            <a:chExt cx="2699789" cy="579600"/>
          </a:xfrm>
        </p:grpSpPr>
        <p:sp>
          <p:nvSpPr>
            <p:cNvPr id="92" name="Rectangle 91">
              <a:extLst>
                <a:ext uri="{FF2B5EF4-FFF2-40B4-BE49-F238E27FC236}">
                  <a16:creationId xmlns:a16="http://schemas.microsoft.com/office/drawing/2014/main" id="{79CE957E-2C8E-E642-9851-C1CAF704B218}"/>
                </a:ext>
              </a:extLst>
            </p:cNvPr>
            <p:cNvSpPr/>
            <p:nvPr/>
          </p:nvSpPr>
          <p:spPr>
            <a:xfrm>
              <a:off x="7173518" y="4122739"/>
              <a:ext cx="372495" cy="389787"/>
            </a:xfrm>
            <a:prstGeom prst="rect">
              <a:avLst/>
            </a:prstGeom>
          </p:spPr>
          <p:txBody>
            <a:bodyPr wrap="square" lIns="91440" tIns="45720" rIns="91440" bIns="45720" anchor="t">
              <a:spAutoFit/>
            </a:bodyPr>
            <a:lstStyle/>
            <a:p>
              <a:pPr>
                <a:lnSpc>
                  <a:spcPts val="258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D.   </a:t>
              </a:r>
            </a:p>
          </p:txBody>
        </p:sp>
        <p:pic>
          <p:nvPicPr>
            <p:cNvPr id="93" name="Picture 92">
              <a:extLst>
                <a:ext uri="{FF2B5EF4-FFF2-40B4-BE49-F238E27FC236}">
                  <a16:creationId xmlns:a16="http://schemas.microsoft.com/office/drawing/2014/main" id="{7CBBE0C6-F478-014B-A264-9568E32FE6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26101" y="4012194"/>
              <a:ext cx="602175" cy="579600"/>
            </a:xfrm>
            <a:prstGeom prst="rect">
              <a:avLst/>
            </a:prstGeom>
          </p:spPr>
        </p:pic>
        <p:sp>
          <p:nvSpPr>
            <p:cNvPr id="94" name="Rectangle 93">
              <a:extLst>
                <a:ext uri="{FF2B5EF4-FFF2-40B4-BE49-F238E27FC236}">
                  <a16:creationId xmlns:a16="http://schemas.microsoft.com/office/drawing/2014/main" id="{6C495C8D-C8F0-7846-8DD8-D54B0F94514A}"/>
                </a:ext>
              </a:extLst>
            </p:cNvPr>
            <p:cNvSpPr/>
            <p:nvPr/>
          </p:nvSpPr>
          <p:spPr>
            <a:xfrm>
              <a:off x="8031479" y="4063526"/>
              <a:ext cx="1841828" cy="382092"/>
            </a:xfrm>
            <a:prstGeom prst="rect">
              <a:avLst/>
            </a:prstGeom>
          </p:spPr>
          <p:txBody>
            <a:bodyPr wrap="square">
              <a:spAutoFit/>
            </a:bodyPr>
            <a:lstStyle/>
            <a:p>
              <a:pPr>
                <a:lnSpc>
                  <a:spcPct val="15000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Weston Super Mare</a:t>
              </a:r>
              <a:endParaRPr lang="en-GB" sz="1400" dirty="0">
                <a:solidFill>
                  <a:srgbClr val="FE5716"/>
                </a:solidFill>
                <a:effectLst/>
                <a:latin typeface="Frutiger LT 45 Light" pitchFamily="2" charset="0"/>
                <a:ea typeface="Open Sans" panose="020B0606030504020204" pitchFamily="34" charset="0"/>
                <a:cs typeface="Open Sans" panose="020B0606030504020204" pitchFamily="34" charset="0"/>
              </a:endParaRPr>
            </a:p>
          </p:txBody>
        </p:sp>
      </p:grpSp>
      <p:grpSp>
        <p:nvGrpSpPr>
          <p:cNvPr id="95" name="Group 94">
            <a:extLst>
              <a:ext uri="{FF2B5EF4-FFF2-40B4-BE49-F238E27FC236}">
                <a16:creationId xmlns:a16="http://schemas.microsoft.com/office/drawing/2014/main" id="{D3726C14-487C-3B42-855D-7766479A4B81}"/>
              </a:ext>
            </a:extLst>
          </p:cNvPr>
          <p:cNvGrpSpPr/>
          <p:nvPr/>
        </p:nvGrpSpPr>
        <p:grpSpPr>
          <a:xfrm>
            <a:off x="7173518" y="4679444"/>
            <a:ext cx="2387093" cy="579600"/>
            <a:chOff x="7173518" y="4679444"/>
            <a:chExt cx="2387093" cy="579600"/>
          </a:xfrm>
        </p:grpSpPr>
        <p:sp>
          <p:nvSpPr>
            <p:cNvPr id="96" name="Rectangle 95">
              <a:extLst>
                <a:ext uri="{FF2B5EF4-FFF2-40B4-BE49-F238E27FC236}">
                  <a16:creationId xmlns:a16="http://schemas.microsoft.com/office/drawing/2014/main" id="{F2C9AB52-0A8A-DC46-B035-9A83022CE6E1}"/>
                </a:ext>
              </a:extLst>
            </p:cNvPr>
            <p:cNvSpPr/>
            <p:nvPr/>
          </p:nvSpPr>
          <p:spPr>
            <a:xfrm>
              <a:off x="7173518" y="4746504"/>
              <a:ext cx="372495" cy="389787"/>
            </a:xfrm>
            <a:prstGeom prst="rect">
              <a:avLst/>
            </a:prstGeom>
          </p:spPr>
          <p:txBody>
            <a:bodyPr wrap="square" lIns="91440" tIns="45720" rIns="91440" bIns="45720" anchor="t">
              <a:spAutoFit/>
            </a:bodyPr>
            <a:lstStyle/>
            <a:p>
              <a:pPr>
                <a:lnSpc>
                  <a:spcPts val="2580"/>
                </a:lnSpc>
              </a:pPr>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E.   </a:t>
              </a:r>
            </a:p>
          </p:txBody>
        </p:sp>
        <p:pic>
          <p:nvPicPr>
            <p:cNvPr id="99" name="Picture 98">
              <a:extLst>
                <a:ext uri="{FF2B5EF4-FFF2-40B4-BE49-F238E27FC236}">
                  <a16:creationId xmlns:a16="http://schemas.microsoft.com/office/drawing/2014/main" id="{177C4AC9-7F61-9248-9FF3-7E5B9E43E6C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41470" y="4679444"/>
              <a:ext cx="571437" cy="579600"/>
            </a:xfrm>
            <a:prstGeom prst="rect">
              <a:avLst/>
            </a:prstGeom>
          </p:spPr>
        </p:pic>
        <p:sp>
          <p:nvSpPr>
            <p:cNvPr id="103" name="Rectangle 102">
              <a:extLst>
                <a:ext uri="{FF2B5EF4-FFF2-40B4-BE49-F238E27FC236}">
                  <a16:creationId xmlns:a16="http://schemas.microsoft.com/office/drawing/2014/main" id="{E0D131D1-8C07-1F49-8EC4-1905F523A58E}"/>
                </a:ext>
              </a:extLst>
            </p:cNvPr>
            <p:cNvSpPr/>
            <p:nvPr/>
          </p:nvSpPr>
          <p:spPr>
            <a:xfrm>
              <a:off x="8031479" y="4708310"/>
              <a:ext cx="1529132" cy="523220"/>
            </a:xfrm>
            <a:prstGeom prst="rect">
              <a:avLst/>
            </a:prstGeom>
          </p:spPr>
          <p:txBody>
            <a:bodyPr wrap="square">
              <a:spAutoFit/>
            </a:bodyPr>
            <a:lstStyle/>
            <a:p>
              <a:r>
                <a:rPr lang="en-GB" sz="1400" dirty="0">
                  <a:solidFill>
                    <a:srgbClr val="FE5716"/>
                  </a:solidFill>
                  <a:latin typeface="Frutiger LT 45 Light" pitchFamily="2" charset="0"/>
                  <a:ea typeface="Open Sans" panose="020B0606030504020204" pitchFamily="34" charset="0"/>
                  <a:cs typeface="Open Sans" panose="020B0606030504020204" pitchFamily="34" charset="0"/>
                </a:rPr>
                <a:t>Hampton Court Palace</a:t>
              </a:r>
              <a:endParaRPr lang="en-GB" sz="1400" dirty="0">
                <a:solidFill>
                  <a:srgbClr val="FE5716"/>
                </a:solidFill>
                <a:effectLst/>
                <a:latin typeface="Frutiger LT 45 Light" pitchFamily="2" charset="0"/>
                <a:ea typeface="Open Sans" panose="020B0606030504020204" pitchFamily="34" charset="0"/>
                <a:cs typeface="Open Sans" panose="020B0606030504020204" pitchFamily="34" charset="0"/>
              </a:endParaRPr>
            </a:p>
          </p:txBody>
        </p:sp>
      </p:grpSp>
      <p:sp>
        <p:nvSpPr>
          <p:cNvPr id="104" name="Slide Number Placeholder 3">
            <a:extLst>
              <a:ext uri="{FF2B5EF4-FFF2-40B4-BE49-F238E27FC236}">
                <a16:creationId xmlns:a16="http://schemas.microsoft.com/office/drawing/2014/main" id="{4A73C032-FB87-AE42-831D-451791172132}"/>
              </a:ext>
            </a:extLst>
          </p:cNvPr>
          <p:cNvSpPr txBox="1">
            <a:spLocks/>
          </p:cNvSpPr>
          <p:nvPr/>
        </p:nvSpPr>
        <p:spPr>
          <a:xfrm>
            <a:off x="210746" y="6293290"/>
            <a:ext cx="4067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5129F3-501C-2349-A902-2989463CE5FD}" type="slidenum">
              <a:rPr lang="en-US" smtClean="0">
                <a:solidFill>
                  <a:schemeClr val="tx1"/>
                </a:solidFill>
                <a:latin typeface="Frutiger LT 45 Light" pitchFamily="2" charset="0"/>
              </a:rPr>
              <a:pPr/>
              <a:t>9</a:t>
            </a:fld>
            <a:endParaRPr lang="en-US" dirty="0">
              <a:solidFill>
                <a:schemeClr val="tx1"/>
              </a:solidFill>
              <a:latin typeface="Frutiger LT 45 Light" pitchFamily="2" charset="0"/>
            </a:endParaRPr>
          </a:p>
        </p:txBody>
      </p:sp>
      <p:sp>
        <p:nvSpPr>
          <p:cNvPr id="105" name="Footer Placeholder 3">
            <a:extLst>
              <a:ext uri="{FF2B5EF4-FFF2-40B4-BE49-F238E27FC236}">
                <a16:creationId xmlns:a16="http://schemas.microsoft.com/office/drawing/2014/main" id="{84F7F4C5-FA18-3146-BEAA-AF45BB6B0A0E}"/>
              </a:ext>
            </a:extLst>
          </p:cNvPr>
          <p:cNvSpPr txBox="1">
            <a:spLocks/>
          </p:cNvSpPr>
          <p:nvPr/>
        </p:nvSpPr>
        <p:spPr>
          <a:xfrm>
            <a:off x="618287" y="6324642"/>
            <a:ext cx="8005890" cy="3024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800" dirty="0">
                <a:solidFill>
                  <a:schemeClr val="tx1"/>
                </a:solidFill>
                <a:latin typeface="Frutiger LT 45 Light" pitchFamily="2" charset="0"/>
              </a:rPr>
              <a:t>A Question of Net Zero | NOT PROTECTIVELY MARKED* © Copyright 2019 NNB Generation Company (HPC) Limited. All rights reserved.</a:t>
            </a:r>
            <a:endParaRPr lang="en-GB" altLang="en-US" sz="800" dirty="0">
              <a:solidFill>
                <a:schemeClr val="tx1"/>
              </a:solidFill>
            </a:endParaRPr>
          </a:p>
        </p:txBody>
      </p:sp>
    </p:spTree>
    <p:extLst>
      <p:ext uri="{BB962C8B-B14F-4D97-AF65-F5344CB8AC3E}">
        <p14:creationId xmlns:p14="http://schemas.microsoft.com/office/powerpoint/2010/main" val="33941560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DE4F208BFE64AB58AAD3611EAF3CA" ma:contentTypeVersion="5" ma:contentTypeDescription="Create a new document." ma:contentTypeScope="" ma:versionID="fdd908252703a0776458e5f703eef905">
  <xsd:schema xmlns:xsd="http://www.w3.org/2001/XMLSchema" xmlns:xs="http://www.w3.org/2001/XMLSchema" xmlns:p="http://schemas.microsoft.com/office/2006/metadata/properties" xmlns:ns2="b894acdb-8744-4b0b-b370-1acf89d2cbca" xmlns:ns3="a59f0239-0c42-401f-9a4c-82a555ab99c9" targetNamespace="http://schemas.microsoft.com/office/2006/metadata/properties" ma:root="true" ma:fieldsID="4b28b4a3bd16952929c024b20bdee9b8" ns2:_="" ns3:_="">
    <xsd:import namespace="b894acdb-8744-4b0b-b370-1acf89d2cbca"/>
    <xsd:import namespace="a59f0239-0c42-401f-9a4c-82a555ab99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94acdb-8744-4b0b-b370-1acf89d2cb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9f0239-0c42-401f-9a4c-82a555ab99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59f0239-0c42-401f-9a4c-82a555ab99c9">
      <UserInfo>
        <DisplayName>Howell, Emily</DisplayName>
        <AccountId>16</AccountId>
        <AccountType/>
      </UserInfo>
    </SharedWithUsers>
  </documentManagement>
</p:properties>
</file>

<file path=customXml/itemProps1.xml><?xml version="1.0" encoding="utf-8"?>
<ds:datastoreItem xmlns:ds="http://schemas.openxmlformats.org/officeDocument/2006/customXml" ds:itemID="{4BF30F30-9E58-4D39-B248-BA570C572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94acdb-8744-4b0b-b370-1acf89d2cbca"/>
    <ds:schemaRef ds:uri="a59f0239-0c42-401f-9a4c-82a555ab9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15FC57-F751-4B21-98D2-1671D14A303C}">
  <ds:schemaRefs>
    <ds:schemaRef ds:uri="http://schemas.microsoft.com/sharepoint/v3/contenttype/forms"/>
  </ds:schemaRefs>
</ds:datastoreItem>
</file>

<file path=customXml/itemProps3.xml><?xml version="1.0" encoding="utf-8"?>
<ds:datastoreItem xmlns:ds="http://schemas.openxmlformats.org/officeDocument/2006/customXml" ds:itemID="{BD2D79E7-33C9-4458-87A6-62609F1AEA72}">
  <ds:schemaRefs>
    <ds:schemaRef ds:uri="26fdc877-62fd-4911-bd77-1ad12259a8b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c1f4633-ece5-4147-a545-ef49609ce459"/>
    <ds:schemaRef ds:uri="http://www.w3.org/XML/1998/namespace"/>
    <ds:schemaRef ds:uri="http://purl.org/dc/dcmitype/"/>
    <ds:schemaRef ds:uri="a59f0239-0c42-401f-9a4c-82a555ab99c9"/>
  </ds:schemaRefs>
</ds:datastoreItem>
</file>

<file path=docProps/app.xml><?xml version="1.0" encoding="utf-8"?>
<Properties xmlns="http://schemas.openxmlformats.org/officeDocument/2006/extended-properties" xmlns:vt="http://schemas.openxmlformats.org/officeDocument/2006/docPropsVTypes">
  <Template>Office Theme</Template>
  <TotalTime>2930</TotalTime>
  <Words>2656</Words>
  <Application>Microsoft Macintosh PowerPoint</Application>
  <PresentationFormat>A4 Paper (210x297 mm)</PresentationFormat>
  <Paragraphs>313</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Frutiger LT 45 Light</vt:lpstr>
      <vt:lpstr>Frutiger LT 55 Roman</vt:lpstr>
      <vt:lpstr>Frutiger LT 55 Roman</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Zero Quiz</dc:title>
  <dc:creator>itsme16@live.com</dc:creator>
  <cp:lastModifiedBy>Victoria Furness</cp:lastModifiedBy>
  <cp:revision>65</cp:revision>
  <dcterms:created xsi:type="dcterms:W3CDTF">2020-09-23T10:50:57Z</dcterms:created>
  <dcterms:modified xsi:type="dcterms:W3CDTF">2021-06-07T10:13:19Z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0x0101003DCDE4F208BFE64AB58AAD3611EAF3CA</vt:lpwstr>
  </property>
</Properties>
</file>